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4"/>
  </p:notesMasterIdLst>
  <p:handoutMasterIdLst>
    <p:handoutMasterId r:id="rId45"/>
  </p:handoutMasterIdLst>
  <p:sldIdLst>
    <p:sldId id="269" r:id="rId5"/>
    <p:sldId id="268" r:id="rId6"/>
    <p:sldId id="257" r:id="rId7"/>
    <p:sldId id="283" r:id="rId8"/>
    <p:sldId id="260" r:id="rId9"/>
    <p:sldId id="297" r:id="rId10"/>
    <p:sldId id="302" r:id="rId11"/>
    <p:sldId id="299" r:id="rId12"/>
    <p:sldId id="300" r:id="rId13"/>
    <p:sldId id="274" r:id="rId14"/>
    <p:sldId id="301" r:id="rId15"/>
    <p:sldId id="264" r:id="rId16"/>
    <p:sldId id="270" r:id="rId17"/>
    <p:sldId id="279" r:id="rId18"/>
    <p:sldId id="277" r:id="rId19"/>
    <p:sldId id="278" r:id="rId20"/>
    <p:sldId id="276" r:id="rId21"/>
    <p:sldId id="295" r:id="rId22"/>
    <p:sldId id="273" r:id="rId23"/>
    <p:sldId id="282" r:id="rId24"/>
    <p:sldId id="271" r:id="rId25"/>
    <p:sldId id="291" r:id="rId26"/>
    <p:sldId id="259" r:id="rId27"/>
    <p:sldId id="275" r:id="rId28"/>
    <p:sldId id="262" r:id="rId29"/>
    <p:sldId id="294" r:id="rId30"/>
    <p:sldId id="280" r:id="rId31"/>
    <p:sldId id="281" r:id="rId32"/>
    <p:sldId id="266" r:id="rId33"/>
    <p:sldId id="284" r:id="rId34"/>
    <p:sldId id="285" r:id="rId35"/>
    <p:sldId id="286" r:id="rId36"/>
    <p:sldId id="287" r:id="rId37"/>
    <p:sldId id="288" r:id="rId38"/>
    <p:sldId id="289" r:id="rId39"/>
    <p:sldId id="293" r:id="rId40"/>
    <p:sldId id="296" r:id="rId41"/>
    <p:sldId id="292" r:id="rId42"/>
    <p:sldId id="265"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0">
          <p15:clr>
            <a:srgbClr val="A4A3A4"/>
          </p15:clr>
        </p15:guide>
        <p15:guide id="2" pos="55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E7"/>
    <a:srgbClr val="3C1B71"/>
    <a:srgbClr val="4F2683"/>
    <a:srgbClr val="F6AC41"/>
    <a:srgbClr val="DE3B3C"/>
    <a:srgbClr val="ABC61F"/>
    <a:srgbClr val="1573BD"/>
    <a:srgbClr val="807F8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427EC0-D029-44F1-8CD4-C8BE5FF6E1D8}" v="5" dt="2026-02-17T15:51:03.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94" autoAdjust="0"/>
  </p:normalViewPr>
  <p:slideViewPr>
    <p:cSldViewPr snapToGrid="0" snapToObjects="1">
      <p:cViewPr varScale="1">
        <p:scale>
          <a:sx n="83" d="100"/>
          <a:sy n="83" d="100"/>
        </p:scale>
        <p:origin x="1896" y="76"/>
      </p:cViewPr>
      <p:guideLst>
        <p:guide orient="horz" pos="4140"/>
        <p:guide pos="559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9E7E02-177F-1742-9B54-4359DFA80663}" type="datetimeFigureOut">
              <a:rPr lang="en-US" smtClean="0"/>
              <a:t>2/24/2026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90D64E-5987-2D4B-9D87-3BA09D935B88}" type="slidenum">
              <a:rPr lang="en-US" smtClean="0"/>
              <a:t>‹#›</a:t>
            </a:fld>
            <a:endParaRPr lang="en-US"/>
          </a:p>
        </p:txBody>
      </p:sp>
    </p:spTree>
    <p:extLst>
      <p:ext uri="{BB962C8B-B14F-4D97-AF65-F5344CB8AC3E}">
        <p14:creationId xmlns:p14="http://schemas.microsoft.com/office/powerpoint/2010/main" val="3135891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97568-298B-6740-9B9F-550E69FACD20}" type="datetimeFigureOut">
              <a:rPr lang="en-US" smtClean="0"/>
              <a:t>2/24/2026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DC7D68-8AC4-0440-B1C1-67A64591BBB7}" type="slidenum">
              <a:rPr lang="en-US" smtClean="0"/>
              <a:t>‹#›</a:t>
            </a:fld>
            <a:endParaRPr lang="en-US"/>
          </a:p>
        </p:txBody>
      </p:sp>
    </p:spTree>
    <p:extLst>
      <p:ext uri="{BB962C8B-B14F-4D97-AF65-F5344CB8AC3E}">
        <p14:creationId xmlns:p14="http://schemas.microsoft.com/office/powerpoint/2010/main" val="104445833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1</a:t>
            </a:fld>
            <a:endParaRPr lang="en-US"/>
          </a:p>
        </p:txBody>
      </p:sp>
    </p:spTree>
    <p:extLst>
      <p:ext uri="{BB962C8B-B14F-4D97-AF65-F5344CB8AC3E}">
        <p14:creationId xmlns:p14="http://schemas.microsoft.com/office/powerpoint/2010/main" val="4285419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BF292-0FC4-9A19-A9B2-432A414AF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249F9F-3DD4-45F8-D854-BEAA98DCD2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1FEFDC-1968-D8B9-F2AF-4BA6129E29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DC47E9-7C0D-98F6-40C1-782281F9ACFE}"/>
              </a:ext>
            </a:extLst>
          </p:cNvPr>
          <p:cNvSpPr>
            <a:spLocks noGrp="1"/>
          </p:cNvSpPr>
          <p:nvPr>
            <p:ph type="sldNum" sz="quarter" idx="10"/>
          </p:nvPr>
        </p:nvSpPr>
        <p:spPr/>
        <p:txBody>
          <a:bodyPr/>
          <a:lstStyle/>
          <a:p>
            <a:fld id="{FADC7D68-8AC4-0440-B1C1-67A64591BBB7}" type="slidenum">
              <a:rPr lang="en-US" smtClean="0"/>
              <a:t>10</a:t>
            </a:fld>
            <a:endParaRPr lang="en-US"/>
          </a:p>
        </p:txBody>
      </p:sp>
    </p:spTree>
    <p:extLst>
      <p:ext uri="{BB962C8B-B14F-4D97-AF65-F5344CB8AC3E}">
        <p14:creationId xmlns:p14="http://schemas.microsoft.com/office/powerpoint/2010/main" val="1783022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EC6B3-36DF-7D71-2394-40E19056C0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0AA97A-D5A8-9305-FD45-537E38AFDD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D78B4A-318B-27BF-318E-2C4D054A0F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2550AE-0D92-A2E0-57B1-E9492C25CBEE}"/>
              </a:ext>
            </a:extLst>
          </p:cNvPr>
          <p:cNvSpPr>
            <a:spLocks noGrp="1"/>
          </p:cNvSpPr>
          <p:nvPr>
            <p:ph type="sldNum" sz="quarter" idx="10"/>
          </p:nvPr>
        </p:nvSpPr>
        <p:spPr/>
        <p:txBody>
          <a:bodyPr/>
          <a:lstStyle/>
          <a:p>
            <a:fld id="{FADC7D68-8AC4-0440-B1C1-67A64591BBB7}" type="slidenum">
              <a:rPr lang="en-US" smtClean="0"/>
              <a:t>11</a:t>
            </a:fld>
            <a:endParaRPr lang="en-US"/>
          </a:p>
        </p:txBody>
      </p:sp>
    </p:spTree>
    <p:extLst>
      <p:ext uri="{BB962C8B-B14F-4D97-AF65-F5344CB8AC3E}">
        <p14:creationId xmlns:p14="http://schemas.microsoft.com/office/powerpoint/2010/main" val="3690654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12</a:t>
            </a:fld>
            <a:endParaRPr lang="en-US"/>
          </a:p>
        </p:txBody>
      </p:sp>
    </p:spTree>
    <p:extLst>
      <p:ext uri="{BB962C8B-B14F-4D97-AF65-F5344CB8AC3E}">
        <p14:creationId xmlns:p14="http://schemas.microsoft.com/office/powerpoint/2010/main" val="1431516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5F4CD-D8BC-A223-A4A7-0FCFB8B67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D63BCE-5438-115F-1A43-7A4D4C1F49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BE3F40-7F36-3DF5-BAE5-16C04BDFF7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4F4FA2-0B6A-175C-78F3-7A2CE4C0F2FB}"/>
              </a:ext>
            </a:extLst>
          </p:cNvPr>
          <p:cNvSpPr>
            <a:spLocks noGrp="1"/>
          </p:cNvSpPr>
          <p:nvPr>
            <p:ph type="sldNum" sz="quarter" idx="10"/>
          </p:nvPr>
        </p:nvSpPr>
        <p:spPr/>
        <p:txBody>
          <a:bodyPr/>
          <a:lstStyle/>
          <a:p>
            <a:fld id="{FADC7D68-8AC4-0440-B1C1-67A64591BBB7}" type="slidenum">
              <a:rPr lang="en-US" smtClean="0"/>
              <a:t>13</a:t>
            </a:fld>
            <a:endParaRPr lang="en-US"/>
          </a:p>
        </p:txBody>
      </p:sp>
    </p:spTree>
    <p:extLst>
      <p:ext uri="{BB962C8B-B14F-4D97-AF65-F5344CB8AC3E}">
        <p14:creationId xmlns:p14="http://schemas.microsoft.com/office/powerpoint/2010/main" val="3079787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9A6E9-5211-96F3-51EB-623A951534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B12827-B555-BE06-8E4D-7877849589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337F13-A8AF-06E8-06F6-FDC98B3DC756}"/>
              </a:ext>
            </a:extLst>
          </p:cNvPr>
          <p:cNvSpPr>
            <a:spLocks noGrp="1"/>
          </p:cNvSpPr>
          <p:nvPr>
            <p:ph type="body" idx="1"/>
          </p:nvPr>
        </p:nvSpPr>
        <p:spPr/>
        <p:txBody>
          <a:bodyPr/>
          <a:lstStyle/>
          <a:p>
            <a:r>
              <a:rPr lang="en-US" dirty="0"/>
              <a:t>If you apply December 2026, and are unsuccessful, you can apply again in March 2027. </a:t>
            </a:r>
          </a:p>
        </p:txBody>
      </p:sp>
      <p:sp>
        <p:nvSpPr>
          <p:cNvPr id="4" name="Slide Number Placeholder 3">
            <a:extLst>
              <a:ext uri="{FF2B5EF4-FFF2-40B4-BE49-F238E27FC236}">
                <a16:creationId xmlns:a16="http://schemas.microsoft.com/office/drawing/2014/main" id="{DC8FB8BD-DF76-5DEC-FA8C-AFADBB44D120}"/>
              </a:ext>
            </a:extLst>
          </p:cNvPr>
          <p:cNvSpPr>
            <a:spLocks noGrp="1"/>
          </p:cNvSpPr>
          <p:nvPr>
            <p:ph type="sldNum" sz="quarter" idx="10"/>
          </p:nvPr>
        </p:nvSpPr>
        <p:spPr/>
        <p:txBody>
          <a:bodyPr/>
          <a:lstStyle/>
          <a:p>
            <a:fld id="{FADC7D68-8AC4-0440-B1C1-67A64591BBB7}" type="slidenum">
              <a:rPr lang="en-US" smtClean="0"/>
              <a:t>14</a:t>
            </a:fld>
            <a:endParaRPr lang="en-US"/>
          </a:p>
        </p:txBody>
      </p:sp>
    </p:spTree>
    <p:extLst>
      <p:ext uri="{BB962C8B-B14F-4D97-AF65-F5344CB8AC3E}">
        <p14:creationId xmlns:p14="http://schemas.microsoft.com/office/powerpoint/2010/main" val="2885490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DF750-FD82-A7DD-F8B4-E4D89ACB90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EFD1EB-7049-CF96-427F-823C6E427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2BC3A7-80FC-E3DD-7008-B75B8740ED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265777-A61C-B70B-1A80-E6B9914C0F03}"/>
              </a:ext>
            </a:extLst>
          </p:cNvPr>
          <p:cNvSpPr>
            <a:spLocks noGrp="1"/>
          </p:cNvSpPr>
          <p:nvPr>
            <p:ph type="sldNum" sz="quarter" idx="10"/>
          </p:nvPr>
        </p:nvSpPr>
        <p:spPr/>
        <p:txBody>
          <a:bodyPr/>
          <a:lstStyle/>
          <a:p>
            <a:fld id="{FADC7D68-8AC4-0440-B1C1-67A64591BBB7}" type="slidenum">
              <a:rPr lang="en-US" smtClean="0"/>
              <a:t>15</a:t>
            </a:fld>
            <a:endParaRPr lang="en-US"/>
          </a:p>
        </p:txBody>
      </p:sp>
    </p:spTree>
    <p:extLst>
      <p:ext uri="{BB962C8B-B14F-4D97-AF65-F5344CB8AC3E}">
        <p14:creationId xmlns:p14="http://schemas.microsoft.com/office/powerpoint/2010/main" val="2363949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C4D1A-EDD2-2C68-3537-34C666D12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BA10A8-2620-BE60-1275-FCB315F5D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8F598C-5003-FF1F-BA3B-C9485880D7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FE5B69-30C1-DD06-8B77-1024AD2C32D2}"/>
              </a:ext>
            </a:extLst>
          </p:cNvPr>
          <p:cNvSpPr>
            <a:spLocks noGrp="1"/>
          </p:cNvSpPr>
          <p:nvPr>
            <p:ph type="sldNum" sz="quarter" idx="10"/>
          </p:nvPr>
        </p:nvSpPr>
        <p:spPr/>
        <p:txBody>
          <a:bodyPr/>
          <a:lstStyle/>
          <a:p>
            <a:fld id="{FADC7D68-8AC4-0440-B1C1-67A64591BBB7}" type="slidenum">
              <a:rPr lang="en-US" smtClean="0"/>
              <a:t>16</a:t>
            </a:fld>
            <a:endParaRPr lang="en-US"/>
          </a:p>
        </p:txBody>
      </p:sp>
    </p:spTree>
    <p:extLst>
      <p:ext uri="{BB962C8B-B14F-4D97-AF65-F5344CB8AC3E}">
        <p14:creationId xmlns:p14="http://schemas.microsoft.com/office/powerpoint/2010/main" val="1216620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6360-81E0-365D-7441-201054CF78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8BD2D-D90D-001A-200C-E0570075B4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164EC-1320-5EAD-490D-CC4FA8767923}"/>
              </a:ext>
            </a:extLst>
          </p:cNvPr>
          <p:cNvSpPr>
            <a:spLocks noGrp="1"/>
          </p:cNvSpPr>
          <p:nvPr>
            <p:ph type="body" idx="1"/>
          </p:nvPr>
        </p:nvSpPr>
        <p:spPr/>
        <p:txBody>
          <a:bodyPr/>
          <a:lstStyle/>
          <a:p>
            <a:r>
              <a:rPr lang="en-US" dirty="0"/>
              <a:t>1 to 1 relationship; 1 research team, 1 partner organization, 1 project. </a:t>
            </a:r>
          </a:p>
          <a:p>
            <a:endParaRPr lang="en-US" dirty="0"/>
          </a:p>
          <a:p>
            <a:r>
              <a:rPr lang="en-US" dirty="0"/>
              <a:t>There is a specific webpage with instructions for the invited partner organization. They have to complete a form in the SSHRC application portal. They also need to submit a signed letter of engagement. This letter needs to clearly outline what they are committing to the project and the values associated with those commitments. We want to see those commitments aligning across the entire application. If it says $7,000 in kind, we want to see that match in the letter, the partner organization form, the budget justification etc. wherever it needs to be mentioned. </a:t>
            </a:r>
          </a:p>
          <a:p>
            <a:endParaRPr lang="en-US" dirty="0"/>
          </a:p>
        </p:txBody>
      </p:sp>
      <p:sp>
        <p:nvSpPr>
          <p:cNvPr id="4" name="Slide Number Placeholder 3">
            <a:extLst>
              <a:ext uri="{FF2B5EF4-FFF2-40B4-BE49-F238E27FC236}">
                <a16:creationId xmlns:a16="http://schemas.microsoft.com/office/drawing/2014/main" id="{078E174E-AD06-FBA5-0583-5277FEBF273A}"/>
              </a:ext>
            </a:extLst>
          </p:cNvPr>
          <p:cNvSpPr>
            <a:spLocks noGrp="1"/>
          </p:cNvSpPr>
          <p:nvPr>
            <p:ph type="sldNum" sz="quarter" idx="10"/>
          </p:nvPr>
        </p:nvSpPr>
        <p:spPr/>
        <p:txBody>
          <a:bodyPr/>
          <a:lstStyle/>
          <a:p>
            <a:fld id="{FADC7D68-8AC4-0440-B1C1-67A64591BBB7}" type="slidenum">
              <a:rPr lang="en-US" smtClean="0"/>
              <a:t>17</a:t>
            </a:fld>
            <a:endParaRPr lang="en-US"/>
          </a:p>
        </p:txBody>
      </p:sp>
    </p:spTree>
    <p:extLst>
      <p:ext uri="{BB962C8B-B14F-4D97-AF65-F5344CB8AC3E}">
        <p14:creationId xmlns:p14="http://schemas.microsoft.com/office/powerpoint/2010/main" val="1581933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85F1-D9D4-1953-E964-18461B1B83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DEFF2-4574-93DC-867B-3109EE14F5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068DDC-0D90-1469-8921-1AF3131BCE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5D5033-0B89-4F50-1A92-9A10C57AF973}"/>
              </a:ext>
            </a:extLst>
          </p:cNvPr>
          <p:cNvSpPr>
            <a:spLocks noGrp="1"/>
          </p:cNvSpPr>
          <p:nvPr>
            <p:ph type="sldNum" sz="quarter" idx="10"/>
          </p:nvPr>
        </p:nvSpPr>
        <p:spPr/>
        <p:txBody>
          <a:bodyPr/>
          <a:lstStyle/>
          <a:p>
            <a:fld id="{FADC7D68-8AC4-0440-B1C1-67A64591BBB7}" type="slidenum">
              <a:rPr lang="en-US" smtClean="0"/>
              <a:t>18</a:t>
            </a:fld>
            <a:endParaRPr lang="en-US"/>
          </a:p>
        </p:txBody>
      </p:sp>
    </p:spTree>
    <p:extLst>
      <p:ext uri="{BB962C8B-B14F-4D97-AF65-F5344CB8AC3E}">
        <p14:creationId xmlns:p14="http://schemas.microsoft.com/office/powerpoint/2010/main" val="40351293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109E9-ECBE-C6EA-7A66-E016BD9A1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57920-A35F-7B0A-87B3-4135A75C49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B9C66-DD8E-FF68-405C-30FF606B3A8F}"/>
              </a:ext>
            </a:extLst>
          </p:cNvPr>
          <p:cNvSpPr>
            <a:spLocks noGrp="1"/>
          </p:cNvSpPr>
          <p:nvPr>
            <p:ph type="body" idx="1"/>
          </p:nvPr>
        </p:nvSpPr>
        <p:spPr/>
        <p:txBody>
          <a:bodyPr/>
          <a:lstStyle/>
          <a:p>
            <a:r>
              <a:rPr lang="en-US" dirty="0"/>
              <a:t>If an Indigenous team member is also a research–eligible person, they cannot be compensated from the grant, but nearly anyone else can be. There are details on the website linked in this slide regarding this. Please connect with us if you have specific questions regarding partner related tools. They can be a whole can of worms. We are happy to assist you with it. </a:t>
            </a:r>
          </a:p>
        </p:txBody>
      </p:sp>
      <p:sp>
        <p:nvSpPr>
          <p:cNvPr id="4" name="Slide Number Placeholder 3">
            <a:extLst>
              <a:ext uri="{FF2B5EF4-FFF2-40B4-BE49-F238E27FC236}">
                <a16:creationId xmlns:a16="http://schemas.microsoft.com/office/drawing/2014/main" id="{067B0B85-E9CF-4994-54C5-8A1D714DC85F}"/>
              </a:ext>
            </a:extLst>
          </p:cNvPr>
          <p:cNvSpPr>
            <a:spLocks noGrp="1"/>
          </p:cNvSpPr>
          <p:nvPr>
            <p:ph type="sldNum" sz="quarter" idx="10"/>
          </p:nvPr>
        </p:nvSpPr>
        <p:spPr/>
        <p:txBody>
          <a:bodyPr/>
          <a:lstStyle/>
          <a:p>
            <a:fld id="{FADC7D68-8AC4-0440-B1C1-67A64591BBB7}" type="slidenum">
              <a:rPr lang="en-US" smtClean="0"/>
              <a:t>20</a:t>
            </a:fld>
            <a:endParaRPr lang="en-US"/>
          </a:p>
        </p:txBody>
      </p:sp>
    </p:spTree>
    <p:extLst>
      <p:ext uri="{BB962C8B-B14F-4D97-AF65-F5344CB8AC3E}">
        <p14:creationId xmlns:p14="http://schemas.microsoft.com/office/powerpoint/2010/main" val="3819927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2</a:t>
            </a:fld>
            <a:endParaRPr lang="en-US"/>
          </a:p>
        </p:txBody>
      </p:sp>
    </p:spTree>
    <p:extLst>
      <p:ext uri="{BB962C8B-B14F-4D97-AF65-F5344CB8AC3E}">
        <p14:creationId xmlns:p14="http://schemas.microsoft.com/office/powerpoint/2010/main" val="17173018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C2DCB-E438-EBFF-2A46-7D3CE0F208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2F7846-60DA-8E7C-C778-0CAB34E5EE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7B15DC-8F79-2AA3-DA56-974D5BA5FC57}"/>
              </a:ext>
            </a:extLst>
          </p:cNvPr>
          <p:cNvSpPr>
            <a:spLocks noGrp="1"/>
          </p:cNvSpPr>
          <p:nvPr>
            <p:ph type="body" idx="1"/>
          </p:nvPr>
        </p:nvSpPr>
        <p:spPr/>
        <p:txBody>
          <a:bodyPr/>
          <a:lstStyle/>
          <a:p>
            <a:r>
              <a:rPr lang="en-US" dirty="0"/>
              <a:t>Because postdocs can lead the application themselves, with permission from a supervisor to hold the funds on their behalf, they cannot be compensated with grant funds if they are a member of the research team. There is a choice to be made: be named on the grant and get that recognition for CVs and so on OR receive the financial compensation. </a:t>
            </a:r>
          </a:p>
        </p:txBody>
      </p:sp>
      <p:sp>
        <p:nvSpPr>
          <p:cNvPr id="4" name="Slide Number Placeholder 3">
            <a:extLst>
              <a:ext uri="{FF2B5EF4-FFF2-40B4-BE49-F238E27FC236}">
                <a16:creationId xmlns:a16="http://schemas.microsoft.com/office/drawing/2014/main" id="{4C7535D3-BD4D-DEE6-CB9D-BB4DCD1BBBFB}"/>
              </a:ext>
            </a:extLst>
          </p:cNvPr>
          <p:cNvSpPr>
            <a:spLocks noGrp="1"/>
          </p:cNvSpPr>
          <p:nvPr>
            <p:ph type="sldNum" sz="quarter" idx="10"/>
          </p:nvPr>
        </p:nvSpPr>
        <p:spPr/>
        <p:txBody>
          <a:bodyPr/>
          <a:lstStyle/>
          <a:p>
            <a:fld id="{FADC7D68-8AC4-0440-B1C1-67A64591BBB7}" type="slidenum">
              <a:rPr lang="en-US" smtClean="0"/>
              <a:t>21</a:t>
            </a:fld>
            <a:endParaRPr lang="en-US"/>
          </a:p>
        </p:txBody>
      </p:sp>
    </p:spTree>
    <p:extLst>
      <p:ext uri="{BB962C8B-B14F-4D97-AF65-F5344CB8AC3E}">
        <p14:creationId xmlns:p14="http://schemas.microsoft.com/office/powerpoint/2010/main" val="1079635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seeing more applications to SSHRC from traditionally non-SSHRC based faculties. This is great, but it needs to approached carefully especially if working in a health-related area. It is not enough to use SSHR methods to qualify for SSHRC funding. The outcomes cannot be related to health, health systems, practitioners, patients, etc. You can always email the program officers with a 1 page summary of the proposed work and they can help assess if your proposal fits within the program’s mandate. </a:t>
            </a:r>
          </a:p>
        </p:txBody>
      </p:sp>
      <p:sp>
        <p:nvSpPr>
          <p:cNvPr id="4" name="Slide Number Placeholder 3"/>
          <p:cNvSpPr>
            <a:spLocks noGrp="1"/>
          </p:cNvSpPr>
          <p:nvPr>
            <p:ph type="sldNum" sz="quarter" idx="5"/>
          </p:nvPr>
        </p:nvSpPr>
        <p:spPr/>
        <p:txBody>
          <a:bodyPr/>
          <a:lstStyle/>
          <a:p>
            <a:fld id="{FADC7D68-8AC4-0440-B1C1-67A64591BBB7}" type="slidenum">
              <a:rPr lang="en-US" smtClean="0"/>
              <a:t>22</a:t>
            </a:fld>
            <a:endParaRPr lang="en-US"/>
          </a:p>
        </p:txBody>
      </p:sp>
    </p:spTree>
    <p:extLst>
      <p:ext uri="{BB962C8B-B14F-4D97-AF65-F5344CB8AC3E}">
        <p14:creationId xmlns:p14="http://schemas.microsoft.com/office/powerpoint/2010/main" val="3737752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23</a:t>
            </a:fld>
            <a:endParaRPr lang="en-US"/>
          </a:p>
        </p:txBody>
      </p:sp>
    </p:spTree>
    <p:extLst>
      <p:ext uri="{BB962C8B-B14F-4D97-AF65-F5344CB8AC3E}">
        <p14:creationId xmlns:p14="http://schemas.microsoft.com/office/powerpoint/2010/main" val="33438556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4C788-49B5-5F7F-70F9-05A0E1F20E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67C11E-24E7-0F9B-84EA-9F201A8F27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65338-A9A5-BE5B-24AC-9CD681574B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D87B62-5031-ECC8-B674-93109F8C66AE}"/>
              </a:ext>
            </a:extLst>
          </p:cNvPr>
          <p:cNvSpPr>
            <a:spLocks noGrp="1"/>
          </p:cNvSpPr>
          <p:nvPr>
            <p:ph type="sldNum" sz="quarter" idx="10"/>
          </p:nvPr>
        </p:nvSpPr>
        <p:spPr/>
        <p:txBody>
          <a:bodyPr/>
          <a:lstStyle/>
          <a:p>
            <a:fld id="{FADC7D68-8AC4-0440-B1C1-67A64591BBB7}" type="slidenum">
              <a:rPr lang="en-US" smtClean="0"/>
              <a:t>24</a:t>
            </a:fld>
            <a:endParaRPr lang="en-US"/>
          </a:p>
        </p:txBody>
      </p:sp>
    </p:spTree>
    <p:extLst>
      <p:ext uri="{BB962C8B-B14F-4D97-AF65-F5344CB8AC3E}">
        <p14:creationId xmlns:p14="http://schemas.microsoft.com/office/powerpoint/2010/main" val="35787632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DC7D68-8AC4-0440-B1C1-67A64591BBB7}" type="slidenum">
              <a:rPr lang="en-US" smtClean="0"/>
              <a:t>27</a:t>
            </a:fld>
            <a:endParaRPr lang="en-US"/>
          </a:p>
        </p:txBody>
      </p:sp>
    </p:spTree>
    <p:extLst>
      <p:ext uri="{BB962C8B-B14F-4D97-AF65-F5344CB8AC3E}">
        <p14:creationId xmlns:p14="http://schemas.microsoft.com/office/powerpoint/2010/main" val="6507172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F80BF-E3B7-5F4C-162D-2AE1AC330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C4578D-B35F-7D57-DC4E-277C548F70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CED294-DD0E-0487-C629-662D75A042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AB6CE5-0772-2D39-4C65-C87FDA3479C5}"/>
              </a:ext>
            </a:extLst>
          </p:cNvPr>
          <p:cNvSpPr>
            <a:spLocks noGrp="1"/>
          </p:cNvSpPr>
          <p:nvPr>
            <p:ph type="sldNum" sz="quarter" idx="10"/>
          </p:nvPr>
        </p:nvSpPr>
        <p:spPr/>
        <p:txBody>
          <a:bodyPr/>
          <a:lstStyle/>
          <a:p>
            <a:fld id="{FADC7D68-8AC4-0440-B1C1-67A64591BBB7}" type="slidenum">
              <a:rPr lang="en-US" smtClean="0"/>
              <a:t>28</a:t>
            </a:fld>
            <a:endParaRPr lang="en-US"/>
          </a:p>
        </p:txBody>
      </p:sp>
    </p:spTree>
    <p:extLst>
      <p:ext uri="{BB962C8B-B14F-4D97-AF65-F5344CB8AC3E}">
        <p14:creationId xmlns:p14="http://schemas.microsoft.com/office/powerpoint/2010/main" val="26312441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50% award rate</a:t>
            </a:r>
          </a:p>
        </p:txBody>
      </p:sp>
      <p:sp>
        <p:nvSpPr>
          <p:cNvPr id="4" name="Slide Number Placeholder 3"/>
          <p:cNvSpPr>
            <a:spLocks noGrp="1"/>
          </p:cNvSpPr>
          <p:nvPr>
            <p:ph type="sldNum" sz="quarter" idx="5"/>
          </p:nvPr>
        </p:nvSpPr>
        <p:spPr/>
        <p:txBody>
          <a:bodyPr/>
          <a:lstStyle/>
          <a:p>
            <a:fld id="{FADC7D68-8AC4-0440-B1C1-67A64591BBB7}" type="slidenum">
              <a:rPr lang="en-US" smtClean="0"/>
              <a:t>29</a:t>
            </a:fld>
            <a:endParaRPr lang="en-US"/>
          </a:p>
        </p:txBody>
      </p:sp>
    </p:spTree>
    <p:extLst>
      <p:ext uri="{BB962C8B-B14F-4D97-AF65-F5344CB8AC3E}">
        <p14:creationId xmlns:p14="http://schemas.microsoft.com/office/powerpoint/2010/main" val="31603030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are successful, we also tend to see a 50% award rate</a:t>
            </a:r>
          </a:p>
        </p:txBody>
      </p:sp>
      <p:sp>
        <p:nvSpPr>
          <p:cNvPr id="4" name="Slide Number Placeholder 3"/>
          <p:cNvSpPr>
            <a:spLocks noGrp="1"/>
          </p:cNvSpPr>
          <p:nvPr>
            <p:ph type="sldNum" sz="quarter" idx="5"/>
          </p:nvPr>
        </p:nvSpPr>
        <p:spPr/>
        <p:txBody>
          <a:bodyPr/>
          <a:lstStyle/>
          <a:p>
            <a:fld id="{FADC7D68-8AC4-0440-B1C1-67A64591BBB7}" type="slidenum">
              <a:rPr lang="en-US" smtClean="0"/>
              <a:t>30</a:t>
            </a:fld>
            <a:endParaRPr lang="en-US"/>
          </a:p>
        </p:txBody>
      </p:sp>
    </p:spTree>
    <p:extLst>
      <p:ext uri="{BB962C8B-B14F-4D97-AF65-F5344CB8AC3E}">
        <p14:creationId xmlns:p14="http://schemas.microsoft.com/office/powerpoint/2010/main" val="19870390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June 2024 – Ineligible from FHS x 2</a:t>
            </a:r>
          </a:p>
          <a:p>
            <a:endParaRPr lang="en-US" dirty="0"/>
          </a:p>
          <a:p>
            <a:r>
              <a:rPr lang="en-US" dirty="0"/>
              <a:t>December 2024 – Ineligible from Science</a:t>
            </a:r>
          </a:p>
          <a:p>
            <a:pPr marL="171450" indent="-171450">
              <a:buFontTx/>
              <a:buChar char="-"/>
            </a:pPr>
            <a:endParaRPr lang="en-US" dirty="0"/>
          </a:p>
          <a:p>
            <a:pPr marL="0" indent="0">
              <a:buFontTx/>
              <a:buNone/>
            </a:pPr>
            <a:r>
              <a:rPr lang="en-US" dirty="0"/>
              <a:t>September 2025 – Ineligible from Engineering, Education x 2</a:t>
            </a:r>
          </a:p>
          <a:p>
            <a:pPr marL="0" indent="0">
              <a:buFontTx/>
              <a:buNone/>
            </a:pPr>
            <a:endParaRPr lang="en-US" dirty="0"/>
          </a:p>
          <a:p>
            <a:endParaRPr lang="en-US" dirty="0"/>
          </a:p>
        </p:txBody>
      </p:sp>
      <p:sp>
        <p:nvSpPr>
          <p:cNvPr id="4" name="Slide Number Placeholder 3"/>
          <p:cNvSpPr>
            <a:spLocks noGrp="1"/>
          </p:cNvSpPr>
          <p:nvPr>
            <p:ph type="sldNum" sz="quarter" idx="5"/>
          </p:nvPr>
        </p:nvSpPr>
        <p:spPr/>
        <p:txBody>
          <a:bodyPr/>
          <a:lstStyle/>
          <a:p>
            <a:fld id="{FADC7D68-8AC4-0440-B1C1-67A64591BBB7}" type="slidenum">
              <a:rPr lang="en-US" smtClean="0"/>
              <a:t>31</a:t>
            </a:fld>
            <a:endParaRPr lang="en-US"/>
          </a:p>
        </p:txBody>
      </p:sp>
    </p:spTree>
    <p:extLst>
      <p:ext uri="{BB962C8B-B14F-4D97-AF65-F5344CB8AC3E}">
        <p14:creationId xmlns:p14="http://schemas.microsoft.com/office/powerpoint/2010/main" val="28264858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4C042-6F47-F92C-F1D3-8F64FD8213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D59889-6E62-A55A-ECAA-D797758F9B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293EA8-8F8E-1729-3ED2-99DDBBFF4F5B}"/>
              </a:ext>
            </a:extLst>
          </p:cNvPr>
          <p:cNvSpPr>
            <a:spLocks noGrp="1"/>
          </p:cNvSpPr>
          <p:nvPr>
            <p:ph type="body" idx="1"/>
          </p:nvPr>
        </p:nvSpPr>
        <p:spPr/>
        <p:txBody>
          <a:bodyPr/>
          <a:lstStyle/>
          <a:p>
            <a:r>
              <a:rPr lang="en-US" dirty="0"/>
              <a:t>We have seen a trend of more health-based researchers applying for SSHRC funding. But note that there are times where the activities are not eligible. Applicants need to be cognizant of the SME for health-related applications. </a:t>
            </a:r>
          </a:p>
        </p:txBody>
      </p:sp>
      <p:sp>
        <p:nvSpPr>
          <p:cNvPr id="4" name="Slide Number Placeholder 3">
            <a:extLst>
              <a:ext uri="{FF2B5EF4-FFF2-40B4-BE49-F238E27FC236}">
                <a16:creationId xmlns:a16="http://schemas.microsoft.com/office/drawing/2014/main" id="{40B30EB3-C80A-4CA5-474C-E74F8FC16C88}"/>
              </a:ext>
            </a:extLst>
          </p:cNvPr>
          <p:cNvSpPr>
            <a:spLocks noGrp="1"/>
          </p:cNvSpPr>
          <p:nvPr>
            <p:ph type="sldNum" sz="quarter" idx="5"/>
          </p:nvPr>
        </p:nvSpPr>
        <p:spPr/>
        <p:txBody>
          <a:bodyPr/>
          <a:lstStyle/>
          <a:p>
            <a:fld id="{FADC7D68-8AC4-0440-B1C1-67A64591BBB7}" type="slidenum">
              <a:rPr lang="en-US" smtClean="0"/>
              <a:t>32</a:t>
            </a:fld>
            <a:endParaRPr lang="en-US"/>
          </a:p>
        </p:txBody>
      </p:sp>
    </p:spTree>
    <p:extLst>
      <p:ext uri="{BB962C8B-B14F-4D97-AF65-F5344CB8AC3E}">
        <p14:creationId xmlns:p14="http://schemas.microsoft.com/office/powerpoint/2010/main" val="1068966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3</a:t>
            </a:fld>
            <a:endParaRPr lang="en-US"/>
          </a:p>
        </p:txBody>
      </p:sp>
    </p:spTree>
    <p:extLst>
      <p:ext uri="{BB962C8B-B14F-4D97-AF65-F5344CB8AC3E}">
        <p14:creationId xmlns:p14="http://schemas.microsoft.com/office/powerpoint/2010/main" val="18037117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29680-1D3E-CF9A-816B-3A55C32BCE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149D62-3A4B-EE0C-693E-95E3F77A0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E8E3F8-9DF7-8A2E-C8B8-2D0CC5622288}"/>
              </a:ext>
            </a:extLst>
          </p:cNvPr>
          <p:cNvSpPr>
            <a:spLocks noGrp="1"/>
          </p:cNvSpPr>
          <p:nvPr>
            <p:ph type="body" idx="1"/>
          </p:nvPr>
        </p:nvSpPr>
        <p:spPr/>
        <p:txBody>
          <a:bodyPr/>
          <a:lstStyle/>
          <a:p>
            <a:r>
              <a:rPr lang="en-US" dirty="0"/>
              <a:t>A reminder that cash/in-kind is </a:t>
            </a:r>
            <a:r>
              <a:rPr lang="en-US" b="1" dirty="0"/>
              <a:t>not</a:t>
            </a:r>
            <a:r>
              <a:rPr lang="en-US" b="0" dirty="0"/>
              <a:t> required from partners, but in-kind values can be helpful when quantifying the partner’s effort on a project. </a:t>
            </a:r>
            <a:endParaRPr lang="en-US" dirty="0"/>
          </a:p>
        </p:txBody>
      </p:sp>
      <p:sp>
        <p:nvSpPr>
          <p:cNvPr id="4" name="Slide Number Placeholder 3">
            <a:extLst>
              <a:ext uri="{FF2B5EF4-FFF2-40B4-BE49-F238E27FC236}">
                <a16:creationId xmlns:a16="http://schemas.microsoft.com/office/drawing/2014/main" id="{3E867470-BAB4-BF0E-09CC-264E831CDE9C}"/>
              </a:ext>
            </a:extLst>
          </p:cNvPr>
          <p:cNvSpPr>
            <a:spLocks noGrp="1"/>
          </p:cNvSpPr>
          <p:nvPr>
            <p:ph type="sldNum" sz="quarter" idx="5"/>
          </p:nvPr>
        </p:nvSpPr>
        <p:spPr/>
        <p:txBody>
          <a:bodyPr/>
          <a:lstStyle/>
          <a:p>
            <a:fld id="{FADC7D68-8AC4-0440-B1C1-67A64591BBB7}" type="slidenum">
              <a:rPr lang="en-US" smtClean="0"/>
              <a:t>33</a:t>
            </a:fld>
            <a:endParaRPr lang="en-US"/>
          </a:p>
        </p:txBody>
      </p:sp>
    </p:spTree>
    <p:extLst>
      <p:ext uri="{BB962C8B-B14F-4D97-AF65-F5344CB8AC3E}">
        <p14:creationId xmlns:p14="http://schemas.microsoft.com/office/powerpoint/2010/main" val="2551822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5DA75-2BE6-8C55-49ED-A108D72F30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C1399-5C7C-2FA1-2509-88C670663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E6B8B9-270D-C4F2-9E93-D6E153207F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2319CF-1853-26E5-AC0D-4F4B26FF59F8}"/>
              </a:ext>
            </a:extLst>
          </p:cNvPr>
          <p:cNvSpPr>
            <a:spLocks noGrp="1"/>
          </p:cNvSpPr>
          <p:nvPr>
            <p:ph type="sldNum" sz="quarter" idx="5"/>
          </p:nvPr>
        </p:nvSpPr>
        <p:spPr/>
        <p:txBody>
          <a:bodyPr/>
          <a:lstStyle/>
          <a:p>
            <a:fld id="{FADC7D68-8AC4-0440-B1C1-67A64591BBB7}" type="slidenum">
              <a:rPr lang="en-US" smtClean="0"/>
              <a:t>34</a:t>
            </a:fld>
            <a:endParaRPr lang="en-US"/>
          </a:p>
        </p:txBody>
      </p:sp>
    </p:spTree>
    <p:extLst>
      <p:ext uri="{BB962C8B-B14F-4D97-AF65-F5344CB8AC3E}">
        <p14:creationId xmlns:p14="http://schemas.microsoft.com/office/powerpoint/2010/main" val="14374475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76FF8-95BC-1A94-70F8-1E20769C1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7E7219-AFC3-E465-855C-EBFDB3213F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03F90B-5A63-3FA4-B368-87582876BFCA}"/>
              </a:ext>
            </a:extLst>
          </p:cNvPr>
          <p:cNvSpPr>
            <a:spLocks noGrp="1"/>
          </p:cNvSpPr>
          <p:nvPr>
            <p:ph type="body" idx="1"/>
          </p:nvPr>
        </p:nvSpPr>
        <p:spPr/>
        <p:txBody>
          <a:bodyPr/>
          <a:lstStyle/>
          <a:p>
            <a:r>
              <a:rPr lang="en-US" dirty="0"/>
              <a:t>Majority of successful applications are committing 5-10k in in-kind contributions. Rarely do we see cash contributions on these applications – typically small amounts </a:t>
            </a:r>
            <a:r>
              <a:rPr lang="en-US"/>
              <a:t>($100-$2,000</a:t>
            </a:r>
            <a:r>
              <a:rPr lang="en-US" dirty="0"/>
              <a:t>) </a:t>
            </a:r>
            <a:r>
              <a:rPr lang="en-US"/>
              <a:t>if present. </a:t>
            </a:r>
            <a:endParaRPr lang="en-US" dirty="0"/>
          </a:p>
        </p:txBody>
      </p:sp>
      <p:sp>
        <p:nvSpPr>
          <p:cNvPr id="4" name="Slide Number Placeholder 3">
            <a:extLst>
              <a:ext uri="{FF2B5EF4-FFF2-40B4-BE49-F238E27FC236}">
                <a16:creationId xmlns:a16="http://schemas.microsoft.com/office/drawing/2014/main" id="{3FF675D9-6FAE-F9E1-8237-984F5B90A649}"/>
              </a:ext>
            </a:extLst>
          </p:cNvPr>
          <p:cNvSpPr>
            <a:spLocks noGrp="1"/>
          </p:cNvSpPr>
          <p:nvPr>
            <p:ph type="sldNum" sz="quarter" idx="5"/>
          </p:nvPr>
        </p:nvSpPr>
        <p:spPr/>
        <p:txBody>
          <a:bodyPr/>
          <a:lstStyle/>
          <a:p>
            <a:fld id="{FADC7D68-8AC4-0440-B1C1-67A64591BBB7}" type="slidenum">
              <a:rPr lang="en-US" smtClean="0"/>
              <a:t>35</a:t>
            </a:fld>
            <a:endParaRPr lang="en-US"/>
          </a:p>
        </p:txBody>
      </p:sp>
    </p:spTree>
    <p:extLst>
      <p:ext uri="{BB962C8B-B14F-4D97-AF65-F5344CB8AC3E}">
        <p14:creationId xmlns:p14="http://schemas.microsoft.com/office/powerpoint/2010/main" val="10146799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FBBEB-1B3D-A0E6-B2B5-DD29701FD6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F8199-CE4F-94C5-3A57-751B0B008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9A1FE1-6D32-2B99-1AF9-EAB91161CD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71E3D0-71DC-89E9-2A80-0AF19FE429C2}"/>
              </a:ext>
            </a:extLst>
          </p:cNvPr>
          <p:cNvSpPr>
            <a:spLocks noGrp="1"/>
          </p:cNvSpPr>
          <p:nvPr>
            <p:ph type="sldNum" sz="quarter" idx="10"/>
          </p:nvPr>
        </p:nvSpPr>
        <p:spPr/>
        <p:txBody>
          <a:bodyPr/>
          <a:lstStyle/>
          <a:p>
            <a:fld id="{FADC7D68-8AC4-0440-B1C1-67A64591BBB7}" type="slidenum">
              <a:rPr lang="en-US" smtClean="0"/>
              <a:t>36</a:t>
            </a:fld>
            <a:endParaRPr lang="en-US"/>
          </a:p>
        </p:txBody>
      </p:sp>
    </p:spTree>
    <p:extLst>
      <p:ext uri="{BB962C8B-B14F-4D97-AF65-F5344CB8AC3E}">
        <p14:creationId xmlns:p14="http://schemas.microsoft.com/office/powerpoint/2010/main" val="3634544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C3D2C-7472-808C-AA97-716378255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ACA495-4BA5-22E4-F7D4-A309BA2CBF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270180-FBA2-9875-DA02-A4B2C01686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C57AF1-8351-6C6A-9003-D7D7116BBFE2}"/>
              </a:ext>
            </a:extLst>
          </p:cNvPr>
          <p:cNvSpPr>
            <a:spLocks noGrp="1"/>
          </p:cNvSpPr>
          <p:nvPr>
            <p:ph type="sldNum" sz="quarter" idx="10"/>
          </p:nvPr>
        </p:nvSpPr>
        <p:spPr/>
        <p:txBody>
          <a:bodyPr/>
          <a:lstStyle/>
          <a:p>
            <a:fld id="{FADC7D68-8AC4-0440-B1C1-67A64591BBB7}" type="slidenum">
              <a:rPr lang="en-US" smtClean="0"/>
              <a:t>38</a:t>
            </a:fld>
            <a:endParaRPr lang="en-US"/>
          </a:p>
        </p:txBody>
      </p:sp>
    </p:spTree>
    <p:extLst>
      <p:ext uri="{BB962C8B-B14F-4D97-AF65-F5344CB8AC3E}">
        <p14:creationId xmlns:p14="http://schemas.microsoft.com/office/powerpoint/2010/main" val="15692063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39</a:t>
            </a:fld>
            <a:endParaRPr lang="en-US"/>
          </a:p>
        </p:txBody>
      </p:sp>
    </p:spTree>
    <p:extLst>
      <p:ext uri="{BB962C8B-B14F-4D97-AF65-F5344CB8AC3E}">
        <p14:creationId xmlns:p14="http://schemas.microsoft.com/office/powerpoint/2010/main" val="4285419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0C1F4-D4F6-0EB8-BBA1-4D8C51596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10A9C1-BC48-E09B-082F-BEC3DA7DF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DF253-7627-1F51-D032-6D0C046BCB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F236BB-9F25-1505-6A9E-985F9A3045F5}"/>
              </a:ext>
            </a:extLst>
          </p:cNvPr>
          <p:cNvSpPr>
            <a:spLocks noGrp="1"/>
          </p:cNvSpPr>
          <p:nvPr>
            <p:ph type="sldNum" sz="quarter" idx="10"/>
          </p:nvPr>
        </p:nvSpPr>
        <p:spPr/>
        <p:txBody>
          <a:bodyPr/>
          <a:lstStyle/>
          <a:p>
            <a:fld id="{FADC7D68-8AC4-0440-B1C1-67A64591BBB7}" type="slidenum">
              <a:rPr lang="en-US" smtClean="0"/>
              <a:t>4</a:t>
            </a:fld>
            <a:endParaRPr lang="en-US"/>
          </a:p>
        </p:txBody>
      </p:sp>
    </p:spTree>
    <p:extLst>
      <p:ext uri="{BB962C8B-B14F-4D97-AF65-F5344CB8AC3E}">
        <p14:creationId xmlns:p14="http://schemas.microsoft.com/office/powerpoint/2010/main" val="3716198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DC7D68-8AC4-0440-B1C1-67A64591BBB7}" type="slidenum">
              <a:rPr lang="en-US" smtClean="0"/>
              <a:t>5</a:t>
            </a:fld>
            <a:endParaRPr lang="en-US"/>
          </a:p>
        </p:txBody>
      </p:sp>
    </p:spTree>
    <p:extLst>
      <p:ext uri="{BB962C8B-B14F-4D97-AF65-F5344CB8AC3E}">
        <p14:creationId xmlns:p14="http://schemas.microsoft.com/office/powerpoint/2010/main" val="1431516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DBFA0-AF35-5924-8257-8E354692C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BA2677-5FED-E2FF-DB4B-E0CF571C35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F279E-9094-0B05-35B5-F89D75F233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C6E160-7216-2A3A-C972-8C62884EC033}"/>
              </a:ext>
            </a:extLst>
          </p:cNvPr>
          <p:cNvSpPr>
            <a:spLocks noGrp="1"/>
          </p:cNvSpPr>
          <p:nvPr>
            <p:ph type="sldNum" sz="quarter" idx="10"/>
          </p:nvPr>
        </p:nvSpPr>
        <p:spPr/>
        <p:txBody>
          <a:bodyPr/>
          <a:lstStyle/>
          <a:p>
            <a:fld id="{FADC7D68-8AC4-0440-B1C1-67A64591BBB7}" type="slidenum">
              <a:rPr lang="en-US" smtClean="0"/>
              <a:t>6</a:t>
            </a:fld>
            <a:endParaRPr lang="en-US"/>
          </a:p>
        </p:txBody>
      </p:sp>
    </p:spTree>
    <p:extLst>
      <p:ext uri="{BB962C8B-B14F-4D97-AF65-F5344CB8AC3E}">
        <p14:creationId xmlns:p14="http://schemas.microsoft.com/office/powerpoint/2010/main" val="437781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212D4-586C-818C-3865-D0FD640B12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D7BCE-93A4-0249-426E-E4C925A7F8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AFB62-88E8-F636-8BDB-23A6BF6C86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04335C-978F-F9B8-066D-2DC5437374FF}"/>
              </a:ext>
            </a:extLst>
          </p:cNvPr>
          <p:cNvSpPr>
            <a:spLocks noGrp="1"/>
          </p:cNvSpPr>
          <p:nvPr>
            <p:ph type="sldNum" sz="quarter" idx="10"/>
          </p:nvPr>
        </p:nvSpPr>
        <p:spPr/>
        <p:txBody>
          <a:bodyPr/>
          <a:lstStyle/>
          <a:p>
            <a:fld id="{FADC7D68-8AC4-0440-B1C1-67A64591BBB7}" type="slidenum">
              <a:rPr lang="en-US" smtClean="0"/>
              <a:t>7</a:t>
            </a:fld>
            <a:endParaRPr lang="en-US"/>
          </a:p>
        </p:txBody>
      </p:sp>
    </p:spTree>
    <p:extLst>
      <p:ext uri="{BB962C8B-B14F-4D97-AF65-F5344CB8AC3E}">
        <p14:creationId xmlns:p14="http://schemas.microsoft.com/office/powerpoint/2010/main" val="1448641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65BC3-9646-447F-7FAC-6AEF523311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DBD2B9-E8E4-B07F-0C77-E0279DC416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D17613-E816-E16D-DEEB-8E14AAB9A0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FC4E09-CEA0-4977-E9D3-2A6A1B8A5963}"/>
              </a:ext>
            </a:extLst>
          </p:cNvPr>
          <p:cNvSpPr>
            <a:spLocks noGrp="1"/>
          </p:cNvSpPr>
          <p:nvPr>
            <p:ph type="sldNum" sz="quarter" idx="10"/>
          </p:nvPr>
        </p:nvSpPr>
        <p:spPr/>
        <p:txBody>
          <a:bodyPr/>
          <a:lstStyle/>
          <a:p>
            <a:fld id="{FADC7D68-8AC4-0440-B1C1-67A64591BBB7}" type="slidenum">
              <a:rPr lang="en-US" smtClean="0"/>
              <a:t>8</a:t>
            </a:fld>
            <a:endParaRPr lang="en-US"/>
          </a:p>
        </p:txBody>
      </p:sp>
    </p:spTree>
    <p:extLst>
      <p:ext uri="{BB962C8B-B14F-4D97-AF65-F5344CB8AC3E}">
        <p14:creationId xmlns:p14="http://schemas.microsoft.com/office/powerpoint/2010/main" val="2596487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93F7A-3E85-6C22-F2D9-1FFCA325DB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541A00-26DF-7F9A-9AE9-346761987D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DC47D-2665-02FE-0335-8899E9578D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23A95D-70FF-1B01-F9FE-F0B07DC3065F}"/>
              </a:ext>
            </a:extLst>
          </p:cNvPr>
          <p:cNvSpPr>
            <a:spLocks noGrp="1"/>
          </p:cNvSpPr>
          <p:nvPr>
            <p:ph type="sldNum" sz="quarter" idx="10"/>
          </p:nvPr>
        </p:nvSpPr>
        <p:spPr/>
        <p:txBody>
          <a:bodyPr/>
          <a:lstStyle/>
          <a:p>
            <a:fld id="{FADC7D68-8AC4-0440-B1C1-67A64591BBB7}" type="slidenum">
              <a:rPr lang="en-US" smtClean="0"/>
              <a:t>9</a:t>
            </a:fld>
            <a:endParaRPr lang="en-US"/>
          </a:p>
        </p:txBody>
      </p:sp>
    </p:spTree>
    <p:extLst>
      <p:ext uri="{BB962C8B-B14F-4D97-AF65-F5344CB8AC3E}">
        <p14:creationId xmlns:p14="http://schemas.microsoft.com/office/powerpoint/2010/main" val="3081832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6A34A24-CCD4-E849-8882-22BD847D2D41}"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340327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34A24-CCD4-E849-8882-22BD847D2D41}"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205988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34A24-CCD4-E849-8882-22BD847D2D41}"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10950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34A24-CCD4-E849-8882-22BD847D2D41}"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2436936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34A24-CCD4-E849-8882-22BD847D2D41}"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2519723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34A24-CCD4-E849-8882-22BD847D2D41}"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798721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34A24-CCD4-E849-8882-22BD847D2D41}"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2884641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34A24-CCD4-E849-8882-22BD847D2D41}"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3997255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34A24-CCD4-E849-8882-22BD847D2D41}"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5826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34A24-CCD4-E849-8882-22BD847D2D41}"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538866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34A24-CCD4-E849-8882-22BD847D2D41}"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F8058-3785-FA4E-971F-CD598328817B}" type="slidenum">
              <a:rPr lang="en-US" smtClean="0"/>
              <a:t>‹#›</a:t>
            </a:fld>
            <a:endParaRPr lang="en-US"/>
          </a:p>
        </p:txBody>
      </p:sp>
    </p:spTree>
    <p:extLst>
      <p:ext uri="{BB962C8B-B14F-4D97-AF65-F5344CB8AC3E}">
        <p14:creationId xmlns:p14="http://schemas.microsoft.com/office/powerpoint/2010/main" val="641190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34A24-CCD4-E849-8882-22BD847D2D41}" type="datetimeFigureOut">
              <a:rPr lang="en-US" smtClean="0"/>
              <a:t>2/24/2026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6F8058-3785-FA4E-971F-CD598328817B}" type="slidenum">
              <a:rPr lang="en-US" smtClean="0"/>
              <a:t>‹#›</a:t>
            </a:fld>
            <a:endParaRPr lang="en-US"/>
          </a:p>
        </p:txBody>
      </p:sp>
    </p:spTree>
    <p:extLst>
      <p:ext uri="{BB962C8B-B14F-4D97-AF65-F5344CB8AC3E}">
        <p14:creationId xmlns:p14="http://schemas.microsoft.com/office/powerpoint/2010/main" val="243807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uwo.ca/research/policies/index.html" TargetMode="External"/><Relationship Id="rId4" Type="http://schemas.openxmlformats.org/officeDocument/2006/relationships/hyperlink" Target="https://sshrc-crsh.canada.ca/en/funding/opportunities/partnership-engage-grants/2025/competition.aspx#4"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4"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sshrc-crsh.canada.ca/en/funding/opportunities/partnership-engage-grants/2026/competition/instructions/applicant.aspx#invited-partner:~:text=their%20Letter%20of,wishes%20to%20achiev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Research%20Engagement%20Collaborative%20Alliance%20with%20Partner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western.recap@uwo.ca"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shrc-crsh.canada.ca/en/funding/opportunities/partnership-engage-grants/2026/competition.aspx#6"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sshrc-crsh.canada.ca/en/funding/terminology.aspx#24"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sshrc-crsh.canada.ca/en/about-sshrc/mandate.asp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sshrc-crsh.canada.ca/en/funding/policies-regulations-and-guidelines/subject-matter-eligibility.aspx"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uwo.ca/research/rds/ROLA/ROLAFrameset.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webapps.nserc.ca/SSHRC/faces/logon.jsp?lang=en_CA"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https://www.uwo.ca/research/rds/ROLA/ROLAFrameset.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ebapps.nserc.ca/SSHRC/faces/logon.jsp?lang=en_CA"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sshrc-crsh.canada.ca/en/funding/opportunities/partnership-engage-grants.aspx"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sshrc-crsh.canada.ca/en/funding/policies-regulations-and-guidelines/subject-matter-eligibility.aspx"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hyperlink" Target="https://sshrc-crsh.canada.ca/en/funding/opportunities/partnership-engage-grants.aspx"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www.uwo.ca/research/support/partnerships/recap/index.html" TargetMode="External"/><Relationship Id="rId5" Type="http://schemas.openxmlformats.org/officeDocument/2006/relationships/hyperlink" Target="https://www.uwo.ca/research/funding/domestic/sshrc-peg.html" TargetMode="External"/><Relationship Id="rId4" Type="http://schemas.openxmlformats.org/officeDocument/2006/relationships/hyperlink" Target="mailto:researchoffice@uwo.ca"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24805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AFBF6-C18D-5E62-E5DE-72CB5DF601A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E61E628-E0FA-7F0C-D579-C4FE8FB23980}"/>
              </a:ext>
            </a:extLst>
          </p:cNvPr>
          <p:cNvSpPr txBox="1"/>
          <p:nvPr/>
        </p:nvSpPr>
        <p:spPr>
          <a:xfrm>
            <a:off x="248274" y="573851"/>
            <a:ext cx="8264790" cy="5539978"/>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When and How Much Funding? </a:t>
            </a:r>
          </a:p>
          <a:p>
            <a:pPr marL="685800" indent="-685800">
              <a:buFont typeface="Arial"/>
              <a:buChar char="•"/>
            </a:pPr>
            <a:r>
              <a:rPr lang="en-US" sz="2400" dirty="0">
                <a:latin typeface="Arial"/>
                <a:cs typeface="Arial"/>
              </a:rPr>
              <a:t>$10,000 – $50,000 from SSHRC</a:t>
            </a:r>
          </a:p>
          <a:p>
            <a:pPr marL="685800" indent="-685800">
              <a:buFont typeface="Arial"/>
              <a:buChar char="•"/>
            </a:pPr>
            <a:r>
              <a:rPr lang="en-US" sz="2400" dirty="0">
                <a:latin typeface="Arial"/>
                <a:cs typeface="Arial"/>
              </a:rPr>
              <a:t>1 year of funding</a:t>
            </a:r>
          </a:p>
          <a:p>
            <a:pPr marL="685800" indent="-685800">
              <a:buFont typeface="Arial"/>
              <a:buChar char="•"/>
            </a:pPr>
            <a:endParaRPr lang="en-US" sz="2400" dirty="0">
              <a:latin typeface="Arial"/>
              <a:cs typeface="Arial"/>
            </a:endParaRPr>
          </a:p>
          <a:p>
            <a:pPr marL="685800" indent="-685800">
              <a:buFont typeface="Arial"/>
              <a:buChar char="•"/>
            </a:pPr>
            <a:r>
              <a:rPr lang="en-US" sz="2400" dirty="0">
                <a:latin typeface="Arial"/>
                <a:cs typeface="Arial"/>
              </a:rPr>
              <a:t> 4 competitions per year:</a:t>
            </a:r>
          </a:p>
          <a:p>
            <a:pPr lvl="3"/>
            <a:r>
              <a:rPr lang="en-US" sz="2400" dirty="0">
                <a:latin typeface="Arial"/>
                <a:cs typeface="Arial"/>
              </a:rPr>
              <a:t>March 15</a:t>
            </a:r>
          </a:p>
          <a:p>
            <a:pPr lvl="3"/>
            <a:r>
              <a:rPr lang="en-US" sz="2400" dirty="0">
                <a:latin typeface="Arial"/>
                <a:cs typeface="Arial"/>
              </a:rPr>
              <a:t>June 15</a:t>
            </a:r>
          </a:p>
          <a:p>
            <a:pPr lvl="3"/>
            <a:r>
              <a:rPr lang="en-US" sz="2400" dirty="0">
                <a:latin typeface="Arial"/>
                <a:cs typeface="Arial"/>
              </a:rPr>
              <a:t>September 15</a:t>
            </a:r>
          </a:p>
          <a:p>
            <a:pPr lvl="3"/>
            <a:r>
              <a:rPr lang="en-US" sz="2400" dirty="0">
                <a:latin typeface="Arial"/>
                <a:cs typeface="Arial"/>
              </a:rPr>
              <a:t>December 15</a:t>
            </a:r>
          </a:p>
          <a:p>
            <a:pPr lvl="3"/>
            <a:endParaRPr lang="en-US" sz="2400" dirty="0">
              <a:latin typeface="Arial"/>
              <a:cs typeface="Arial"/>
            </a:endParaRPr>
          </a:p>
          <a:p>
            <a:pPr lvl="1"/>
            <a:r>
              <a:rPr lang="en-US" sz="1600" i="1" dirty="0">
                <a:latin typeface="Arial"/>
                <a:cs typeface="Arial"/>
              </a:rPr>
              <a:t>*If the competition deadline falls on a weekend or holiday, the SSHRC portal will remain open until 8 PM EST the following business day.</a:t>
            </a:r>
          </a:p>
          <a:p>
            <a:pPr marL="685800" indent="-685800">
              <a:buFont typeface="Arial"/>
              <a:buChar char="•"/>
            </a:pPr>
            <a:endParaRPr lang="en-US" sz="2800" dirty="0">
              <a:latin typeface="Arial"/>
              <a:cs typeface="Arial"/>
            </a:endParaRPr>
          </a:p>
        </p:txBody>
      </p:sp>
    </p:spTree>
    <p:extLst>
      <p:ext uri="{BB962C8B-B14F-4D97-AF65-F5344CB8AC3E}">
        <p14:creationId xmlns:p14="http://schemas.microsoft.com/office/powerpoint/2010/main" val="1350751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641EB-6BEE-9635-8485-5EABE5A9ED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2123468-3668-B509-C90D-6966BA3AFC84}"/>
              </a:ext>
            </a:extLst>
          </p:cNvPr>
          <p:cNvSpPr txBox="1"/>
          <p:nvPr/>
        </p:nvSpPr>
        <p:spPr>
          <a:xfrm>
            <a:off x="248274" y="573851"/>
            <a:ext cx="8264790" cy="1723549"/>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Award Start Dates</a:t>
            </a:r>
          </a:p>
          <a:p>
            <a:endParaRPr lang="en-US" sz="2800" dirty="0">
              <a:latin typeface="Arial"/>
              <a:cs typeface="Arial"/>
            </a:endParaRPr>
          </a:p>
        </p:txBody>
      </p:sp>
      <p:graphicFrame>
        <p:nvGraphicFramePr>
          <p:cNvPr id="2" name="Table 1">
            <a:extLst>
              <a:ext uri="{FF2B5EF4-FFF2-40B4-BE49-F238E27FC236}">
                <a16:creationId xmlns:a16="http://schemas.microsoft.com/office/drawing/2014/main" id="{24D41438-73EE-BD5E-273C-735D64D02902}"/>
              </a:ext>
            </a:extLst>
          </p:cNvPr>
          <p:cNvGraphicFramePr>
            <a:graphicFrameLocks noGrp="1"/>
          </p:cNvGraphicFramePr>
          <p:nvPr>
            <p:extLst>
              <p:ext uri="{D42A27DB-BD31-4B8C-83A1-F6EECF244321}">
                <p14:modId xmlns:p14="http://schemas.microsoft.com/office/powerpoint/2010/main" val="965367791"/>
              </p:ext>
            </p:extLst>
          </p:nvPr>
        </p:nvGraphicFramePr>
        <p:xfrm>
          <a:off x="2048315" y="2170386"/>
          <a:ext cx="5047370" cy="2931160"/>
        </p:xfrm>
        <a:graphic>
          <a:graphicData uri="http://schemas.openxmlformats.org/drawingml/2006/table">
            <a:tbl>
              <a:tblPr firstRow="1" bandRow="1">
                <a:tableStyleId>{073A0DAA-6AF3-43AB-8588-CEC1D06C72B9}</a:tableStyleId>
              </a:tblPr>
              <a:tblGrid>
                <a:gridCol w="2523685">
                  <a:extLst>
                    <a:ext uri="{9D8B030D-6E8A-4147-A177-3AD203B41FA5}">
                      <a16:colId xmlns:a16="http://schemas.microsoft.com/office/drawing/2014/main" val="1761402772"/>
                    </a:ext>
                  </a:extLst>
                </a:gridCol>
                <a:gridCol w="2523685">
                  <a:extLst>
                    <a:ext uri="{9D8B030D-6E8A-4147-A177-3AD203B41FA5}">
                      <a16:colId xmlns:a16="http://schemas.microsoft.com/office/drawing/2014/main" val="1573102245"/>
                    </a:ext>
                  </a:extLst>
                </a:gridCol>
              </a:tblGrid>
              <a:tr h="370840">
                <a:tc>
                  <a:txBody>
                    <a:bodyPr/>
                    <a:lstStyle/>
                    <a:p>
                      <a:pPr algn="ctr"/>
                      <a:r>
                        <a:rPr lang="en-US" i="0" dirty="0"/>
                        <a:t>SSHRC Deadline</a:t>
                      </a:r>
                    </a:p>
                  </a:txBody>
                  <a:tcPr>
                    <a:solidFill>
                      <a:srgbClr val="4F2683"/>
                    </a:solidFill>
                  </a:tcPr>
                </a:tc>
                <a:tc>
                  <a:txBody>
                    <a:bodyPr/>
                    <a:lstStyle/>
                    <a:p>
                      <a:pPr algn="ctr"/>
                      <a:r>
                        <a:rPr lang="en-US" i="0" dirty="0"/>
                        <a:t>Award Start</a:t>
                      </a:r>
                    </a:p>
                  </a:txBody>
                  <a:tcPr>
                    <a:solidFill>
                      <a:srgbClr val="4F2683"/>
                    </a:solidFill>
                  </a:tcPr>
                </a:tc>
                <a:extLst>
                  <a:ext uri="{0D108BD9-81ED-4DB2-BD59-A6C34878D82A}">
                    <a16:rowId xmlns:a16="http://schemas.microsoft.com/office/drawing/2014/main" val="3831075333"/>
                  </a:ext>
                </a:extLst>
              </a:tr>
              <a:tr h="640080">
                <a:tc>
                  <a:txBody>
                    <a:bodyPr/>
                    <a:lstStyle/>
                    <a:p>
                      <a:pPr algn="ctr"/>
                      <a:r>
                        <a:rPr lang="en-US" i="0" dirty="0"/>
                        <a:t>March 15</a:t>
                      </a:r>
                    </a:p>
                  </a:txBody>
                  <a:tcPr anchor="ctr">
                    <a:solidFill>
                      <a:schemeClr val="bg1">
                        <a:lumMod val="95000"/>
                      </a:schemeClr>
                    </a:solidFill>
                  </a:tcPr>
                </a:tc>
                <a:tc>
                  <a:txBody>
                    <a:bodyPr/>
                    <a:lstStyle/>
                    <a:p>
                      <a:pPr algn="ctr"/>
                      <a:r>
                        <a:rPr lang="en-US" i="0" dirty="0"/>
                        <a:t>June 1</a:t>
                      </a:r>
                      <a:endParaRPr lang="en-US" i="1" dirty="0"/>
                    </a:p>
                  </a:txBody>
                  <a:tcPr anchor="ctr">
                    <a:solidFill>
                      <a:schemeClr val="bg1">
                        <a:lumMod val="95000"/>
                      </a:schemeClr>
                    </a:solidFill>
                  </a:tcPr>
                </a:tc>
                <a:extLst>
                  <a:ext uri="{0D108BD9-81ED-4DB2-BD59-A6C34878D82A}">
                    <a16:rowId xmlns:a16="http://schemas.microsoft.com/office/drawing/2014/main" val="2277628439"/>
                  </a:ext>
                </a:extLst>
              </a:tr>
              <a:tr h="640080">
                <a:tc>
                  <a:txBody>
                    <a:bodyPr/>
                    <a:lstStyle/>
                    <a:p>
                      <a:pPr algn="ctr"/>
                      <a:r>
                        <a:rPr lang="en-US" i="0" dirty="0"/>
                        <a:t>June 15</a:t>
                      </a:r>
                    </a:p>
                  </a:txBody>
                  <a:tcPr anchor="ctr">
                    <a:solidFill>
                      <a:srgbClr val="E7E7E7"/>
                    </a:solidFill>
                  </a:tcPr>
                </a:tc>
                <a:tc>
                  <a:txBody>
                    <a:bodyPr/>
                    <a:lstStyle/>
                    <a:p>
                      <a:pPr algn="ctr"/>
                      <a:r>
                        <a:rPr lang="en-US" i="0" dirty="0"/>
                        <a:t>September 1</a:t>
                      </a:r>
                    </a:p>
                  </a:txBody>
                  <a:tcPr anchor="ctr">
                    <a:solidFill>
                      <a:srgbClr val="E7E7E7"/>
                    </a:solidFill>
                  </a:tcPr>
                </a:tc>
                <a:extLst>
                  <a:ext uri="{0D108BD9-81ED-4DB2-BD59-A6C34878D82A}">
                    <a16:rowId xmlns:a16="http://schemas.microsoft.com/office/drawing/2014/main" val="1805097087"/>
                  </a:ext>
                </a:extLst>
              </a:tr>
              <a:tr h="640080">
                <a:tc>
                  <a:txBody>
                    <a:bodyPr/>
                    <a:lstStyle/>
                    <a:p>
                      <a:pPr algn="ctr"/>
                      <a:r>
                        <a:rPr lang="en-US" i="0" dirty="0"/>
                        <a:t>September 15</a:t>
                      </a:r>
                    </a:p>
                  </a:txBody>
                  <a:tcPr anchor="ctr">
                    <a:solidFill>
                      <a:schemeClr val="bg1">
                        <a:lumMod val="95000"/>
                      </a:schemeClr>
                    </a:solidFill>
                  </a:tcPr>
                </a:tc>
                <a:tc>
                  <a:txBody>
                    <a:bodyPr/>
                    <a:lstStyle/>
                    <a:p>
                      <a:pPr algn="ctr"/>
                      <a:r>
                        <a:rPr lang="en-US" i="0" dirty="0"/>
                        <a:t>December 1</a:t>
                      </a:r>
                    </a:p>
                  </a:txBody>
                  <a:tcPr anchor="ctr">
                    <a:solidFill>
                      <a:schemeClr val="bg1">
                        <a:lumMod val="95000"/>
                      </a:schemeClr>
                    </a:solidFill>
                  </a:tcPr>
                </a:tc>
                <a:extLst>
                  <a:ext uri="{0D108BD9-81ED-4DB2-BD59-A6C34878D82A}">
                    <a16:rowId xmlns:a16="http://schemas.microsoft.com/office/drawing/2014/main" val="1840446292"/>
                  </a:ext>
                </a:extLst>
              </a:tr>
              <a:tr h="640080">
                <a:tc>
                  <a:txBody>
                    <a:bodyPr/>
                    <a:lstStyle/>
                    <a:p>
                      <a:pPr algn="ctr"/>
                      <a:r>
                        <a:rPr lang="en-US" i="0" dirty="0"/>
                        <a:t>December 15</a:t>
                      </a:r>
                    </a:p>
                  </a:txBody>
                  <a:tcPr anchor="ctr">
                    <a:solidFill>
                      <a:srgbClr val="E7E7E7"/>
                    </a:solidFill>
                  </a:tcPr>
                </a:tc>
                <a:tc>
                  <a:txBody>
                    <a:bodyPr/>
                    <a:lstStyle/>
                    <a:p>
                      <a:pPr algn="ctr"/>
                      <a:r>
                        <a:rPr lang="en-US" i="0" dirty="0"/>
                        <a:t>March 1</a:t>
                      </a:r>
                    </a:p>
                  </a:txBody>
                  <a:tcPr anchor="ctr">
                    <a:solidFill>
                      <a:srgbClr val="E7E7E7"/>
                    </a:solidFill>
                  </a:tcPr>
                </a:tc>
                <a:extLst>
                  <a:ext uri="{0D108BD9-81ED-4DB2-BD59-A6C34878D82A}">
                    <a16:rowId xmlns:a16="http://schemas.microsoft.com/office/drawing/2014/main" val="2120387927"/>
                  </a:ext>
                </a:extLst>
              </a:tr>
            </a:tbl>
          </a:graphicData>
        </a:graphic>
      </p:graphicFrame>
    </p:spTree>
    <p:extLst>
      <p:ext uri="{BB962C8B-B14F-4D97-AF65-F5344CB8AC3E}">
        <p14:creationId xmlns:p14="http://schemas.microsoft.com/office/powerpoint/2010/main" val="3227800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6186" y="573851"/>
            <a:ext cx="8296021" cy="3816429"/>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Research Teams</a:t>
            </a:r>
          </a:p>
          <a:p>
            <a:pPr marL="685800" indent="-685800">
              <a:buFont typeface="Arial"/>
              <a:buChar char="•"/>
            </a:pPr>
            <a:r>
              <a:rPr lang="en-US" sz="2400" dirty="0">
                <a:latin typeface="Arial"/>
                <a:cs typeface="Arial"/>
              </a:rPr>
              <a:t>Must be led by a single researcher OR team of researchers</a:t>
            </a:r>
          </a:p>
          <a:p>
            <a:pPr marL="685800" indent="-685800">
              <a:buFont typeface="Arial"/>
              <a:buChar char="•"/>
            </a:pPr>
            <a:endParaRPr lang="en-US" sz="2400" dirty="0">
              <a:latin typeface="Arial"/>
              <a:cs typeface="Arial"/>
            </a:endParaRPr>
          </a:p>
          <a:p>
            <a:pPr marL="685800" indent="-685800">
              <a:buFont typeface="Arial"/>
              <a:buChar char="•"/>
            </a:pPr>
            <a:r>
              <a:rPr lang="en-US" sz="2400" dirty="0">
                <a:latin typeface="Arial"/>
                <a:cs typeface="Arial"/>
              </a:rPr>
              <a:t>Must be affiliated with an eligible Canadian postsecondary institution at the time of application.</a:t>
            </a:r>
          </a:p>
          <a:p>
            <a:pPr marL="685800" indent="-685800">
              <a:buFont typeface="Arial"/>
              <a:buChar char="•"/>
            </a:pPr>
            <a:endParaRPr lang="en-US" sz="2400" dirty="0">
              <a:latin typeface="Arial"/>
              <a:cs typeface="Arial"/>
            </a:endParaRPr>
          </a:p>
          <a:p>
            <a:pPr marL="685800" indent="-685800">
              <a:buFont typeface="Arial"/>
              <a:buChar char="•"/>
            </a:pPr>
            <a:r>
              <a:rPr lang="en-US" sz="2400" dirty="0">
                <a:latin typeface="Arial"/>
                <a:cs typeface="Arial"/>
              </a:rPr>
              <a:t>Must hold a research eligible appointment or be working with a research eligible supervisor. </a:t>
            </a:r>
            <a:endParaRPr lang="en-US" sz="6000" b="1" dirty="0">
              <a:solidFill>
                <a:srgbClr val="807F83"/>
              </a:solidFill>
              <a:latin typeface="Arial"/>
              <a:cs typeface="Arial Unicode MS"/>
            </a:endParaRPr>
          </a:p>
        </p:txBody>
      </p:sp>
      <p:sp>
        <p:nvSpPr>
          <p:cNvPr id="2" name="TextBox 1">
            <a:extLst>
              <a:ext uri="{FF2B5EF4-FFF2-40B4-BE49-F238E27FC236}">
                <a16:creationId xmlns:a16="http://schemas.microsoft.com/office/drawing/2014/main" id="{39377B33-61B6-A49A-8DBC-B38F650031A4}"/>
              </a:ext>
            </a:extLst>
          </p:cNvPr>
          <p:cNvSpPr txBox="1"/>
          <p:nvPr/>
        </p:nvSpPr>
        <p:spPr>
          <a:xfrm>
            <a:off x="6739127" y="5679546"/>
            <a:ext cx="2404873" cy="523220"/>
          </a:xfrm>
          <a:prstGeom prst="rect">
            <a:avLst/>
          </a:prstGeom>
          <a:noFill/>
        </p:spPr>
        <p:txBody>
          <a:bodyPr wrap="square" rtlCol="0">
            <a:spAutoFit/>
          </a:bodyPr>
          <a:lstStyle/>
          <a:p>
            <a:r>
              <a:rPr lang="en-US" sz="1400" i="1" dirty="0">
                <a:latin typeface="Arial"/>
                <a:cs typeface="Arial"/>
                <a:hlinkClick r:id="rId3"/>
              </a:rPr>
              <a:t>SSHRC PEG Eligibility</a:t>
            </a:r>
            <a:endParaRPr lang="en-US" sz="1400" i="1" dirty="0">
              <a:latin typeface="Arial"/>
              <a:cs typeface="Arial"/>
              <a:hlinkClick r:id="rId4"/>
            </a:endParaRPr>
          </a:p>
          <a:p>
            <a:r>
              <a:rPr lang="en-US" sz="1400" i="1" dirty="0">
                <a:latin typeface="Arial"/>
                <a:cs typeface="Arial"/>
                <a:hlinkClick r:id="rId5"/>
              </a:rPr>
              <a:t>Western Research Policies</a:t>
            </a:r>
            <a:endParaRPr lang="en-US" sz="1400" dirty="0"/>
          </a:p>
        </p:txBody>
      </p:sp>
    </p:spTree>
    <p:extLst>
      <p:ext uri="{BB962C8B-B14F-4D97-AF65-F5344CB8AC3E}">
        <p14:creationId xmlns:p14="http://schemas.microsoft.com/office/powerpoint/2010/main" val="38944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EA521-44B3-5E71-B552-D6EDCEEFD43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79A52EA-E64C-C06C-55AE-E87BBED20815}"/>
              </a:ext>
            </a:extLst>
          </p:cNvPr>
          <p:cNvSpPr txBox="1"/>
          <p:nvPr/>
        </p:nvSpPr>
        <p:spPr>
          <a:xfrm>
            <a:off x="226187" y="573851"/>
            <a:ext cx="7893685" cy="4185761"/>
          </a:xfrm>
          <a:prstGeom prst="rect">
            <a:avLst/>
          </a:prstGeom>
          <a:noFill/>
        </p:spPr>
        <p:txBody>
          <a:bodyPr wrap="square" rtlCol="0">
            <a:spAutoFit/>
          </a:bodyPr>
          <a:lstStyle/>
          <a:p>
            <a:r>
              <a:rPr lang="en-US" sz="4000" b="1" dirty="0">
                <a:solidFill>
                  <a:srgbClr val="3B1B70"/>
                </a:solidFill>
                <a:latin typeface="Arial"/>
                <a:cs typeface="Arial Unicode MS"/>
              </a:rPr>
              <a:t>Participant Eligibility</a:t>
            </a:r>
          </a:p>
          <a:p>
            <a:r>
              <a:rPr lang="en-US" sz="2800" b="1" i="1" dirty="0">
                <a:solidFill>
                  <a:srgbClr val="3C1B71"/>
                </a:solidFill>
                <a:latin typeface="Arial"/>
                <a:cs typeface="Arial"/>
              </a:rPr>
              <a:t>Lead Applicant</a:t>
            </a:r>
          </a:p>
          <a:p>
            <a:endParaRPr lang="en-US" sz="2400" b="1" dirty="0">
              <a:latin typeface="Arial"/>
              <a:cs typeface="Arial"/>
            </a:endParaRPr>
          </a:p>
          <a:p>
            <a:pPr marL="457200" indent="-457200">
              <a:buFont typeface="Arial" panose="020B0604020202020204" pitchFamily="34" charset="0"/>
              <a:buChar char="•"/>
            </a:pPr>
            <a:r>
              <a:rPr lang="en-US" sz="2400" dirty="0">
                <a:latin typeface="Arial"/>
                <a:cs typeface="Arial"/>
              </a:rPr>
              <a:t>Research eligible appointment at Western.</a:t>
            </a:r>
          </a:p>
          <a:p>
            <a:pPr marL="457200" indent="-457200">
              <a:buFont typeface="Arial" panose="020B0604020202020204" pitchFamily="34" charset="0"/>
              <a:buChar char="•"/>
            </a:pPr>
            <a:endParaRPr lang="en-US" sz="2400" dirty="0">
              <a:latin typeface="Arial"/>
              <a:cs typeface="Arial"/>
            </a:endParaRPr>
          </a:p>
          <a:p>
            <a:r>
              <a:rPr lang="en-US" sz="2400" dirty="0">
                <a:latin typeface="Arial"/>
                <a:cs typeface="Arial"/>
              </a:rPr>
              <a:t>OR</a:t>
            </a:r>
          </a:p>
          <a:p>
            <a:endParaRPr lang="en-US" sz="2400" dirty="0">
              <a:latin typeface="Arial"/>
              <a:cs typeface="Arial"/>
            </a:endParaRPr>
          </a:p>
          <a:p>
            <a:pPr marL="457200" indent="-457200">
              <a:buFont typeface="Arial" panose="020B0604020202020204" pitchFamily="34" charset="0"/>
              <a:buChar char="•"/>
            </a:pPr>
            <a:r>
              <a:rPr lang="en-US" sz="2400" dirty="0">
                <a:latin typeface="Arial"/>
                <a:cs typeface="Arial"/>
              </a:rPr>
              <a:t>Postdoctoral researcher working with a research eligible supervisor who will hold the awarded funds on their behalf at Western.</a:t>
            </a:r>
            <a:endParaRPr lang="en-US" sz="5400" b="1" dirty="0">
              <a:solidFill>
                <a:srgbClr val="807F83"/>
              </a:solidFill>
              <a:latin typeface="Arial"/>
              <a:cs typeface="Arial Unicode MS"/>
            </a:endParaRPr>
          </a:p>
        </p:txBody>
      </p:sp>
      <p:sp>
        <p:nvSpPr>
          <p:cNvPr id="2" name="TextBox 1">
            <a:extLst>
              <a:ext uri="{FF2B5EF4-FFF2-40B4-BE49-F238E27FC236}">
                <a16:creationId xmlns:a16="http://schemas.microsoft.com/office/drawing/2014/main" id="{F8F27098-ADC5-123C-3A57-B9EB674B2D90}"/>
              </a:ext>
            </a:extLst>
          </p:cNvPr>
          <p:cNvSpPr txBox="1"/>
          <p:nvPr/>
        </p:nvSpPr>
        <p:spPr>
          <a:xfrm>
            <a:off x="6723130" y="5976372"/>
            <a:ext cx="2404873" cy="307777"/>
          </a:xfrm>
          <a:prstGeom prst="rect">
            <a:avLst/>
          </a:prstGeom>
          <a:noFill/>
        </p:spPr>
        <p:txBody>
          <a:bodyPr wrap="square" rtlCol="0">
            <a:spAutoFit/>
          </a:bodyPr>
          <a:lstStyle/>
          <a:p>
            <a:r>
              <a:rPr lang="en-US" sz="1400" i="1" dirty="0">
                <a:latin typeface="Arial"/>
                <a:cs typeface="Arial"/>
                <a:hlinkClick r:id="rId3"/>
              </a:rPr>
              <a:t>SSHRC PEG Eligibility </a:t>
            </a:r>
            <a:endParaRPr lang="en-US" sz="1400" dirty="0"/>
          </a:p>
        </p:txBody>
      </p:sp>
    </p:spTree>
    <p:extLst>
      <p:ext uri="{BB962C8B-B14F-4D97-AF65-F5344CB8AC3E}">
        <p14:creationId xmlns:p14="http://schemas.microsoft.com/office/powerpoint/2010/main" val="4039967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1ED75-5A23-A58B-7331-497406FAECF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E5A6F2D-26B8-75D3-EA99-8F564B947451}"/>
              </a:ext>
            </a:extLst>
          </p:cNvPr>
          <p:cNvSpPr txBox="1"/>
          <p:nvPr/>
        </p:nvSpPr>
        <p:spPr>
          <a:xfrm>
            <a:off x="226187" y="573851"/>
            <a:ext cx="8090962" cy="4308872"/>
          </a:xfrm>
          <a:prstGeom prst="rect">
            <a:avLst/>
          </a:prstGeom>
          <a:noFill/>
        </p:spPr>
        <p:txBody>
          <a:bodyPr wrap="square" rtlCol="0">
            <a:spAutoFit/>
          </a:bodyPr>
          <a:lstStyle/>
          <a:p>
            <a:r>
              <a:rPr lang="en-US" sz="4000" b="1" dirty="0">
                <a:solidFill>
                  <a:srgbClr val="3B1B70"/>
                </a:solidFill>
                <a:latin typeface="Arial"/>
                <a:cs typeface="Arial Unicode MS"/>
              </a:rPr>
              <a:t>Participant Eligibility</a:t>
            </a:r>
          </a:p>
          <a:p>
            <a:pPr>
              <a:spcAft>
                <a:spcPts val="1200"/>
              </a:spcAft>
            </a:pPr>
            <a:r>
              <a:rPr lang="en-US" sz="2800" b="1" i="1" dirty="0">
                <a:solidFill>
                  <a:srgbClr val="3C1B71"/>
                </a:solidFill>
                <a:latin typeface="Arial"/>
                <a:cs typeface="Arial"/>
              </a:rPr>
              <a:t>Lead Applicant</a:t>
            </a:r>
          </a:p>
          <a:p>
            <a:r>
              <a:rPr lang="en-US" sz="2400" dirty="0">
                <a:latin typeface="Arial"/>
                <a:cs typeface="Arial"/>
              </a:rPr>
              <a:t>Multiple Applications, Multiple Awards</a:t>
            </a:r>
          </a:p>
          <a:p>
            <a:endParaRPr lang="en-US" sz="2400" dirty="0">
              <a:latin typeface="Arial"/>
              <a:cs typeface="Arial"/>
            </a:endParaRPr>
          </a:p>
          <a:p>
            <a:pPr marL="342900" indent="-342900">
              <a:buFont typeface="Arial" panose="020B0604020202020204" pitchFamily="34" charset="0"/>
              <a:buChar char="•"/>
            </a:pPr>
            <a:r>
              <a:rPr lang="en-US" sz="2400" dirty="0">
                <a:latin typeface="Arial"/>
                <a:cs typeface="Arial"/>
              </a:rPr>
              <a:t>An applicant can apply for </a:t>
            </a:r>
            <a:r>
              <a:rPr lang="en-US" sz="2400" b="1" dirty="0">
                <a:latin typeface="Arial"/>
                <a:cs typeface="Arial"/>
              </a:rPr>
              <a:t>1 PEG per calendar year</a:t>
            </a:r>
            <a:r>
              <a:rPr lang="en-US" sz="2400" dirty="0">
                <a:latin typeface="Arial"/>
                <a:cs typeface="Arial"/>
              </a:rPr>
              <a:t>. </a:t>
            </a:r>
          </a:p>
          <a:p>
            <a:pPr marL="342900" indent="-342900">
              <a:buFont typeface="Arial" panose="020B0604020202020204" pitchFamily="34" charset="0"/>
              <a:buChar char="•"/>
            </a:pPr>
            <a:endParaRPr lang="en-US" sz="2400" dirty="0">
              <a:latin typeface="Arial"/>
              <a:cs typeface="Arial"/>
            </a:endParaRPr>
          </a:p>
          <a:p>
            <a:pPr marL="342900" indent="-342900">
              <a:buFont typeface="Arial" panose="020B0604020202020204" pitchFamily="34" charset="0"/>
              <a:buChar char="•"/>
            </a:pPr>
            <a:r>
              <a:rPr lang="en-US" sz="2400" dirty="0">
                <a:latin typeface="Arial"/>
                <a:cs typeface="Arial"/>
              </a:rPr>
              <a:t>Current PEG award holders can apply for a new PEG after their grant’s end date (as stated on the NOA), regardless of if they intend to ask or use the automatic 1-year extension to finish work on the grant. </a:t>
            </a:r>
          </a:p>
        </p:txBody>
      </p:sp>
      <p:sp>
        <p:nvSpPr>
          <p:cNvPr id="2" name="TextBox 1">
            <a:extLst>
              <a:ext uri="{FF2B5EF4-FFF2-40B4-BE49-F238E27FC236}">
                <a16:creationId xmlns:a16="http://schemas.microsoft.com/office/drawing/2014/main" id="{3FEDD826-CA23-1CD1-D091-F43E3FD0B07D}"/>
              </a:ext>
            </a:extLst>
          </p:cNvPr>
          <p:cNvSpPr txBox="1"/>
          <p:nvPr/>
        </p:nvSpPr>
        <p:spPr>
          <a:xfrm>
            <a:off x="6739127" y="5976372"/>
            <a:ext cx="2404873" cy="307777"/>
          </a:xfrm>
          <a:prstGeom prst="rect">
            <a:avLst/>
          </a:prstGeom>
          <a:noFill/>
        </p:spPr>
        <p:txBody>
          <a:bodyPr wrap="square" rtlCol="0">
            <a:spAutoFit/>
          </a:bodyPr>
          <a:lstStyle/>
          <a:p>
            <a:r>
              <a:rPr lang="en-US" sz="1400" i="1" dirty="0">
                <a:latin typeface="Arial"/>
                <a:cs typeface="Arial"/>
                <a:hlinkClick r:id="rId3"/>
              </a:rPr>
              <a:t>SSHRC PEG Eligibility </a:t>
            </a:r>
            <a:endParaRPr lang="en-US" sz="1400" dirty="0"/>
          </a:p>
        </p:txBody>
      </p:sp>
    </p:spTree>
    <p:extLst>
      <p:ext uri="{BB962C8B-B14F-4D97-AF65-F5344CB8AC3E}">
        <p14:creationId xmlns:p14="http://schemas.microsoft.com/office/powerpoint/2010/main" val="3544895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A4EF6-AABA-85E0-C5F8-2F44F0C8102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8CD3394-3F81-7BBE-1452-47442E535BC2}"/>
              </a:ext>
            </a:extLst>
          </p:cNvPr>
          <p:cNvSpPr txBox="1"/>
          <p:nvPr/>
        </p:nvSpPr>
        <p:spPr>
          <a:xfrm>
            <a:off x="226186" y="573851"/>
            <a:ext cx="8296021" cy="5386090"/>
          </a:xfrm>
          <a:prstGeom prst="rect">
            <a:avLst/>
          </a:prstGeom>
          <a:noFill/>
        </p:spPr>
        <p:txBody>
          <a:bodyPr wrap="square" rtlCol="0">
            <a:spAutoFit/>
          </a:bodyPr>
          <a:lstStyle/>
          <a:p>
            <a:r>
              <a:rPr lang="en-US" sz="4000" b="1" dirty="0">
                <a:solidFill>
                  <a:srgbClr val="3B1B70"/>
                </a:solidFill>
                <a:latin typeface="Arial"/>
                <a:cs typeface="Arial Unicode MS"/>
              </a:rPr>
              <a:t>Participant Eligibility</a:t>
            </a:r>
          </a:p>
          <a:p>
            <a:r>
              <a:rPr lang="en-US" sz="2800" b="1" i="1" dirty="0">
                <a:solidFill>
                  <a:srgbClr val="3C1B71"/>
                </a:solidFill>
                <a:latin typeface="Arial"/>
                <a:cs typeface="Arial"/>
              </a:rPr>
              <a:t>Co-Applicants</a:t>
            </a:r>
          </a:p>
          <a:p>
            <a:endParaRPr lang="en-US" sz="2400" b="1" dirty="0">
              <a:latin typeface="Arial"/>
              <a:cs typeface="Arial"/>
            </a:endParaRPr>
          </a:p>
          <a:p>
            <a:pPr marL="457200" indent="-457200">
              <a:buFont typeface="Arial" panose="020B0604020202020204" pitchFamily="34" charset="0"/>
              <a:buChar char="•"/>
            </a:pPr>
            <a:r>
              <a:rPr lang="en-US" sz="2400" dirty="0">
                <a:latin typeface="Arial"/>
                <a:cs typeface="Arial"/>
              </a:rPr>
              <a:t>Any individual formally affiliated with: </a:t>
            </a:r>
          </a:p>
          <a:p>
            <a:pPr marL="914400" lvl="1" indent="-457200">
              <a:buFont typeface="Arial" panose="020B0604020202020204" pitchFamily="34" charset="0"/>
              <a:buChar char="•"/>
            </a:pPr>
            <a:r>
              <a:rPr lang="en-US" sz="2400" b="1" dirty="0">
                <a:latin typeface="Arial"/>
                <a:cs typeface="Arial"/>
              </a:rPr>
              <a:t>Canadian: </a:t>
            </a:r>
            <a:r>
              <a:rPr lang="en-US" sz="2400" dirty="0">
                <a:latin typeface="Arial"/>
                <a:cs typeface="Arial"/>
              </a:rPr>
              <a:t>eligible postsecondary institution; not-for-profit organization; philanthropic foundation; think tank; or municipal, territorial or provincial government.</a:t>
            </a:r>
          </a:p>
          <a:p>
            <a:pPr marL="914400" lvl="1" indent="-457200">
              <a:buFont typeface="Arial" panose="020B0604020202020204" pitchFamily="34" charset="0"/>
              <a:buChar char="•"/>
            </a:pPr>
            <a:r>
              <a:rPr lang="en-US" sz="2400" b="1" dirty="0">
                <a:latin typeface="Arial"/>
                <a:cs typeface="Arial"/>
              </a:rPr>
              <a:t>International: </a:t>
            </a:r>
            <a:r>
              <a:rPr lang="en-US" sz="2400" dirty="0">
                <a:latin typeface="Arial"/>
                <a:cs typeface="Arial"/>
              </a:rPr>
              <a:t>postsecondary institution.</a:t>
            </a:r>
          </a:p>
          <a:p>
            <a:pPr marL="914400" lvl="1" indent="-457200">
              <a:buFont typeface="Arial" panose="020B0604020202020204" pitchFamily="34" charset="0"/>
              <a:buChar char="•"/>
            </a:pPr>
            <a:endParaRPr lang="en-US" sz="2400" dirty="0">
              <a:latin typeface="Arial"/>
              <a:cs typeface="Arial"/>
            </a:endParaRPr>
          </a:p>
          <a:p>
            <a:pPr marL="457200" indent="-457200">
              <a:buFont typeface="Arial" panose="020B0604020202020204" pitchFamily="34" charset="0"/>
              <a:buChar char="•"/>
            </a:pPr>
            <a:r>
              <a:rPr lang="en-US" sz="2400" dirty="0">
                <a:latin typeface="Arial"/>
                <a:cs typeface="Arial"/>
              </a:rPr>
              <a:t>Postdoctoral researchers can be co-applicants.</a:t>
            </a:r>
            <a:endParaRPr lang="en-US" sz="2400" dirty="0">
              <a:solidFill>
                <a:srgbClr val="807F83"/>
              </a:solidFill>
              <a:latin typeface="Arial"/>
              <a:cs typeface="Arial"/>
            </a:endParaRPr>
          </a:p>
          <a:p>
            <a:endParaRPr lang="en-US" sz="6000" b="1" dirty="0">
              <a:solidFill>
                <a:srgbClr val="807F83"/>
              </a:solidFill>
              <a:latin typeface="Arial"/>
              <a:cs typeface="Arial Unicode MS"/>
            </a:endParaRPr>
          </a:p>
        </p:txBody>
      </p:sp>
      <p:sp>
        <p:nvSpPr>
          <p:cNvPr id="2" name="TextBox 1">
            <a:extLst>
              <a:ext uri="{FF2B5EF4-FFF2-40B4-BE49-F238E27FC236}">
                <a16:creationId xmlns:a16="http://schemas.microsoft.com/office/drawing/2014/main" id="{630E71A8-2253-5102-5127-FD62E1CF7CFE}"/>
              </a:ext>
            </a:extLst>
          </p:cNvPr>
          <p:cNvSpPr txBox="1"/>
          <p:nvPr/>
        </p:nvSpPr>
        <p:spPr>
          <a:xfrm>
            <a:off x="6739127" y="5976372"/>
            <a:ext cx="2404873" cy="307777"/>
          </a:xfrm>
          <a:prstGeom prst="rect">
            <a:avLst/>
          </a:prstGeom>
          <a:noFill/>
        </p:spPr>
        <p:txBody>
          <a:bodyPr wrap="square" rtlCol="0">
            <a:spAutoFit/>
          </a:bodyPr>
          <a:lstStyle/>
          <a:p>
            <a:r>
              <a:rPr lang="en-US" sz="1400" i="1" dirty="0">
                <a:latin typeface="Arial"/>
                <a:cs typeface="Arial"/>
                <a:hlinkClick r:id="rId3"/>
              </a:rPr>
              <a:t>SSHRC PEG Eligibility </a:t>
            </a:r>
            <a:endParaRPr lang="en-US" sz="1400" dirty="0"/>
          </a:p>
        </p:txBody>
      </p:sp>
    </p:spTree>
    <p:extLst>
      <p:ext uri="{BB962C8B-B14F-4D97-AF65-F5344CB8AC3E}">
        <p14:creationId xmlns:p14="http://schemas.microsoft.com/office/powerpoint/2010/main" val="3003050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4DD46-65D1-AB08-B30A-0530DF597C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2EBC5A3-4425-C645-B4E5-9CF67846DC6A}"/>
              </a:ext>
            </a:extLst>
          </p:cNvPr>
          <p:cNvSpPr txBox="1"/>
          <p:nvPr/>
        </p:nvSpPr>
        <p:spPr>
          <a:xfrm>
            <a:off x="226186" y="573851"/>
            <a:ext cx="8296021" cy="4493538"/>
          </a:xfrm>
          <a:prstGeom prst="rect">
            <a:avLst/>
          </a:prstGeom>
          <a:noFill/>
        </p:spPr>
        <p:txBody>
          <a:bodyPr wrap="square" rtlCol="0">
            <a:spAutoFit/>
          </a:bodyPr>
          <a:lstStyle/>
          <a:p>
            <a:r>
              <a:rPr lang="en-US" sz="4000" b="1" dirty="0">
                <a:solidFill>
                  <a:srgbClr val="3B1B70"/>
                </a:solidFill>
                <a:latin typeface="Arial"/>
                <a:cs typeface="Arial Unicode MS"/>
              </a:rPr>
              <a:t>Participant Eligibility</a:t>
            </a:r>
          </a:p>
          <a:p>
            <a:r>
              <a:rPr lang="en-US" sz="2800" b="1" i="1" dirty="0">
                <a:solidFill>
                  <a:srgbClr val="3C1B71"/>
                </a:solidFill>
                <a:latin typeface="Arial"/>
                <a:cs typeface="Arial"/>
              </a:rPr>
              <a:t>Collaborators</a:t>
            </a:r>
          </a:p>
          <a:p>
            <a:endParaRPr lang="en-US" sz="2400" b="1" dirty="0">
              <a:latin typeface="Arial"/>
              <a:cs typeface="Arial"/>
            </a:endParaRPr>
          </a:p>
          <a:p>
            <a:pPr marL="457200" indent="-457200">
              <a:spcAft>
                <a:spcPts val="2400"/>
              </a:spcAft>
              <a:buFont typeface="Arial" panose="020B0604020202020204" pitchFamily="34" charset="0"/>
              <a:buChar char="•"/>
            </a:pPr>
            <a:r>
              <a:rPr lang="en-US" sz="2400" dirty="0">
                <a:latin typeface="Arial"/>
                <a:cs typeface="Arial"/>
              </a:rPr>
              <a:t>Any individual who makes a significant contribution to the project. </a:t>
            </a:r>
          </a:p>
          <a:p>
            <a:pPr marL="457200" indent="-457200">
              <a:buFont typeface="Arial" panose="020B0604020202020204" pitchFamily="34" charset="0"/>
              <a:buChar char="•"/>
            </a:pPr>
            <a:r>
              <a:rPr lang="en-US" sz="2400" dirty="0">
                <a:latin typeface="Arial"/>
                <a:cs typeface="Arial"/>
              </a:rPr>
              <a:t>Do not need affiliation with an eligible Canadian postsecondary institution.</a:t>
            </a:r>
          </a:p>
          <a:p>
            <a:pPr marL="457200" indent="-457200">
              <a:buFont typeface="Arial" panose="020B0604020202020204" pitchFamily="34" charset="0"/>
              <a:buChar char="•"/>
            </a:pPr>
            <a:endParaRPr lang="en-US" sz="2400" dirty="0">
              <a:latin typeface="Arial"/>
              <a:cs typeface="Arial"/>
            </a:endParaRPr>
          </a:p>
          <a:p>
            <a:pPr marL="457200" indent="-457200">
              <a:buFont typeface="Arial" panose="020B0604020202020204" pitchFamily="34" charset="0"/>
              <a:buChar char="•"/>
            </a:pPr>
            <a:r>
              <a:rPr lang="en-US" sz="2400" dirty="0">
                <a:latin typeface="Arial"/>
                <a:cs typeface="Arial"/>
              </a:rPr>
              <a:t>Note: Individuals from the private sector or federal government can </a:t>
            </a:r>
            <a:r>
              <a:rPr lang="en-US" sz="2400" i="1" dirty="0">
                <a:latin typeface="Arial"/>
                <a:cs typeface="Arial"/>
              </a:rPr>
              <a:t>only</a:t>
            </a:r>
            <a:r>
              <a:rPr lang="en-US" sz="2400" dirty="0">
                <a:latin typeface="Arial"/>
                <a:cs typeface="Arial"/>
              </a:rPr>
              <a:t> participate as collaborators.</a:t>
            </a:r>
            <a:endParaRPr lang="en-US" sz="5400" b="1" dirty="0">
              <a:solidFill>
                <a:srgbClr val="807F83"/>
              </a:solidFill>
              <a:latin typeface="Arial"/>
              <a:cs typeface="Arial Unicode MS"/>
            </a:endParaRPr>
          </a:p>
        </p:txBody>
      </p:sp>
      <p:sp>
        <p:nvSpPr>
          <p:cNvPr id="2" name="TextBox 1">
            <a:extLst>
              <a:ext uri="{FF2B5EF4-FFF2-40B4-BE49-F238E27FC236}">
                <a16:creationId xmlns:a16="http://schemas.microsoft.com/office/drawing/2014/main" id="{F878088B-E8C5-2A98-1AA1-586A27C424C7}"/>
              </a:ext>
            </a:extLst>
          </p:cNvPr>
          <p:cNvSpPr txBox="1"/>
          <p:nvPr/>
        </p:nvSpPr>
        <p:spPr>
          <a:xfrm>
            <a:off x="6739127" y="5976372"/>
            <a:ext cx="2404873" cy="307777"/>
          </a:xfrm>
          <a:prstGeom prst="rect">
            <a:avLst/>
          </a:prstGeom>
          <a:noFill/>
        </p:spPr>
        <p:txBody>
          <a:bodyPr wrap="square" rtlCol="0">
            <a:spAutoFit/>
          </a:bodyPr>
          <a:lstStyle/>
          <a:p>
            <a:r>
              <a:rPr lang="en-US" sz="1400" i="1" dirty="0">
                <a:latin typeface="Arial"/>
                <a:cs typeface="Arial"/>
                <a:hlinkClick r:id="rId3"/>
              </a:rPr>
              <a:t>SSHRC PEG Eligibility </a:t>
            </a:r>
            <a:endParaRPr lang="en-US" sz="1400" dirty="0"/>
          </a:p>
        </p:txBody>
      </p:sp>
    </p:spTree>
    <p:extLst>
      <p:ext uri="{BB962C8B-B14F-4D97-AF65-F5344CB8AC3E}">
        <p14:creationId xmlns:p14="http://schemas.microsoft.com/office/powerpoint/2010/main" val="1086473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2904D-D373-45F4-2697-4A02B677AF4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8C79BCD-1A61-3898-2E49-077F21094E1E}"/>
              </a:ext>
            </a:extLst>
          </p:cNvPr>
          <p:cNvSpPr txBox="1"/>
          <p:nvPr/>
        </p:nvSpPr>
        <p:spPr>
          <a:xfrm>
            <a:off x="226186" y="573851"/>
            <a:ext cx="8509251" cy="5447645"/>
          </a:xfrm>
          <a:prstGeom prst="rect">
            <a:avLst/>
          </a:prstGeom>
          <a:noFill/>
        </p:spPr>
        <p:txBody>
          <a:bodyPr wrap="square" rtlCol="0">
            <a:spAutoFit/>
          </a:bodyPr>
          <a:lstStyle/>
          <a:p>
            <a:r>
              <a:rPr lang="en-US" sz="4000" b="1" dirty="0">
                <a:solidFill>
                  <a:srgbClr val="3B1B70"/>
                </a:solidFill>
                <a:latin typeface="Arial"/>
                <a:cs typeface="Arial Unicode MS"/>
              </a:rPr>
              <a:t>Partner Organization</a:t>
            </a:r>
          </a:p>
          <a:p>
            <a:pPr>
              <a:spcAft>
                <a:spcPts val="2400"/>
              </a:spcAft>
              <a:buSzPct val="75000"/>
            </a:pPr>
            <a:r>
              <a:rPr lang="en-US" sz="2800" b="1" i="1" dirty="0">
                <a:solidFill>
                  <a:srgbClr val="3C1B71"/>
                </a:solidFill>
                <a:latin typeface="Arial"/>
                <a:cs typeface="Arial"/>
              </a:rPr>
              <a:t>1</a:t>
            </a:r>
            <a:r>
              <a:rPr lang="en-US" sz="2800" i="1" dirty="0">
                <a:solidFill>
                  <a:srgbClr val="3C1B71"/>
                </a:solidFill>
                <a:latin typeface="Arial"/>
                <a:cs typeface="Arial"/>
              </a:rPr>
              <a:t> </a:t>
            </a:r>
            <a:r>
              <a:rPr lang="en-US" sz="2800" b="1" i="1" dirty="0">
                <a:solidFill>
                  <a:srgbClr val="3C1B71"/>
                </a:solidFill>
                <a:latin typeface="Arial"/>
                <a:cs typeface="Arial"/>
              </a:rPr>
              <a:t>Partner</a:t>
            </a:r>
            <a:r>
              <a:rPr lang="en-US" sz="2800" i="1" dirty="0">
                <a:solidFill>
                  <a:srgbClr val="3C1B71"/>
                </a:solidFill>
                <a:latin typeface="Arial"/>
                <a:cs typeface="Arial"/>
              </a:rPr>
              <a:t> </a:t>
            </a:r>
            <a:r>
              <a:rPr lang="en-US" sz="2800" b="1" i="1" dirty="0">
                <a:solidFill>
                  <a:srgbClr val="3C1B71"/>
                </a:solidFill>
                <a:latin typeface="Arial"/>
                <a:cs typeface="Arial"/>
              </a:rPr>
              <a:t>Organization per Application</a:t>
            </a:r>
          </a:p>
          <a:p>
            <a:pPr marL="685800" indent="-685800">
              <a:spcAft>
                <a:spcPts val="2400"/>
              </a:spcAft>
              <a:buSzPct val="75000"/>
              <a:buFont typeface="Arial"/>
              <a:buChar char="•"/>
            </a:pPr>
            <a:r>
              <a:rPr lang="en-US" sz="2000" dirty="0">
                <a:latin typeface="Arial"/>
                <a:cs typeface="Arial"/>
              </a:rPr>
              <a:t>Canadian OR International organization from the public, private, or not-for-profit sector. </a:t>
            </a:r>
          </a:p>
          <a:p>
            <a:pPr marL="685800" indent="-685800">
              <a:spcAft>
                <a:spcPts val="2400"/>
              </a:spcAft>
              <a:buSzPct val="75000"/>
              <a:buFont typeface="Arial"/>
              <a:buChar char="•"/>
            </a:pPr>
            <a:r>
              <a:rPr lang="en-US" sz="2000" dirty="0">
                <a:latin typeface="Arial"/>
                <a:cs typeface="Arial"/>
              </a:rPr>
              <a:t>Postsecondary institutions, including affiliate organizations or associations, and scholarly associations are </a:t>
            </a:r>
            <a:r>
              <a:rPr lang="en-US" sz="2000" b="1" dirty="0">
                <a:latin typeface="Arial"/>
                <a:cs typeface="Arial"/>
              </a:rPr>
              <a:t>not</a:t>
            </a:r>
            <a:r>
              <a:rPr lang="en-US" sz="2000" dirty="0">
                <a:latin typeface="Arial"/>
                <a:cs typeface="Arial"/>
              </a:rPr>
              <a:t> eligible as a partner organization. </a:t>
            </a:r>
          </a:p>
          <a:p>
            <a:pPr marL="685800" indent="-685800">
              <a:spcAft>
                <a:spcPts val="2400"/>
              </a:spcAft>
              <a:buSzPct val="75000"/>
              <a:buFont typeface="Arial"/>
              <a:buChar char="•"/>
            </a:pPr>
            <a:r>
              <a:rPr lang="en-US" sz="2000" dirty="0">
                <a:latin typeface="Arial"/>
                <a:cs typeface="Arial"/>
              </a:rPr>
              <a:t>While cash or in-kind contributions are not required, “partner organizations are expected to support the activities of the partnership through these contributions.”</a:t>
            </a:r>
          </a:p>
          <a:p>
            <a:pPr marL="685800" indent="-685800">
              <a:spcAft>
                <a:spcPts val="2400"/>
              </a:spcAft>
              <a:buSzPct val="75000"/>
              <a:buFont typeface="Arial"/>
              <a:buChar char="•"/>
            </a:pPr>
            <a:r>
              <a:rPr lang="en-US" sz="2000" u="sng" dirty="0">
                <a:latin typeface="Arial"/>
                <a:cs typeface="Arial"/>
              </a:rPr>
              <a:t>Signed</a:t>
            </a:r>
            <a:r>
              <a:rPr lang="en-US" sz="2000" dirty="0">
                <a:latin typeface="Arial"/>
                <a:cs typeface="Arial"/>
              </a:rPr>
              <a:t> letters of engagement detailing the contributions from the partner organization are required. </a:t>
            </a:r>
            <a:endParaRPr lang="en-US" sz="2000" i="1" dirty="0">
              <a:latin typeface="Arial"/>
              <a:cs typeface="Arial"/>
            </a:endParaRPr>
          </a:p>
        </p:txBody>
      </p:sp>
      <p:sp>
        <p:nvSpPr>
          <p:cNvPr id="2" name="TextBox 1">
            <a:extLst>
              <a:ext uri="{FF2B5EF4-FFF2-40B4-BE49-F238E27FC236}">
                <a16:creationId xmlns:a16="http://schemas.microsoft.com/office/drawing/2014/main" id="{9D7C9200-B5F7-A8E4-0A21-D4D59C030B56}"/>
              </a:ext>
            </a:extLst>
          </p:cNvPr>
          <p:cNvSpPr txBox="1"/>
          <p:nvPr/>
        </p:nvSpPr>
        <p:spPr>
          <a:xfrm>
            <a:off x="6645349" y="5761803"/>
            <a:ext cx="2494125" cy="523220"/>
          </a:xfrm>
          <a:prstGeom prst="rect">
            <a:avLst/>
          </a:prstGeom>
          <a:noFill/>
        </p:spPr>
        <p:txBody>
          <a:bodyPr wrap="square" rtlCol="0">
            <a:spAutoFit/>
          </a:bodyPr>
          <a:lstStyle/>
          <a:p>
            <a:r>
              <a:rPr lang="en-US" sz="1400" i="1" dirty="0">
                <a:latin typeface="Arial"/>
                <a:cs typeface="Arial"/>
                <a:hlinkClick r:id="rId3"/>
              </a:rPr>
              <a:t>SSHRC PEG Eligibility</a:t>
            </a:r>
          </a:p>
          <a:p>
            <a:r>
              <a:rPr lang="en-US" sz="1400" i="1" dirty="0">
                <a:latin typeface="Arial"/>
                <a:cs typeface="Arial"/>
                <a:hlinkClick r:id="rId4"/>
              </a:rPr>
              <a:t>Invited Partner Organizations</a:t>
            </a:r>
            <a:endParaRPr lang="en-US" sz="1400" dirty="0"/>
          </a:p>
        </p:txBody>
      </p:sp>
    </p:spTree>
    <p:extLst>
      <p:ext uri="{BB962C8B-B14F-4D97-AF65-F5344CB8AC3E}">
        <p14:creationId xmlns:p14="http://schemas.microsoft.com/office/powerpoint/2010/main" val="678011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58C20-CAA2-0A45-04D7-8EA6626B4D8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854CBEE-FF6F-B8A9-2B37-12650A222982}"/>
              </a:ext>
            </a:extLst>
          </p:cNvPr>
          <p:cNvSpPr txBox="1"/>
          <p:nvPr/>
        </p:nvSpPr>
        <p:spPr>
          <a:xfrm>
            <a:off x="226186" y="573851"/>
            <a:ext cx="8509251" cy="4955203"/>
          </a:xfrm>
          <a:prstGeom prst="rect">
            <a:avLst/>
          </a:prstGeom>
          <a:noFill/>
        </p:spPr>
        <p:txBody>
          <a:bodyPr wrap="square" rtlCol="0">
            <a:spAutoFit/>
          </a:bodyPr>
          <a:lstStyle/>
          <a:p>
            <a:r>
              <a:rPr lang="en-US" sz="4000" b="1" dirty="0">
                <a:solidFill>
                  <a:srgbClr val="3B1B70"/>
                </a:solidFill>
                <a:latin typeface="Arial"/>
                <a:cs typeface="Arial Unicode MS"/>
              </a:rPr>
              <a:t>Partner Organization</a:t>
            </a:r>
          </a:p>
          <a:p>
            <a:pPr>
              <a:spcAft>
                <a:spcPts val="2400"/>
              </a:spcAft>
              <a:buSzPct val="75000"/>
            </a:pPr>
            <a:r>
              <a:rPr lang="en-US" sz="2800" b="1" i="1" dirty="0">
                <a:solidFill>
                  <a:srgbClr val="3C1B71"/>
                </a:solidFill>
                <a:latin typeface="Arial"/>
                <a:cs typeface="Arial"/>
              </a:rPr>
              <a:t>How can I find a partner organization? </a:t>
            </a:r>
          </a:p>
          <a:p>
            <a:pPr marL="685800" indent="-685800">
              <a:spcAft>
                <a:spcPts val="2400"/>
              </a:spcAft>
              <a:buSzPct val="75000"/>
              <a:buFont typeface="Arial"/>
              <a:buChar char="•"/>
            </a:pPr>
            <a:r>
              <a:rPr lang="en-US" sz="2000" dirty="0">
                <a:latin typeface="Arial"/>
                <a:cs typeface="Arial"/>
                <a:hlinkClick r:id="rId3"/>
              </a:rPr>
              <a:t>Research Engagement Collaborative Alliance with Partners (RECAP) </a:t>
            </a:r>
            <a:r>
              <a:rPr lang="en-US" sz="2000" dirty="0">
                <a:latin typeface="Arial"/>
                <a:cs typeface="Arial"/>
              </a:rPr>
              <a:t>offers training and support for building and maintaining meaningful partnerships. </a:t>
            </a:r>
          </a:p>
          <a:p>
            <a:pPr marL="685800" indent="-685800">
              <a:spcAft>
                <a:spcPts val="2400"/>
              </a:spcAft>
              <a:buSzPct val="75000"/>
              <a:buFont typeface="Arial"/>
              <a:buChar char="•"/>
            </a:pPr>
            <a:r>
              <a:rPr lang="en-US" sz="2000" dirty="0">
                <a:latin typeface="Arial"/>
                <a:cs typeface="Arial"/>
              </a:rPr>
              <a:t>eLearning modules, case studies, engagement events, list of RECAP partners, etc. are all available.</a:t>
            </a:r>
          </a:p>
          <a:p>
            <a:pPr marL="685800" indent="-685800">
              <a:spcAft>
                <a:spcPts val="2400"/>
              </a:spcAft>
              <a:buSzPct val="75000"/>
              <a:buFont typeface="Arial"/>
              <a:buChar char="•"/>
            </a:pPr>
            <a:r>
              <a:rPr lang="en-US" sz="2000">
                <a:latin typeface="Arial"/>
                <a:cs typeface="Arial"/>
                <a:hlinkClick r:id="rId4"/>
              </a:rPr>
              <a:t>western.recap@uwo.ca</a:t>
            </a:r>
            <a:r>
              <a:rPr lang="en-US" sz="2000" dirty="0">
                <a:latin typeface="Arial"/>
                <a:cs typeface="Arial"/>
              </a:rPr>
              <a:t> </a:t>
            </a:r>
          </a:p>
          <a:p>
            <a:pPr marL="685800" indent="-685800">
              <a:spcAft>
                <a:spcPts val="2400"/>
              </a:spcAft>
              <a:buSzPct val="75000"/>
              <a:buFont typeface="Arial"/>
              <a:buChar char="•"/>
            </a:pPr>
            <a:endParaRPr lang="en-US" sz="4800" b="1" dirty="0">
              <a:solidFill>
                <a:srgbClr val="807F83"/>
              </a:solidFill>
              <a:latin typeface="Arial"/>
              <a:cs typeface="Arial Unicode MS"/>
            </a:endParaRPr>
          </a:p>
        </p:txBody>
      </p:sp>
    </p:spTree>
    <p:extLst>
      <p:ext uri="{BB962C8B-B14F-4D97-AF65-F5344CB8AC3E}">
        <p14:creationId xmlns:p14="http://schemas.microsoft.com/office/powerpoint/2010/main" val="220853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1CD540-F9D9-6539-35B1-AA6856E77051}"/>
              </a:ext>
            </a:extLst>
          </p:cNvPr>
          <p:cNvSpPr>
            <a:spLocks noGrp="1"/>
          </p:cNvSpPr>
          <p:nvPr>
            <p:ph sz="half" idx="1"/>
          </p:nvPr>
        </p:nvSpPr>
        <p:spPr>
          <a:xfrm>
            <a:off x="457200" y="548640"/>
            <a:ext cx="4038600" cy="5577523"/>
          </a:xfrm>
        </p:spPr>
        <p:txBody>
          <a:bodyPr>
            <a:normAutofit/>
          </a:bodyPr>
          <a:lstStyle/>
          <a:p>
            <a:pPr marL="0" indent="0">
              <a:spcAft>
                <a:spcPts val="600"/>
              </a:spcAft>
              <a:buSzPct val="75000"/>
              <a:buNone/>
            </a:pPr>
            <a:r>
              <a:rPr lang="en-US" sz="3200" b="1" dirty="0">
                <a:solidFill>
                  <a:srgbClr val="3C1B71"/>
                </a:solidFill>
                <a:latin typeface="Arial"/>
                <a:cs typeface="Arial"/>
              </a:rPr>
              <a:t>Eligible Activities </a:t>
            </a:r>
          </a:p>
          <a:p>
            <a:pPr>
              <a:spcAft>
                <a:spcPts val="2400"/>
              </a:spcAft>
              <a:buSzPct val="75000"/>
            </a:pPr>
            <a:r>
              <a:rPr lang="en-US" sz="2000" dirty="0">
                <a:latin typeface="Arial"/>
                <a:cs typeface="Arial"/>
              </a:rPr>
              <a:t>Addressing an organizational challenge or need</a:t>
            </a:r>
          </a:p>
          <a:p>
            <a:pPr>
              <a:spcAft>
                <a:spcPts val="2400"/>
              </a:spcAft>
              <a:buSzPct val="75000"/>
            </a:pPr>
            <a:r>
              <a:rPr lang="en-US" sz="2000" dirty="0">
                <a:latin typeface="Arial"/>
                <a:cs typeface="Arial"/>
              </a:rPr>
              <a:t>Fostering innovative training for trainees and HQP</a:t>
            </a:r>
          </a:p>
          <a:p>
            <a:pPr>
              <a:spcAft>
                <a:spcPts val="2400"/>
              </a:spcAft>
              <a:buSzPct val="75000"/>
            </a:pPr>
            <a:r>
              <a:rPr lang="en-US" sz="2000" dirty="0">
                <a:latin typeface="Arial"/>
                <a:cs typeface="Arial"/>
              </a:rPr>
              <a:t>Co-creation of new knowledge </a:t>
            </a:r>
          </a:p>
          <a:p>
            <a:pPr>
              <a:spcAft>
                <a:spcPts val="2400"/>
              </a:spcAft>
              <a:buSzPct val="75000"/>
            </a:pPr>
            <a:r>
              <a:rPr lang="en-US" sz="2000" dirty="0">
                <a:latin typeface="Arial"/>
                <a:cs typeface="Arial"/>
              </a:rPr>
              <a:t>Synthesize, apply, and mobilize existing research in new ways</a:t>
            </a:r>
            <a:endParaRPr lang="en-US" sz="2000" dirty="0"/>
          </a:p>
        </p:txBody>
      </p:sp>
      <p:sp>
        <p:nvSpPr>
          <p:cNvPr id="4" name="Content Placeholder 3">
            <a:extLst>
              <a:ext uri="{FF2B5EF4-FFF2-40B4-BE49-F238E27FC236}">
                <a16:creationId xmlns:a16="http://schemas.microsoft.com/office/drawing/2014/main" id="{A70559FD-18B9-8EE2-17BC-43AB02CF87B6}"/>
              </a:ext>
            </a:extLst>
          </p:cNvPr>
          <p:cNvSpPr>
            <a:spLocks noGrp="1"/>
          </p:cNvSpPr>
          <p:nvPr>
            <p:ph sz="half" idx="2"/>
          </p:nvPr>
        </p:nvSpPr>
        <p:spPr>
          <a:xfrm>
            <a:off x="4648200" y="548639"/>
            <a:ext cx="4038600" cy="5577523"/>
          </a:xfrm>
        </p:spPr>
        <p:txBody>
          <a:bodyPr>
            <a:noAutofit/>
          </a:bodyPr>
          <a:lstStyle/>
          <a:p>
            <a:pPr marL="0" indent="0">
              <a:spcAft>
                <a:spcPts val="600"/>
              </a:spcAft>
              <a:buNone/>
            </a:pPr>
            <a:r>
              <a:rPr lang="en-US" sz="3200" b="1" dirty="0">
                <a:solidFill>
                  <a:srgbClr val="3C1B71"/>
                </a:solidFill>
                <a:latin typeface="Arial" panose="020B0604020202020204" pitchFamily="34" charset="0"/>
                <a:cs typeface="Arial" panose="020B0604020202020204" pitchFamily="34" charset="0"/>
              </a:rPr>
              <a:t>Ineligible Activities</a:t>
            </a:r>
          </a:p>
          <a:p>
            <a:pPr>
              <a:spcAft>
                <a:spcPts val="2400"/>
              </a:spcAft>
            </a:pPr>
            <a:r>
              <a:rPr lang="en-US" sz="2000" dirty="0">
                <a:latin typeface="Arial" panose="020B0604020202020204" pitchFamily="34" charset="0"/>
                <a:cs typeface="Arial" panose="020B0604020202020204" pitchFamily="34" charset="0"/>
              </a:rPr>
              <a:t>Curriculum development </a:t>
            </a:r>
          </a:p>
          <a:p>
            <a:pPr>
              <a:spcAft>
                <a:spcPts val="2400"/>
              </a:spcAft>
            </a:pPr>
            <a:r>
              <a:rPr lang="en-US" sz="2000" dirty="0">
                <a:latin typeface="Arial" panose="020B0604020202020204" pitchFamily="34" charset="0"/>
                <a:cs typeface="Arial" panose="020B0604020202020204" pitchFamily="34" charset="0"/>
              </a:rPr>
              <a:t>Preparation of teaching materials</a:t>
            </a:r>
          </a:p>
          <a:p>
            <a:pPr>
              <a:spcAft>
                <a:spcPts val="2400"/>
              </a:spcAft>
            </a:pPr>
            <a:r>
              <a:rPr lang="en-US" sz="2000" dirty="0">
                <a:latin typeface="Arial" panose="020B0604020202020204" pitchFamily="34" charset="0"/>
                <a:cs typeface="Arial" panose="020B0604020202020204" pitchFamily="34" charset="0"/>
              </a:rPr>
              <a:t>Program evaluation</a:t>
            </a:r>
          </a:p>
          <a:p>
            <a:pPr>
              <a:spcAft>
                <a:spcPts val="2400"/>
              </a:spcAft>
            </a:pPr>
            <a:r>
              <a:rPr lang="en-US" sz="2000" dirty="0">
                <a:latin typeface="Arial" panose="020B0604020202020204" pitchFamily="34" charset="0"/>
                <a:cs typeface="Arial" panose="020B0604020202020204" pitchFamily="34" charset="0"/>
              </a:rPr>
              <a:t>Organizing conferences and workshops</a:t>
            </a:r>
          </a:p>
          <a:p>
            <a:pPr>
              <a:spcAft>
                <a:spcPts val="2400"/>
              </a:spcAft>
            </a:pPr>
            <a:r>
              <a:rPr lang="en-US" sz="2000" dirty="0">
                <a:latin typeface="Arial" panose="020B0604020202020204" pitchFamily="34" charset="0"/>
                <a:cs typeface="Arial" panose="020B0604020202020204" pitchFamily="34" charset="0"/>
              </a:rPr>
              <a:t>Digitization of a collection</a:t>
            </a:r>
          </a:p>
          <a:p>
            <a:pPr>
              <a:spcAft>
                <a:spcPts val="2400"/>
              </a:spcAft>
            </a:pPr>
            <a:r>
              <a:rPr lang="en-US" sz="2000" dirty="0">
                <a:latin typeface="Arial" panose="020B0604020202020204" pitchFamily="34" charset="0"/>
                <a:cs typeface="Arial" panose="020B0604020202020204" pitchFamily="34" charset="0"/>
              </a:rPr>
              <a:t>Creation of a database </a:t>
            </a:r>
          </a:p>
        </p:txBody>
      </p:sp>
    </p:spTree>
    <p:extLst>
      <p:ext uri="{BB962C8B-B14F-4D97-AF65-F5344CB8AC3E}">
        <p14:creationId xmlns:p14="http://schemas.microsoft.com/office/powerpoint/2010/main" val="2953815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259317" y="573851"/>
            <a:ext cx="8005704" cy="2862322"/>
          </a:xfrm>
          <a:prstGeom prst="rect">
            <a:avLst/>
          </a:prstGeom>
          <a:noFill/>
        </p:spPr>
        <p:txBody>
          <a:bodyPr wrap="square" rtlCol="0">
            <a:spAutoFit/>
          </a:bodyPr>
          <a:lstStyle/>
          <a:p>
            <a:r>
              <a:rPr lang="en-US" sz="5400" b="1" dirty="0">
                <a:solidFill>
                  <a:srgbClr val="3C1B71"/>
                </a:solidFill>
                <a:latin typeface="Arial"/>
                <a:cs typeface="Arial Unicode MS"/>
              </a:rPr>
              <a:t>SSHRC Partnership Engage Grants (PEG)</a:t>
            </a:r>
          </a:p>
          <a:p>
            <a:br>
              <a:rPr lang="en-US" sz="3600" dirty="0">
                <a:solidFill>
                  <a:srgbClr val="3C1B71"/>
                </a:solidFill>
                <a:latin typeface="Arial"/>
                <a:cs typeface="Arial Unicode MS"/>
              </a:rPr>
            </a:br>
            <a:r>
              <a:rPr lang="en-US" sz="3600" dirty="0">
                <a:solidFill>
                  <a:srgbClr val="3C1B71"/>
                </a:solidFill>
                <a:latin typeface="Arial"/>
                <a:cs typeface="Arial Unicode MS"/>
              </a:rPr>
              <a:t>February 17, 2026</a:t>
            </a:r>
          </a:p>
        </p:txBody>
      </p:sp>
    </p:spTree>
    <p:extLst>
      <p:ext uri="{BB962C8B-B14F-4D97-AF65-F5344CB8AC3E}">
        <p14:creationId xmlns:p14="http://schemas.microsoft.com/office/powerpoint/2010/main" val="1006549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2EB08-B532-E302-C12B-CE2C999CF35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3108A56-874B-670D-CAE0-0B55D64DD434}"/>
              </a:ext>
            </a:extLst>
          </p:cNvPr>
          <p:cNvSpPr txBox="1"/>
          <p:nvPr/>
        </p:nvSpPr>
        <p:spPr>
          <a:xfrm>
            <a:off x="226186" y="573851"/>
            <a:ext cx="8360029" cy="4447371"/>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Use of Funds</a:t>
            </a:r>
          </a:p>
          <a:p>
            <a:pPr marL="685800" indent="-685800">
              <a:spcAft>
                <a:spcPts val="600"/>
              </a:spcAft>
              <a:buSzPct val="75000"/>
              <a:buFont typeface="Arial"/>
              <a:buChar char="•"/>
            </a:pPr>
            <a:r>
              <a:rPr lang="en-US" sz="2400" dirty="0">
                <a:latin typeface="Arial"/>
                <a:cs typeface="Arial"/>
              </a:rPr>
              <a:t>Funds </a:t>
            </a:r>
            <a:r>
              <a:rPr lang="en-US" sz="2400" b="1" dirty="0">
                <a:latin typeface="Arial"/>
                <a:cs typeface="Arial"/>
              </a:rPr>
              <a:t>cannot</a:t>
            </a:r>
            <a:r>
              <a:rPr lang="en-US" sz="2400" dirty="0">
                <a:latin typeface="Arial"/>
                <a:cs typeface="Arial"/>
              </a:rPr>
              <a:t> be used for salaries or stipends to those who are eligible to hold grant funds.</a:t>
            </a:r>
          </a:p>
          <a:p>
            <a:pPr marL="1143000" lvl="1" indent="-685800">
              <a:spcAft>
                <a:spcPts val="2400"/>
              </a:spcAft>
              <a:buSzPct val="75000"/>
              <a:buFont typeface="Arial"/>
              <a:buChar char="•"/>
            </a:pPr>
            <a:r>
              <a:rPr lang="en-US" sz="2400" i="1" dirty="0">
                <a:latin typeface="Arial"/>
                <a:cs typeface="Arial"/>
              </a:rPr>
              <a:t>Exception</a:t>
            </a:r>
            <a:r>
              <a:rPr lang="en-US" sz="2400" dirty="0">
                <a:latin typeface="Arial"/>
                <a:cs typeface="Arial"/>
              </a:rPr>
              <a:t>: In some cases, Indigenous team members can be compensated. </a:t>
            </a:r>
          </a:p>
          <a:p>
            <a:pPr marL="685800" indent="-685800">
              <a:spcAft>
                <a:spcPts val="2400"/>
              </a:spcAft>
              <a:buSzPct val="75000"/>
              <a:buFont typeface="Arial"/>
              <a:buChar char="•"/>
            </a:pPr>
            <a:r>
              <a:rPr lang="en-US" sz="2400" dirty="0">
                <a:latin typeface="Arial"/>
                <a:cs typeface="Arial"/>
              </a:rPr>
              <a:t>Funds </a:t>
            </a:r>
            <a:r>
              <a:rPr lang="en-US" sz="2400" b="1" dirty="0">
                <a:latin typeface="Arial"/>
                <a:cs typeface="Arial"/>
              </a:rPr>
              <a:t>cannot</a:t>
            </a:r>
            <a:r>
              <a:rPr lang="en-US" sz="2400" dirty="0">
                <a:latin typeface="Arial"/>
                <a:cs typeface="Arial"/>
              </a:rPr>
              <a:t> be used for course releases.</a:t>
            </a:r>
          </a:p>
          <a:p>
            <a:pPr marL="685800" indent="-685800">
              <a:spcAft>
                <a:spcPts val="2400"/>
              </a:spcAft>
              <a:buSzPct val="75000"/>
              <a:buFont typeface="Arial"/>
              <a:buChar char="•"/>
            </a:pPr>
            <a:endParaRPr lang="en-US" sz="2400" dirty="0">
              <a:latin typeface="Arial"/>
              <a:cs typeface="Arial"/>
            </a:endParaRPr>
          </a:p>
          <a:p>
            <a:pPr marL="685800" indent="-685800">
              <a:spcAft>
                <a:spcPts val="2400"/>
              </a:spcAft>
              <a:buSzPct val="75000"/>
              <a:buFont typeface="Arial"/>
              <a:buChar char="•"/>
            </a:pPr>
            <a:r>
              <a:rPr lang="en-US" sz="2400" dirty="0">
                <a:latin typeface="Arial"/>
                <a:cs typeface="Arial"/>
              </a:rPr>
              <a:t>Funds </a:t>
            </a:r>
            <a:r>
              <a:rPr lang="en-US" sz="2400" b="1" dirty="0">
                <a:latin typeface="Arial"/>
                <a:cs typeface="Arial"/>
              </a:rPr>
              <a:t>can</a:t>
            </a:r>
            <a:r>
              <a:rPr lang="en-US" sz="2400" dirty="0">
                <a:latin typeface="Arial"/>
                <a:cs typeface="Arial"/>
              </a:rPr>
              <a:t> be used to develop partner-related tools.</a:t>
            </a:r>
            <a:endParaRPr lang="en-US" sz="3200" dirty="0">
              <a:latin typeface="Arial"/>
              <a:cs typeface="Arial"/>
            </a:endParaRPr>
          </a:p>
        </p:txBody>
      </p:sp>
      <p:sp>
        <p:nvSpPr>
          <p:cNvPr id="2" name="TextBox 1">
            <a:extLst>
              <a:ext uri="{FF2B5EF4-FFF2-40B4-BE49-F238E27FC236}">
                <a16:creationId xmlns:a16="http://schemas.microsoft.com/office/drawing/2014/main" id="{25B9B734-BA9D-51A7-37DC-F5F62CC0952F}"/>
              </a:ext>
            </a:extLst>
          </p:cNvPr>
          <p:cNvSpPr txBox="1"/>
          <p:nvPr/>
        </p:nvSpPr>
        <p:spPr>
          <a:xfrm>
            <a:off x="7128233" y="5976372"/>
            <a:ext cx="2015767" cy="307777"/>
          </a:xfrm>
          <a:prstGeom prst="rect">
            <a:avLst/>
          </a:prstGeom>
          <a:noFill/>
        </p:spPr>
        <p:txBody>
          <a:bodyPr wrap="square" rtlCol="0">
            <a:spAutoFit/>
          </a:bodyPr>
          <a:lstStyle/>
          <a:p>
            <a:r>
              <a:rPr lang="en-US" sz="1400" i="1" dirty="0">
                <a:latin typeface="Arial" panose="020B0604020202020204" pitchFamily="34" charset="0"/>
                <a:cs typeface="Arial" panose="020B0604020202020204" pitchFamily="34" charset="0"/>
                <a:hlinkClick r:id="rId3"/>
              </a:rPr>
              <a:t>Rules for Grant Funds</a:t>
            </a:r>
            <a:endParaRPr lang="en-US"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5399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A74AA-4B9F-2B11-5837-4BE5A57C73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4F82C02-CA19-5604-213B-15DE710006F0}"/>
              </a:ext>
            </a:extLst>
          </p:cNvPr>
          <p:cNvSpPr txBox="1"/>
          <p:nvPr/>
        </p:nvSpPr>
        <p:spPr>
          <a:xfrm>
            <a:off x="226186" y="573851"/>
            <a:ext cx="8360029" cy="4493538"/>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Use of Funds</a:t>
            </a:r>
            <a:br>
              <a:rPr lang="en-US" sz="4000" b="1" dirty="0">
                <a:solidFill>
                  <a:srgbClr val="3B1B70"/>
                </a:solidFill>
                <a:latin typeface="Arial"/>
                <a:cs typeface="Arial Unicode MS"/>
              </a:rPr>
            </a:br>
            <a:r>
              <a:rPr lang="en-US" sz="2800" b="1" dirty="0">
                <a:solidFill>
                  <a:srgbClr val="3B1B70"/>
                </a:solidFill>
                <a:latin typeface="Arial"/>
                <a:cs typeface="Arial Unicode MS"/>
              </a:rPr>
              <a:t>Postdoctoral Researchers</a:t>
            </a:r>
          </a:p>
          <a:p>
            <a:endParaRPr lang="en-US" sz="2400" dirty="0">
              <a:solidFill>
                <a:prstClr val="black"/>
              </a:solidFill>
              <a:latin typeface="Arial"/>
              <a:cs typeface="Arial"/>
            </a:endParaRPr>
          </a:p>
          <a:p>
            <a:pPr marL="690563" indent="-690563">
              <a:spcAft>
                <a:spcPts val="1200"/>
              </a:spcAft>
              <a:buFont typeface="Arial" panose="020B0604020202020204" pitchFamily="34" charset="0"/>
              <a:buChar char="•"/>
            </a:pPr>
            <a:r>
              <a:rPr lang="en-US" sz="2000" dirty="0">
                <a:solidFill>
                  <a:prstClr val="black"/>
                </a:solidFill>
                <a:latin typeface="Arial"/>
                <a:cs typeface="Arial"/>
              </a:rPr>
              <a:t>“Specific rules for the use of grant funds: Grant funds </a:t>
            </a:r>
            <a:r>
              <a:rPr lang="en-US" sz="2000" b="1" dirty="0">
                <a:solidFill>
                  <a:prstClr val="black"/>
                </a:solidFill>
                <a:latin typeface="Arial"/>
                <a:cs typeface="Arial"/>
              </a:rPr>
              <a:t>cannot be used to renumerate team members</a:t>
            </a:r>
            <a:r>
              <a:rPr lang="en-US" sz="2000" dirty="0">
                <a:solidFill>
                  <a:prstClr val="black"/>
                </a:solidFill>
                <a:latin typeface="Arial"/>
                <a:cs typeface="Arial"/>
              </a:rPr>
              <a:t> regardless of an individual’s eligibility to apply for grants. This </a:t>
            </a:r>
            <a:r>
              <a:rPr lang="en-US" sz="2000" b="1" dirty="0">
                <a:solidFill>
                  <a:prstClr val="black"/>
                </a:solidFill>
                <a:latin typeface="Arial"/>
                <a:cs typeface="Arial"/>
              </a:rPr>
              <a:t>includes postdoctoral fellows </a:t>
            </a:r>
            <a:r>
              <a:rPr lang="en-US" sz="2000" dirty="0">
                <a:solidFill>
                  <a:prstClr val="black"/>
                </a:solidFill>
                <a:latin typeface="Arial"/>
                <a:cs typeface="Arial"/>
              </a:rPr>
              <a:t>serving in any capacity as a member of the team.” </a:t>
            </a:r>
          </a:p>
          <a:p>
            <a:pPr marL="690563" indent="-690563">
              <a:spcAft>
                <a:spcPts val="1200"/>
              </a:spcAft>
              <a:buFont typeface="Arial" panose="020B0604020202020204" pitchFamily="34" charset="0"/>
              <a:buChar char="•"/>
            </a:pPr>
            <a:r>
              <a:rPr lang="en-US" sz="2000" b="1" dirty="0">
                <a:solidFill>
                  <a:prstClr val="black"/>
                </a:solidFill>
                <a:latin typeface="Arial"/>
                <a:cs typeface="Arial"/>
              </a:rPr>
              <a:t>Team: </a:t>
            </a:r>
            <a:r>
              <a:rPr lang="en-US" sz="2000" dirty="0">
                <a:solidFill>
                  <a:prstClr val="black"/>
                </a:solidFill>
                <a:latin typeface="Arial"/>
                <a:cs typeface="Arial"/>
              </a:rPr>
              <a:t>“Includes an applicant (principal investigator / project director) and/or one or more co-applicants (co-investigators), collaborators or co-directors.” </a:t>
            </a:r>
          </a:p>
          <a:p>
            <a:pPr>
              <a:spcAft>
                <a:spcPts val="1200"/>
              </a:spcAft>
            </a:pPr>
            <a:endParaRPr lang="en-US" sz="2400" dirty="0">
              <a:solidFill>
                <a:prstClr val="black"/>
              </a:solidFill>
              <a:latin typeface="Arial"/>
              <a:cs typeface="Arial"/>
            </a:endParaRPr>
          </a:p>
        </p:txBody>
      </p:sp>
      <p:sp>
        <p:nvSpPr>
          <p:cNvPr id="2" name="TextBox 1">
            <a:extLst>
              <a:ext uri="{FF2B5EF4-FFF2-40B4-BE49-F238E27FC236}">
                <a16:creationId xmlns:a16="http://schemas.microsoft.com/office/drawing/2014/main" id="{92816120-0982-99B0-6751-3B18521CA8A3}"/>
              </a:ext>
            </a:extLst>
          </p:cNvPr>
          <p:cNvSpPr txBox="1"/>
          <p:nvPr/>
        </p:nvSpPr>
        <p:spPr>
          <a:xfrm>
            <a:off x="6739127" y="5616449"/>
            <a:ext cx="2404873" cy="523220"/>
          </a:xfrm>
          <a:prstGeom prst="rect">
            <a:avLst/>
          </a:prstGeom>
          <a:noFill/>
        </p:spPr>
        <p:txBody>
          <a:bodyPr wrap="square" rtlCol="0">
            <a:spAutoFit/>
          </a:bodyPr>
          <a:lstStyle/>
          <a:p>
            <a:r>
              <a:rPr lang="en-US" sz="1400" i="1" dirty="0">
                <a:latin typeface="Arial"/>
                <a:cs typeface="Arial"/>
                <a:hlinkClick r:id="rId3"/>
              </a:rPr>
              <a:t>Rules for Grant Funds</a:t>
            </a:r>
            <a:endParaRPr lang="en-US" sz="1400" i="1" dirty="0">
              <a:latin typeface="Arial"/>
              <a:cs typeface="Arial"/>
            </a:endParaRPr>
          </a:p>
          <a:p>
            <a:r>
              <a:rPr lang="en-US" sz="1400" i="1" dirty="0">
                <a:latin typeface="Arial"/>
                <a:cs typeface="Arial"/>
                <a:hlinkClick r:id="rId4"/>
              </a:rPr>
              <a:t>Definition: Team</a:t>
            </a:r>
            <a:endParaRPr lang="en-US" sz="1400" i="1" dirty="0"/>
          </a:p>
        </p:txBody>
      </p:sp>
    </p:spTree>
    <p:extLst>
      <p:ext uri="{BB962C8B-B14F-4D97-AF65-F5344CB8AC3E}">
        <p14:creationId xmlns:p14="http://schemas.microsoft.com/office/powerpoint/2010/main" val="2522174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13251-54AE-3158-72EF-C54128F3E55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326BAEE-9025-1639-7625-688C9F341991}"/>
              </a:ext>
            </a:extLst>
          </p:cNvPr>
          <p:cNvSpPr txBox="1"/>
          <p:nvPr/>
        </p:nvSpPr>
        <p:spPr>
          <a:xfrm>
            <a:off x="259316" y="573851"/>
            <a:ext cx="8436628" cy="5478423"/>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A Note on SME…</a:t>
            </a:r>
          </a:p>
          <a:p>
            <a:pPr marL="685800" marR="0" lvl="0" indent="-685800" algn="l" defTabSz="457200" rtl="0" eaLnBrk="1" fontAlgn="auto" latinLnBrk="0" hangingPunct="1">
              <a:lnSpc>
                <a:spcPct val="100000"/>
              </a:lnSpc>
              <a:spcBef>
                <a:spcPts val="0"/>
              </a:spcBef>
              <a:spcAft>
                <a:spcPts val="2400"/>
              </a:spcAft>
              <a:buClrTx/>
              <a:buSzPct val="7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“The proposed research or related activities must be primarily in the social sciences and humanities (i.e., aligned with SSHRC's </a:t>
            </a:r>
            <a:r>
              <a:rPr kumimoji="0" lang="en-US" sz="2000" b="0" i="0" u="none" strike="noStrike" kern="1200" cap="none" spc="0" normalizeH="0" baseline="0" noProof="0" dirty="0">
                <a:ln>
                  <a:noFill/>
                </a:ln>
                <a:solidFill>
                  <a:prstClr val="black"/>
                </a:solidFill>
                <a:effectLst/>
                <a:uLnTx/>
                <a:uFillTx/>
                <a:latin typeface="Arial"/>
                <a:ea typeface="+mn-ea"/>
                <a:cs typeface="Arial"/>
                <a:hlinkClick r:id="rId3"/>
              </a:rPr>
              <a:t>legislated mandate</a:t>
            </a:r>
            <a:r>
              <a:rPr kumimoji="0" lang="en-US" sz="2000" b="0" i="0" u="none" strike="noStrike" kern="1200" cap="none" spc="0" normalizeH="0" baseline="0" noProof="0" dirty="0">
                <a:ln>
                  <a:noFill/>
                </a:ln>
                <a:solidFill>
                  <a:prstClr val="black"/>
                </a:solidFill>
                <a:effectLst/>
                <a:uLnTx/>
                <a:uFillTx/>
                <a:latin typeface="Arial"/>
                <a:ea typeface="+mn-ea"/>
                <a:cs typeface="Arial"/>
              </a:rPr>
              <a:t>).”</a:t>
            </a:r>
            <a:endParaRPr kumimoji="0" lang="en-US" sz="4000" b="1" i="0" u="none" strike="noStrike" kern="1200" cap="none" spc="0" normalizeH="0" baseline="0" noProof="0" dirty="0">
              <a:ln>
                <a:noFill/>
              </a:ln>
              <a:solidFill>
                <a:srgbClr val="3B1B70"/>
              </a:solidFill>
              <a:effectLst/>
              <a:uLnTx/>
              <a:uFillTx/>
              <a:latin typeface="Arial"/>
              <a:ea typeface="+mn-ea"/>
              <a:cs typeface="Arial"/>
            </a:endParaRPr>
          </a:p>
          <a:p>
            <a:pPr marL="685800" marR="0" lvl="0" indent="-685800" algn="l" defTabSz="457200" rtl="0" eaLnBrk="1" fontAlgn="auto" latinLnBrk="0" hangingPunct="1">
              <a:lnSpc>
                <a:spcPct val="100000"/>
              </a:lnSpc>
              <a:spcBef>
                <a:spcPts val="0"/>
              </a:spcBef>
              <a:spcAft>
                <a:spcPts val="2400"/>
              </a:spcAft>
              <a:buClrTx/>
              <a:buSzPct val="7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“The intended outcome of the research must primarily be to add to our understanding and knowledge of individuals, groups and societies—what we think, how we live, and how we interact with each other and the world around us.”</a:t>
            </a:r>
          </a:p>
          <a:p>
            <a:pPr marL="685800" marR="0" lvl="0" indent="-685800" algn="l" defTabSz="457200" rtl="0" eaLnBrk="1" fontAlgn="auto" latinLnBrk="0" hangingPunct="1">
              <a:lnSpc>
                <a:spcPct val="100000"/>
              </a:lnSpc>
              <a:spcBef>
                <a:spcPts val="0"/>
              </a:spcBef>
              <a:spcAft>
                <a:spcPts val="2400"/>
              </a:spcAft>
              <a:buClrTx/>
              <a:buSzPct val="75000"/>
              <a:buFont typeface="Arial"/>
              <a:buChar char="•"/>
              <a:tabLst/>
              <a:defRPr/>
            </a:pPr>
            <a:r>
              <a:rPr lang="en-US" sz="2000" dirty="0">
                <a:solidFill>
                  <a:prstClr val="black"/>
                </a:solidFill>
                <a:latin typeface="Arial"/>
                <a:cs typeface="Arial"/>
              </a:rPr>
              <a:t>“Investigators whose proposed research is in any way health-related should </a:t>
            </a:r>
            <a:r>
              <a:rPr lang="en-US" sz="2000" b="1" dirty="0">
                <a:solidFill>
                  <a:prstClr val="black"/>
                </a:solidFill>
                <a:latin typeface="Arial"/>
                <a:cs typeface="Arial"/>
              </a:rPr>
              <a:t>first</a:t>
            </a:r>
            <a:r>
              <a:rPr lang="en-US" sz="2000" dirty="0">
                <a:solidFill>
                  <a:prstClr val="black"/>
                </a:solidFill>
                <a:latin typeface="Arial"/>
                <a:cs typeface="Arial"/>
              </a:rPr>
              <a:t> consult CIHR’s mandate.”</a:t>
            </a:r>
          </a:p>
          <a:p>
            <a:pPr marR="0" lvl="0" algn="ctr" defTabSz="457200" rtl="0" eaLnBrk="1" fontAlgn="auto" latinLnBrk="0" hangingPunct="1">
              <a:lnSpc>
                <a:spcPct val="100000"/>
              </a:lnSpc>
              <a:spcBef>
                <a:spcPts val="0"/>
              </a:spcBef>
              <a:spcAft>
                <a:spcPts val="2400"/>
              </a:spcAft>
              <a:buClrTx/>
              <a:buSzPct val="75000"/>
              <a:tabLst/>
              <a:defRPr/>
            </a:pPr>
            <a:r>
              <a:rPr lang="en-US" sz="1600" i="1" dirty="0">
                <a:solidFill>
                  <a:prstClr val="black"/>
                </a:solidFill>
                <a:latin typeface="Arial"/>
                <a:cs typeface="Arial"/>
              </a:rPr>
              <a:t>*</a:t>
            </a:r>
            <a:r>
              <a:rPr lang="en-US" sz="1600" i="1" dirty="0">
                <a:latin typeface="Arial"/>
                <a:cs typeface="Arial"/>
              </a:rPr>
              <a:t>You can always email SSHRC a one-page summary of your project to confirm SME! </a:t>
            </a:r>
          </a:p>
          <a:p>
            <a:pPr marR="0" lvl="0" algn="l" defTabSz="457200" rtl="0" eaLnBrk="1" fontAlgn="auto" latinLnBrk="0" hangingPunct="1">
              <a:lnSpc>
                <a:spcPct val="100000"/>
              </a:lnSpc>
              <a:spcBef>
                <a:spcPts val="0"/>
              </a:spcBef>
              <a:spcAft>
                <a:spcPts val="2400"/>
              </a:spcAft>
              <a:buClrTx/>
              <a:buSzPct val="75000"/>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
        <p:nvSpPr>
          <p:cNvPr id="2" name="TextBox 1">
            <a:extLst>
              <a:ext uri="{FF2B5EF4-FFF2-40B4-BE49-F238E27FC236}">
                <a16:creationId xmlns:a16="http://schemas.microsoft.com/office/drawing/2014/main" id="{E0939A16-ACA1-29AE-6D43-0AADA1669AC8}"/>
              </a:ext>
            </a:extLst>
          </p:cNvPr>
          <p:cNvSpPr txBox="1"/>
          <p:nvPr/>
        </p:nvSpPr>
        <p:spPr>
          <a:xfrm>
            <a:off x="5252484" y="5743428"/>
            <a:ext cx="3891516" cy="738664"/>
          </a:xfrm>
          <a:prstGeom prst="rect">
            <a:avLst/>
          </a:prstGeom>
          <a:noFill/>
        </p:spPr>
        <p:txBody>
          <a:bodyPr wrap="square" rtlCol="0">
            <a:spAutoFit/>
          </a:bodyPr>
          <a:lstStyle/>
          <a:p>
            <a:pPr algn="r"/>
            <a:r>
              <a:rPr lang="en-US" sz="1400" i="1" dirty="0">
                <a:latin typeface="Arial" panose="020B0604020202020204" pitchFamily="34" charset="0"/>
                <a:cs typeface="Arial" panose="020B0604020202020204" pitchFamily="34" charset="0"/>
                <a:hlinkClick r:id="rId4"/>
              </a:rPr>
              <a:t>Subject Matter Eligibility (SME)</a:t>
            </a:r>
            <a:br>
              <a:rPr lang="en-US" sz="1400" i="1" dirty="0">
                <a:latin typeface="Arial" panose="020B0604020202020204" pitchFamily="34" charset="0"/>
                <a:cs typeface="Arial" panose="020B0604020202020204" pitchFamily="34" charset="0"/>
              </a:rPr>
            </a:br>
            <a:r>
              <a:rPr lang="en-US" sz="1400" i="1" dirty="0">
                <a:latin typeface="Arial" panose="020B0604020202020204" pitchFamily="34" charset="0"/>
                <a:cs typeface="Arial" panose="020B0604020202020204" pitchFamily="34" charset="0"/>
                <a:hlinkClick r:id="rId4"/>
              </a:rPr>
              <a:t>partnershipengagegrants@sshrc-crsh.gc.ca</a:t>
            </a:r>
          </a:p>
          <a:p>
            <a:pPr algn="r"/>
            <a:endParaRPr lang="en-US"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88439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325579" y="1175925"/>
            <a:ext cx="5188253" cy="1631216"/>
          </a:xfrm>
          <a:prstGeom prst="rect">
            <a:avLst/>
          </a:prstGeom>
          <a:noFill/>
        </p:spPr>
        <p:txBody>
          <a:bodyPr wrap="square" rtlCol="0">
            <a:spAutoFit/>
          </a:bodyPr>
          <a:lstStyle/>
          <a:p>
            <a:r>
              <a:rPr lang="en-US" sz="5000" b="1" dirty="0">
                <a:solidFill>
                  <a:schemeClr val="bg1"/>
                </a:solidFill>
                <a:latin typeface="Arial"/>
                <a:cs typeface="Arial Unicode MS"/>
              </a:rPr>
              <a:t>Deadlines and Review Process</a:t>
            </a:r>
          </a:p>
        </p:txBody>
      </p:sp>
    </p:spTree>
    <p:extLst>
      <p:ext uri="{BB962C8B-B14F-4D97-AF65-F5344CB8AC3E}">
        <p14:creationId xmlns:p14="http://schemas.microsoft.com/office/powerpoint/2010/main" val="4130071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E924E-A2EB-AA6E-E6D4-856E538583F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82F017-47DA-4D2B-AA36-B45839F4CB1A}"/>
              </a:ext>
            </a:extLst>
          </p:cNvPr>
          <p:cNvSpPr txBox="1"/>
          <p:nvPr/>
        </p:nvSpPr>
        <p:spPr>
          <a:xfrm>
            <a:off x="248274" y="573851"/>
            <a:ext cx="8264790" cy="707886"/>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Deadlines</a:t>
            </a:r>
          </a:p>
        </p:txBody>
      </p:sp>
      <p:graphicFrame>
        <p:nvGraphicFramePr>
          <p:cNvPr id="3" name="Table 2">
            <a:extLst>
              <a:ext uri="{FF2B5EF4-FFF2-40B4-BE49-F238E27FC236}">
                <a16:creationId xmlns:a16="http://schemas.microsoft.com/office/drawing/2014/main" id="{C55B56AF-E3DA-820A-AA50-CC4251CDB5A7}"/>
              </a:ext>
            </a:extLst>
          </p:cNvPr>
          <p:cNvGraphicFramePr>
            <a:graphicFrameLocks noGrp="1"/>
          </p:cNvGraphicFramePr>
          <p:nvPr>
            <p:extLst>
              <p:ext uri="{D42A27DB-BD31-4B8C-83A1-F6EECF244321}">
                <p14:modId xmlns:p14="http://schemas.microsoft.com/office/powerpoint/2010/main" val="3804797478"/>
              </p:ext>
            </p:extLst>
          </p:nvPr>
        </p:nvGraphicFramePr>
        <p:xfrm>
          <a:off x="557784" y="1281737"/>
          <a:ext cx="7882128" cy="4394200"/>
        </p:xfrm>
        <a:graphic>
          <a:graphicData uri="http://schemas.openxmlformats.org/drawingml/2006/table">
            <a:tbl>
              <a:tblPr firstRow="1" bandRow="1">
                <a:tableStyleId>{073A0DAA-6AF3-43AB-8588-CEC1D06C72B9}</a:tableStyleId>
              </a:tblPr>
              <a:tblGrid>
                <a:gridCol w="1949643">
                  <a:extLst>
                    <a:ext uri="{9D8B030D-6E8A-4147-A177-3AD203B41FA5}">
                      <a16:colId xmlns:a16="http://schemas.microsoft.com/office/drawing/2014/main" val="2938191508"/>
                    </a:ext>
                  </a:extLst>
                </a:gridCol>
                <a:gridCol w="3063725">
                  <a:extLst>
                    <a:ext uri="{9D8B030D-6E8A-4147-A177-3AD203B41FA5}">
                      <a16:colId xmlns:a16="http://schemas.microsoft.com/office/drawing/2014/main" val="681134240"/>
                    </a:ext>
                  </a:extLst>
                </a:gridCol>
                <a:gridCol w="2868760">
                  <a:extLst>
                    <a:ext uri="{9D8B030D-6E8A-4147-A177-3AD203B41FA5}">
                      <a16:colId xmlns:a16="http://schemas.microsoft.com/office/drawing/2014/main" val="1897893274"/>
                    </a:ext>
                  </a:extLst>
                </a:gridCol>
              </a:tblGrid>
              <a:tr h="370840">
                <a:tc>
                  <a:txBody>
                    <a:bodyPr/>
                    <a:lstStyle/>
                    <a:p>
                      <a:r>
                        <a:rPr lang="en-US" dirty="0"/>
                        <a:t>Application Stage</a:t>
                      </a:r>
                    </a:p>
                  </a:txBody>
                  <a:tcPr>
                    <a:solidFill>
                      <a:srgbClr val="4F2683"/>
                    </a:solidFill>
                  </a:tcPr>
                </a:tc>
                <a:tc>
                  <a:txBody>
                    <a:bodyPr/>
                    <a:lstStyle/>
                    <a:p>
                      <a:r>
                        <a:rPr lang="en-US" dirty="0"/>
                        <a:t>Date</a:t>
                      </a:r>
                    </a:p>
                  </a:txBody>
                  <a:tcPr>
                    <a:solidFill>
                      <a:srgbClr val="4F2683"/>
                    </a:solidFill>
                  </a:tcPr>
                </a:tc>
                <a:tc>
                  <a:txBody>
                    <a:bodyPr/>
                    <a:lstStyle/>
                    <a:p>
                      <a:r>
                        <a:rPr lang="en-US" dirty="0"/>
                        <a:t>What is Required? </a:t>
                      </a:r>
                    </a:p>
                  </a:txBody>
                  <a:tcPr>
                    <a:solidFill>
                      <a:srgbClr val="4F2683"/>
                    </a:solidFill>
                  </a:tcPr>
                </a:tc>
                <a:extLst>
                  <a:ext uri="{0D108BD9-81ED-4DB2-BD59-A6C34878D82A}">
                    <a16:rowId xmlns:a16="http://schemas.microsoft.com/office/drawing/2014/main" val="3944597072"/>
                  </a:ext>
                </a:extLst>
              </a:tr>
              <a:tr h="370840">
                <a:tc>
                  <a:txBody>
                    <a:bodyPr/>
                    <a:lstStyle/>
                    <a:p>
                      <a:r>
                        <a:rPr lang="en-US" dirty="0"/>
                        <a:t>Institutional Deadline</a:t>
                      </a:r>
                    </a:p>
                  </a:txBody>
                  <a:tcPr>
                    <a:solidFill>
                      <a:schemeClr val="bg1">
                        <a:lumMod val="95000"/>
                      </a:schemeClr>
                    </a:solidFill>
                  </a:tcPr>
                </a:tc>
                <a:tc>
                  <a:txBody>
                    <a:bodyPr/>
                    <a:lstStyle/>
                    <a:p>
                      <a:r>
                        <a:rPr lang="en-US" dirty="0"/>
                        <a:t>Before 10 AM</a:t>
                      </a:r>
                    </a:p>
                    <a:p>
                      <a:endParaRPr lang="en-US" dirty="0"/>
                    </a:p>
                    <a:p>
                      <a:r>
                        <a:rPr lang="en-US" dirty="0"/>
                        <a:t>10 business days before SSHRC’s deadline</a:t>
                      </a:r>
                    </a:p>
                    <a:p>
                      <a:endParaRPr lang="en-US" dirty="0"/>
                    </a:p>
                    <a:p>
                      <a:r>
                        <a:rPr lang="en-US" i="1" dirty="0"/>
                        <a:t>(e.g., August 31, 2026, is the internal deadline for the September 2026 competition). </a:t>
                      </a:r>
                    </a:p>
                  </a:txBody>
                  <a:tcPr>
                    <a:solidFill>
                      <a:schemeClr val="bg1">
                        <a:lumMod val="95000"/>
                      </a:schemeClr>
                    </a:solidFill>
                  </a:tcPr>
                </a:tc>
                <a:tc>
                  <a:txBody>
                    <a:bodyPr/>
                    <a:lstStyle/>
                    <a:p>
                      <a:pPr marL="342900" indent="-342900">
                        <a:buAutoNum type="arabicPeriod"/>
                      </a:pPr>
                      <a:r>
                        <a:rPr lang="en-US" dirty="0"/>
                        <a:t>Submitted </a:t>
                      </a:r>
                      <a:r>
                        <a:rPr lang="en-US" dirty="0">
                          <a:hlinkClick r:id="rId3"/>
                        </a:rPr>
                        <a:t>ROLA Proposal </a:t>
                      </a:r>
                      <a:r>
                        <a:rPr lang="en-US" dirty="0"/>
                        <a:t>for internal </a:t>
                      </a:r>
                      <a:br>
                        <a:rPr lang="en-US" dirty="0"/>
                      </a:br>
                      <a:r>
                        <a:rPr lang="en-US" dirty="0"/>
                        <a:t>e-approval.</a:t>
                      </a:r>
                    </a:p>
                    <a:p>
                      <a:pPr marL="342900" indent="-342900">
                        <a:buAutoNum type="arabicPeriod"/>
                      </a:pPr>
                      <a:endParaRPr lang="en-US" dirty="0"/>
                    </a:p>
                    <a:p>
                      <a:pPr marL="342900" indent="-342900">
                        <a:buAutoNum type="arabicPeriod"/>
                      </a:pPr>
                      <a:r>
                        <a:rPr lang="en-US" dirty="0"/>
                        <a:t>Substantially complete application submitted in the </a:t>
                      </a:r>
                      <a:r>
                        <a:rPr lang="en-US" dirty="0">
                          <a:hlinkClick r:id="rId4"/>
                        </a:rPr>
                        <a:t>SSHRC web-based forms portal</a:t>
                      </a:r>
                      <a:r>
                        <a:rPr lang="en-US" dirty="0"/>
                        <a:t>.</a:t>
                      </a:r>
                    </a:p>
                  </a:txBody>
                  <a:tcPr>
                    <a:solidFill>
                      <a:schemeClr val="bg1">
                        <a:lumMod val="95000"/>
                      </a:schemeClr>
                    </a:solidFill>
                  </a:tcPr>
                </a:tc>
                <a:extLst>
                  <a:ext uri="{0D108BD9-81ED-4DB2-BD59-A6C34878D82A}">
                    <a16:rowId xmlns:a16="http://schemas.microsoft.com/office/drawing/2014/main" val="3249570818"/>
                  </a:ext>
                </a:extLst>
              </a:tr>
              <a:tr h="370840">
                <a:tc>
                  <a:txBody>
                    <a:bodyPr/>
                    <a:lstStyle/>
                    <a:p>
                      <a:r>
                        <a:rPr lang="en-US" dirty="0"/>
                        <a:t>SSHRC’s </a:t>
                      </a:r>
                      <a:br>
                        <a:rPr lang="en-US" dirty="0"/>
                      </a:br>
                      <a:r>
                        <a:rPr lang="en-US" dirty="0"/>
                        <a:t>Deadline </a:t>
                      </a:r>
                      <a:br>
                        <a:rPr lang="en-US" dirty="0"/>
                      </a:br>
                      <a:endParaRPr lang="en-US" dirty="0"/>
                    </a:p>
                  </a:txBody>
                  <a:tcPr/>
                </a:tc>
                <a:tc>
                  <a:txBody>
                    <a:bodyPr/>
                    <a:lstStyle/>
                    <a:p>
                      <a:r>
                        <a:rPr lang="en-US" dirty="0"/>
                        <a:t>Before 10 AM</a:t>
                      </a:r>
                    </a:p>
                    <a:p>
                      <a:br>
                        <a:rPr lang="en-US" dirty="0"/>
                      </a:br>
                      <a:r>
                        <a:rPr lang="en-US" dirty="0"/>
                        <a:t>March 15</a:t>
                      </a:r>
                    </a:p>
                    <a:p>
                      <a:r>
                        <a:rPr lang="en-US" dirty="0"/>
                        <a:t>June 15</a:t>
                      </a:r>
                    </a:p>
                    <a:p>
                      <a:r>
                        <a:rPr lang="en-US" dirty="0"/>
                        <a:t>September 15</a:t>
                      </a:r>
                    </a:p>
                    <a:p>
                      <a:r>
                        <a:rPr lang="en-US" dirty="0"/>
                        <a:t>December 15</a:t>
                      </a:r>
                    </a:p>
                  </a:txBody>
                  <a:tcPr/>
                </a:tc>
                <a:tc>
                  <a:txBody>
                    <a:bodyPr/>
                    <a:lstStyle/>
                    <a:p>
                      <a:r>
                        <a:rPr lang="en-US" dirty="0"/>
                        <a:t>The application is submitted in the </a:t>
                      </a:r>
                      <a:r>
                        <a:rPr lang="en-US" dirty="0">
                          <a:hlinkClick r:id="rId4"/>
                        </a:rPr>
                        <a:t>SSHRC web-based forms portal</a:t>
                      </a:r>
                      <a:r>
                        <a:rPr lang="en-US" dirty="0"/>
                        <a:t>. Western Research forwards the application to SSHRC. </a:t>
                      </a:r>
                    </a:p>
                  </a:txBody>
                  <a:tcPr/>
                </a:tc>
                <a:extLst>
                  <a:ext uri="{0D108BD9-81ED-4DB2-BD59-A6C34878D82A}">
                    <a16:rowId xmlns:a16="http://schemas.microsoft.com/office/drawing/2014/main" val="1261102550"/>
                  </a:ext>
                </a:extLst>
              </a:tr>
            </a:tbl>
          </a:graphicData>
        </a:graphic>
      </p:graphicFrame>
      <p:sp>
        <p:nvSpPr>
          <p:cNvPr id="5" name="TextBox 4">
            <a:extLst>
              <a:ext uri="{FF2B5EF4-FFF2-40B4-BE49-F238E27FC236}">
                <a16:creationId xmlns:a16="http://schemas.microsoft.com/office/drawing/2014/main" id="{8D9AFAC1-BC49-97E6-CA9F-42FA09279BB6}"/>
              </a:ext>
            </a:extLst>
          </p:cNvPr>
          <p:cNvSpPr txBox="1"/>
          <p:nvPr/>
        </p:nvSpPr>
        <p:spPr>
          <a:xfrm>
            <a:off x="557785" y="5678985"/>
            <a:ext cx="7882128" cy="523220"/>
          </a:xfrm>
          <a:prstGeom prst="rect">
            <a:avLst/>
          </a:prstGeom>
          <a:noFill/>
        </p:spPr>
        <p:txBody>
          <a:bodyPr wrap="square" rtlCol="0">
            <a:spAutoFit/>
          </a:bodyPr>
          <a:lstStyle/>
          <a:p>
            <a:r>
              <a:rPr lang="en-US" sz="1400" i="1" dirty="0">
                <a:latin typeface="Arial"/>
                <a:cs typeface="Arial"/>
              </a:rPr>
              <a:t>*If the competition deadline falls on a weekend or holiday, the SSHRC portal will remain open until 8 PM Eastern the following business day.</a:t>
            </a:r>
            <a:endParaRPr lang="en-US" sz="1400" dirty="0"/>
          </a:p>
        </p:txBody>
      </p:sp>
    </p:spTree>
    <p:extLst>
      <p:ext uri="{BB962C8B-B14F-4D97-AF65-F5344CB8AC3E}">
        <p14:creationId xmlns:p14="http://schemas.microsoft.com/office/powerpoint/2010/main" val="2530728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316" y="573851"/>
            <a:ext cx="8436628" cy="4862870"/>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Deadlines and Process</a:t>
            </a:r>
          </a:p>
          <a:p>
            <a:pPr marL="685800" indent="-685800">
              <a:spcAft>
                <a:spcPts val="2400"/>
              </a:spcAft>
              <a:buSzPct val="75000"/>
              <a:buFont typeface="Arial"/>
              <a:buChar char="•"/>
            </a:pPr>
            <a:r>
              <a:rPr lang="en-US" sz="2000" dirty="0">
                <a:latin typeface="Arial"/>
                <a:cs typeface="Arial"/>
              </a:rPr>
              <a:t>Your faculty may have its own internal deadline. </a:t>
            </a:r>
            <a:br>
              <a:rPr lang="en-US" sz="2000" dirty="0">
                <a:latin typeface="Arial"/>
                <a:cs typeface="Arial"/>
              </a:rPr>
            </a:br>
            <a:r>
              <a:rPr lang="en-US" sz="2000" dirty="0">
                <a:latin typeface="Arial"/>
                <a:cs typeface="Arial"/>
              </a:rPr>
              <a:t>Please connect with them ahead of time. </a:t>
            </a:r>
          </a:p>
          <a:p>
            <a:pPr marL="685800" indent="-685800">
              <a:spcAft>
                <a:spcPts val="2400"/>
              </a:spcAft>
              <a:buSzPct val="75000"/>
              <a:buFont typeface="Arial"/>
              <a:buChar char="•"/>
            </a:pPr>
            <a:r>
              <a:rPr lang="en-US" sz="2000" dirty="0">
                <a:latin typeface="Arial"/>
                <a:cs typeface="Arial"/>
              </a:rPr>
              <a:t>Western Research’s institutional deadline will be 10 business days before the SSHRC’s deadline.</a:t>
            </a:r>
          </a:p>
          <a:p>
            <a:pPr marL="685800" indent="-685800">
              <a:spcAft>
                <a:spcPts val="2400"/>
              </a:spcAft>
              <a:buSzPct val="75000"/>
              <a:buFont typeface="Arial"/>
              <a:buChar char="•"/>
            </a:pPr>
            <a:r>
              <a:rPr lang="en-US" sz="2000" dirty="0">
                <a:latin typeface="Arial"/>
                <a:cs typeface="Arial"/>
              </a:rPr>
              <a:t>e.g., for the September 15, 2026 competition the institutional deadline is </a:t>
            </a:r>
            <a:r>
              <a:rPr lang="en-US" sz="2000" b="1" dirty="0">
                <a:latin typeface="Arial"/>
                <a:cs typeface="Arial"/>
              </a:rPr>
              <a:t>August 31, 2026</a:t>
            </a:r>
            <a:r>
              <a:rPr lang="en-US" sz="2000" dirty="0">
                <a:latin typeface="Arial"/>
                <a:cs typeface="Arial"/>
              </a:rPr>
              <a:t>. A complete </a:t>
            </a:r>
            <a:r>
              <a:rPr lang="en-US" sz="2000" dirty="0">
                <a:latin typeface="Arial"/>
                <a:cs typeface="Arial"/>
                <a:hlinkClick r:id="rId2"/>
              </a:rPr>
              <a:t>ROLA proposal</a:t>
            </a:r>
            <a:r>
              <a:rPr lang="en-US" sz="2000" dirty="0">
                <a:latin typeface="Arial"/>
                <a:cs typeface="Arial"/>
              </a:rPr>
              <a:t> should be submitted at this time too. </a:t>
            </a:r>
          </a:p>
          <a:p>
            <a:pPr marL="685800" indent="-685800">
              <a:spcAft>
                <a:spcPts val="2400"/>
              </a:spcAft>
              <a:buSzPct val="75000"/>
              <a:buFont typeface="Arial"/>
              <a:buChar char="•"/>
            </a:pPr>
            <a:r>
              <a:rPr lang="en-US" sz="2000" dirty="0">
                <a:latin typeface="Arial"/>
                <a:cs typeface="Arial"/>
              </a:rPr>
              <a:t>We will retrieve a copy of the application from the portal and return access to you. You can continue to refine and edit while waiting for the feedback from the institutional review. </a:t>
            </a:r>
            <a:endParaRPr lang="en-US" dirty="0">
              <a:latin typeface="Arial"/>
              <a:cs typeface="Arial"/>
            </a:endParaRPr>
          </a:p>
        </p:txBody>
      </p:sp>
    </p:spTree>
    <p:extLst>
      <p:ext uri="{BB962C8B-B14F-4D97-AF65-F5344CB8AC3E}">
        <p14:creationId xmlns:p14="http://schemas.microsoft.com/office/powerpoint/2010/main" val="4166187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D67E2-AE2F-D7E3-3536-C34B6950497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6AF43FA-4DBD-B1E3-1C07-8335F13B1FE3}"/>
              </a:ext>
            </a:extLst>
          </p:cNvPr>
          <p:cNvSpPr txBox="1"/>
          <p:nvPr/>
        </p:nvSpPr>
        <p:spPr>
          <a:xfrm>
            <a:off x="259316" y="573851"/>
            <a:ext cx="8436628" cy="707886"/>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2026 Deadlines </a:t>
            </a:r>
          </a:p>
        </p:txBody>
      </p:sp>
      <p:sp>
        <p:nvSpPr>
          <p:cNvPr id="6" name="TextBox 5">
            <a:extLst>
              <a:ext uri="{FF2B5EF4-FFF2-40B4-BE49-F238E27FC236}">
                <a16:creationId xmlns:a16="http://schemas.microsoft.com/office/drawing/2014/main" id="{67A442CF-6CE9-994F-0669-E7E1582D0E51}"/>
              </a:ext>
            </a:extLst>
          </p:cNvPr>
          <p:cNvSpPr txBox="1"/>
          <p:nvPr/>
        </p:nvSpPr>
        <p:spPr>
          <a:xfrm>
            <a:off x="259316" y="5417375"/>
            <a:ext cx="7882128" cy="523220"/>
          </a:xfrm>
          <a:prstGeom prst="rect">
            <a:avLst/>
          </a:prstGeom>
          <a:noFill/>
        </p:spPr>
        <p:txBody>
          <a:bodyPr wrap="square" rtlCol="0">
            <a:spAutoFit/>
          </a:bodyPr>
          <a:lstStyle/>
          <a:p>
            <a:r>
              <a:rPr lang="en-US" sz="1400" i="1" dirty="0">
                <a:latin typeface="Arial"/>
                <a:cs typeface="Arial"/>
              </a:rPr>
              <a:t>*If the competition deadline falls on a weekend or holiday, the SSHRC portal will remain open until 8 PM Eastern the following business day. March 15, 2026 is a Sunday. </a:t>
            </a:r>
            <a:endParaRPr lang="en-US" sz="1400" dirty="0"/>
          </a:p>
        </p:txBody>
      </p:sp>
      <p:sp>
        <p:nvSpPr>
          <p:cNvPr id="8" name="TextBox 7">
            <a:extLst>
              <a:ext uri="{FF2B5EF4-FFF2-40B4-BE49-F238E27FC236}">
                <a16:creationId xmlns:a16="http://schemas.microsoft.com/office/drawing/2014/main" id="{BA3A7868-1A82-45D3-18FD-1E94786A7CEE}"/>
              </a:ext>
            </a:extLst>
          </p:cNvPr>
          <p:cNvSpPr txBox="1"/>
          <p:nvPr/>
        </p:nvSpPr>
        <p:spPr>
          <a:xfrm>
            <a:off x="259316" y="1281737"/>
            <a:ext cx="8253748" cy="707886"/>
          </a:xfrm>
          <a:prstGeom prst="rect">
            <a:avLst/>
          </a:prstGeom>
          <a:noFill/>
        </p:spPr>
        <p:txBody>
          <a:bodyPr wrap="square">
            <a:spAutoFit/>
          </a:bodyPr>
          <a:lstStyle/>
          <a:p>
            <a:pPr>
              <a:spcAft>
                <a:spcPts val="1200"/>
              </a:spcAft>
            </a:pPr>
            <a:r>
              <a:rPr lang="en-US" sz="2000" dirty="0">
                <a:latin typeface="Arial"/>
                <a:cs typeface="Arial Unicode MS"/>
              </a:rPr>
              <a:t>Western Research requires a complete application and submitted ROLA proposal by 10 AM on… </a:t>
            </a:r>
          </a:p>
        </p:txBody>
      </p:sp>
      <p:graphicFrame>
        <p:nvGraphicFramePr>
          <p:cNvPr id="9" name="Table 8">
            <a:extLst>
              <a:ext uri="{FF2B5EF4-FFF2-40B4-BE49-F238E27FC236}">
                <a16:creationId xmlns:a16="http://schemas.microsoft.com/office/drawing/2014/main" id="{FF62A3BA-EB1E-0A3A-700A-BE2D26CCC978}"/>
              </a:ext>
            </a:extLst>
          </p:cNvPr>
          <p:cNvGraphicFramePr>
            <a:graphicFrameLocks noGrp="1"/>
          </p:cNvGraphicFramePr>
          <p:nvPr>
            <p:extLst>
              <p:ext uri="{D42A27DB-BD31-4B8C-83A1-F6EECF244321}">
                <p14:modId xmlns:p14="http://schemas.microsoft.com/office/powerpoint/2010/main" val="3791936647"/>
              </p:ext>
            </p:extLst>
          </p:nvPr>
        </p:nvGraphicFramePr>
        <p:xfrm>
          <a:off x="2048315" y="2170386"/>
          <a:ext cx="5047370" cy="2931160"/>
        </p:xfrm>
        <a:graphic>
          <a:graphicData uri="http://schemas.openxmlformats.org/drawingml/2006/table">
            <a:tbl>
              <a:tblPr firstRow="1" bandRow="1">
                <a:tableStyleId>{073A0DAA-6AF3-43AB-8588-CEC1D06C72B9}</a:tableStyleId>
              </a:tblPr>
              <a:tblGrid>
                <a:gridCol w="2523685">
                  <a:extLst>
                    <a:ext uri="{9D8B030D-6E8A-4147-A177-3AD203B41FA5}">
                      <a16:colId xmlns:a16="http://schemas.microsoft.com/office/drawing/2014/main" val="1761402772"/>
                    </a:ext>
                  </a:extLst>
                </a:gridCol>
                <a:gridCol w="2523685">
                  <a:extLst>
                    <a:ext uri="{9D8B030D-6E8A-4147-A177-3AD203B41FA5}">
                      <a16:colId xmlns:a16="http://schemas.microsoft.com/office/drawing/2014/main" val="1573102245"/>
                    </a:ext>
                  </a:extLst>
                </a:gridCol>
              </a:tblGrid>
              <a:tr h="370840">
                <a:tc>
                  <a:txBody>
                    <a:bodyPr/>
                    <a:lstStyle/>
                    <a:p>
                      <a:pPr algn="ctr"/>
                      <a:r>
                        <a:rPr lang="en-US" i="0" dirty="0"/>
                        <a:t>Institutional Deadline</a:t>
                      </a:r>
                    </a:p>
                  </a:txBody>
                  <a:tcPr>
                    <a:solidFill>
                      <a:srgbClr val="4F2683"/>
                    </a:solidFill>
                  </a:tcPr>
                </a:tc>
                <a:tc>
                  <a:txBody>
                    <a:bodyPr/>
                    <a:lstStyle/>
                    <a:p>
                      <a:pPr algn="ctr"/>
                      <a:r>
                        <a:rPr lang="en-US" i="0" dirty="0"/>
                        <a:t>SSHRC Deadline</a:t>
                      </a:r>
                    </a:p>
                  </a:txBody>
                  <a:tcPr>
                    <a:solidFill>
                      <a:srgbClr val="4F2683"/>
                    </a:solidFill>
                  </a:tcPr>
                </a:tc>
                <a:extLst>
                  <a:ext uri="{0D108BD9-81ED-4DB2-BD59-A6C34878D82A}">
                    <a16:rowId xmlns:a16="http://schemas.microsoft.com/office/drawing/2014/main" val="3831075333"/>
                  </a:ext>
                </a:extLst>
              </a:tr>
              <a:tr h="640080">
                <a:tc>
                  <a:txBody>
                    <a:bodyPr/>
                    <a:lstStyle/>
                    <a:p>
                      <a:pPr algn="ctr"/>
                      <a:r>
                        <a:rPr lang="en-US" i="0" dirty="0"/>
                        <a:t>March 2</a:t>
                      </a:r>
                    </a:p>
                  </a:txBody>
                  <a:tcPr anchor="ctr">
                    <a:solidFill>
                      <a:schemeClr val="bg1">
                        <a:lumMod val="95000"/>
                      </a:schemeClr>
                    </a:solidFill>
                  </a:tcPr>
                </a:tc>
                <a:tc>
                  <a:txBody>
                    <a:bodyPr/>
                    <a:lstStyle/>
                    <a:p>
                      <a:pPr algn="ctr"/>
                      <a:r>
                        <a:rPr lang="en-US" i="0" dirty="0"/>
                        <a:t>March 16*</a:t>
                      </a:r>
                      <a:endParaRPr lang="en-US" i="1" dirty="0"/>
                    </a:p>
                  </a:txBody>
                  <a:tcPr anchor="ctr">
                    <a:solidFill>
                      <a:schemeClr val="bg1">
                        <a:lumMod val="95000"/>
                      </a:schemeClr>
                    </a:solidFill>
                  </a:tcPr>
                </a:tc>
                <a:extLst>
                  <a:ext uri="{0D108BD9-81ED-4DB2-BD59-A6C34878D82A}">
                    <a16:rowId xmlns:a16="http://schemas.microsoft.com/office/drawing/2014/main" val="2277628439"/>
                  </a:ext>
                </a:extLst>
              </a:tr>
              <a:tr h="640080">
                <a:tc>
                  <a:txBody>
                    <a:bodyPr/>
                    <a:lstStyle/>
                    <a:p>
                      <a:pPr algn="ctr"/>
                      <a:r>
                        <a:rPr lang="en-US" i="0" dirty="0"/>
                        <a:t>June 1</a:t>
                      </a:r>
                    </a:p>
                  </a:txBody>
                  <a:tcPr anchor="ctr">
                    <a:solidFill>
                      <a:srgbClr val="E7E7E7"/>
                    </a:solidFill>
                  </a:tcPr>
                </a:tc>
                <a:tc>
                  <a:txBody>
                    <a:bodyPr/>
                    <a:lstStyle/>
                    <a:p>
                      <a:pPr algn="ctr"/>
                      <a:r>
                        <a:rPr lang="en-US" i="0" dirty="0"/>
                        <a:t>June 15</a:t>
                      </a:r>
                    </a:p>
                  </a:txBody>
                  <a:tcPr anchor="ctr">
                    <a:solidFill>
                      <a:srgbClr val="E7E7E7"/>
                    </a:solidFill>
                  </a:tcPr>
                </a:tc>
                <a:extLst>
                  <a:ext uri="{0D108BD9-81ED-4DB2-BD59-A6C34878D82A}">
                    <a16:rowId xmlns:a16="http://schemas.microsoft.com/office/drawing/2014/main" val="1805097087"/>
                  </a:ext>
                </a:extLst>
              </a:tr>
              <a:tr h="640080">
                <a:tc>
                  <a:txBody>
                    <a:bodyPr/>
                    <a:lstStyle/>
                    <a:p>
                      <a:pPr algn="ctr"/>
                      <a:r>
                        <a:rPr lang="en-US" i="0" dirty="0"/>
                        <a:t>August 31</a:t>
                      </a:r>
                    </a:p>
                  </a:txBody>
                  <a:tcPr anchor="ctr">
                    <a:solidFill>
                      <a:schemeClr val="bg1">
                        <a:lumMod val="95000"/>
                      </a:schemeClr>
                    </a:solidFill>
                  </a:tcPr>
                </a:tc>
                <a:tc>
                  <a:txBody>
                    <a:bodyPr/>
                    <a:lstStyle/>
                    <a:p>
                      <a:pPr algn="ctr"/>
                      <a:r>
                        <a:rPr lang="en-US" i="0" dirty="0"/>
                        <a:t>September 15</a:t>
                      </a:r>
                    </a:p>
                  </a:txBody>
                  <a:tcPr anchor="ctr">
                    <a:solidFill>
                      <a:schemeClr val="bg1">
                        <a:lumMod val="95000"/>
                      </a:schemeClr>
                    </a:solidFill>
                  </a:tcPr>
                </a:tc>
                <a:extLst>
                  <a:ext uri="{0D108BD9-81ED-4DB2-BD59-A6C34878D82A}">
                    <a16:rowId xmlns:a16="http://schemas.microsoft.com/office/drawing/2014/main" val="1840446292"/>
                  </a:ext>
                </a:extLst>
              </a:tr>
              <a:tr h="640080">
                <a:tc>
                  <a:txBody>
                    <a:bodyPr/>
                    <a:lstStyle/>
                    <a:p>
                      <a:pPr algn="ctr"/>
                      <a:r>
                        <a:rPr lang="en-US" i="0" dirty="0"/>
                        <a:t>December 1</a:t>
                      </a:r>
                    </a:p>
                  </a:txBody>
                  <a:tcPr anchor="ctr">
                    <a:solidFill>
                      <a:srgbClr val="E7E7E7"/>
                    </a:solidFill>
                  </a:tcPr>
                </a:tc>
                <a:tc>
                  <a:txBody>
                    <a:bodyPr/>
                    <a:lstStyle/>
                    <a:p>
                      <a:pPr algn="ctr"/>
                      <a:r>
                        <a:rPr lang="en-US" i="0" dirty="0"/>
                        <a:t>December 15</a:t>
                      </a:r>
                    </a:p>
                  </a:txBody>
                  <a:tcPr anchor="ctr">
                    <a:solidFill>
                      <a:srgbClr val="E7E7E7"/>
                    </a:solidFill>
                  </a:tcPr>
                </a:tc>
                <a:extLst>
                  <a:ext uri="{0D108BD9-81ED-4DB2-BD59-A6C34878D82A}">
                    <a16:rowId xmlns:a16="http://schemas.microsoft.com/office/drawing/2014/main" val="2120387927"/>
                  </a:ext>
                </a:extLst>
              </a:tr>
            </a:tbl>
          </a:graphicData>
        </a:graphic>
      </p:graphicFrame>
    </p:spTree>
    <p:extLst>
      <p:ext uri="{BB962C8B-B14F-4D97-AF65-F5344CB8AC3E}">
        <p14:creationId xmlns:p14="http://schemas.microsoft.com/office/powerpoint/2010/main" val="2204820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0E79E-23A5-0DDF-D4CA-40D6C089FA8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E465596-7CEB-6DC3-E306-3017490C7077}"/>
              </a:ext>
            </a:extLst>
          </p:cNvPr>
          <p:cNvSpPr txBox="1"/>
          <p:nvPr/>
        </p:nvSpPr>
        <p:spPr>
          <a:xfrm>
            <a:off x="259316" y="573851"/>
            <a:ext cx="8390697" cy="5232202"/>
          </a:xfrm>
          <a:prstGeom prst="rect">
            <a:avLst/>
          </a:prstGeom>
          <a:noFill/>
        </p:spPr>
        <p:txBody>
          <a:bodyPr wrap="square" rtlCol="0">
            <a:spAutoFit/>
          </a:bodyPr>
          <a:lstStyle/>
          <a:p>
            <a:pPr>
              <a:spcAft>
                <a:spcPts val="1200"/>
              </a:spcAft>
            </a:pPr>
            <a:r>
              <a:rPr lang="en-US" sz="3600" b="1" dirty="0">
                <a:solidFill>
                  <a:srgbClr val="3B1B70"/>
                </a:solidFill>
                <a:latin typeface="Arial"/>
                <a:cs typeface="Arial Unicode MS"/>
              </a:rPr>
              <a:t>What is a Structurally </a:t>
            </a:r>
            <a:br>
              <a:rPr lang="en-US" sz="3600" b="1" dirty="0">
                <a:solidFill>
                  <a:srgbClr val="3B1B70"/>
                </a:solidFill>
                <a:latin typeface="Arial"/>
                <a:cs typeface="Arial Unicode MS"/>
              </a:rPr>
            </a:br>
            <a:r>
              <a:rPr lang="en-US" sz="3600" b="1" dirty="0">
                <a:solidFill>
                  <a:srgbClr val="3B1B70"/>
                </a:solidFill>
                <a:latin typeface="Arial"/>
                <a:cs typeface="Arial Unicode MS"/>
              </a:rPr>
              <a:t>Complete Application? </a:t>
            </a:r>
          </a:p>
          <a:p>
            <a:pPr marL="685800" indent="-685800">
              <a:spcAft>
                <a:spcPts val="2400"/>
              </a:spcAft>
              <a:buSzPct val="75000"/>
              <a:buFont typeface="Arial"/>
              <a:buChar char="•"/>
            </a:pPr>
            <a:r>
              <a:rPr lang="en-US" sz="2400" dirty="0">
                <a:latin typeface="Arial"/>
                <a:cs typeface="Arial"/>
              </a:rPr>
              <a:t>All sections are complete. Placeholder text and placeholder documents are not accepted.</a:t>
            </a:r>
          </a:p>
          <a:p>
            <a:pPr marL="685800" indent="-685800">
              <a:spcAft>
                <a:spcPts val="2400"/>
              </a:spcAft>
              <a:buSzPct val="75000"/>
              <a:buFont typeface="Arial"/>
              <a:buChar char="•"/>
            </a:pPr>
            <a:r>
              <a:rPr lang="en-US" sz="2400" b="1" dirty="0">
                <a:latin typeface="Arial"/>
                <a:cs typeface="Arial"/>
              </a:rPr>
              <a:t>All participant invitations have been sent, accepted, and completed. </a:t>
            </a:r>
          </a:p>
          <a:p>
            <a:pPr marL="685800" indent="-685800">
              <a:spcAft>
                <a:spcPts val="2400"/>
              </a:spcAft>
              <a:buSzPct val="75000"/>
              <a:buFont typeface="Arial"/>
              <a:buChar char="•"/>
            </a:pPr>
            <a:r>
              <a:rPr lang="en-US" sz="2400" dirty="0">
                <a:latin typeface="Arial"/>
                <a:cs typeface="Arial"/>
              </a:rPr>
              <a:t>The application is submitted in the </a:t>
            </a:r>
            <a:r>
              <a:rPr lang="en-US" sz="2400" dirty="0">
                <a:latin typeface="Arial"/>
                <a:cs typeface="Arial"/>
                <a:hlinkClick r:id="rId3"/>
              </a:rPr>
              <a:t>SSHRC web-based forms portal</a:t>
            </a:r>
            <a:r>
              <a:rPr lang="en-US" sz="2400" dirty="0">
                <a:latin typeface="Arial"/>
                <a:cs typeface="Arial"/>
              </a:rPr>
              <a:t>.</a:t>
            </a:r>
          </a:p>
          <a:p>
            <a:pPr marL="685800" indent="-685800">
              <a:spcAft>
                <a:spcPts val="2400"/>
              </a:spcAft>
              <a:buSzPct val="75000"/>
              <a:buFont typeface="Arial"/>
              <a:buChar char="•"/>
            </a:pPr>
            <a:r>
              <a:rPr lang="en-US" sz="2400" dirty="0">
                <a:latin typeface="Arial"/>
                <a:cs typeface="Arial"/>
              </a:rPr>
              <a:t>Complete application instructions are available on the </a:t>
            </a:r>
            <a:r>
              <a:rPr lang="en-US" sz="2400" dirty="0">
                <a:latin typeface="Arial"/>
                <a:cs typeface="Arial"/>
                <a:hlinkClick r:id="rId4"/>
              </a:rPr>
              <a:t>SSHRC website</a:t>
            </a:r>
            <a:r>
              <a:rPr lang="en-US" sz="2400" dirty="0">
                <a:latin typeface="Arial"/>
                <a:cs typeface="Arial"/>
              </a:rPr>
              <a:t>.</a:t>
            </a:r>
          </a:p>
        </p:txBody>
      </p:sp>
    </p:spTree>
    <p:extLst>
      <p:ext uri="{BB962C8B-B14F-4D97-AF65-F5344CB8AC3E}">
        <p14:creationId xmlns:p14="http://schemas.microsoft.com/office/powerpoint/2010/main" val="3693437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A35AA-9212-C1EE-A74B-C1685C37976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C98C10E-E158-DB57-F941-B43E5202A9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a:extLst>
              <a:ext uri="{FF2B5EF4-FFF2-40B4-BE49-F238E27FC236}">
                <a16:creationId xmlns:a16="http://schemas.microsoft.com/office/drawing/2014/main" id="{18B10F00-E994-0DC6-DF6E-586AAA95423C}"/>
              </a:ext>
            </a:extLst>
          </p:cNvPr>
          <p:cNvSpPr txBox="1"/>
          <p:nvPr/>
        </p:nvSpPr>
        <p:spPr>
          <a:xfrm>
            <a:off x="325579" y="1175925"/>
            <a:ext cx="5590589" cy="1631216"/>
          </a:xfrm>
          <a:prstGeom prst="rect">
            <a:avLst/>
          </a:prstGeom>
          <a:noFill/>
        </p:spPr>
        <p:txBody>
          <a:bodyPr wrap="square" rtlCol="0">
            <a:spAutoFit/>
          </a:bodyPr>
          <a:lstStyle/>
          <a:p>
            <a:r>
              <a:rPr lang="en-US" sz="5000" b="1" dirty="0">
                <a:solidFill>
                  <a:schemeClr val="bg1"/>
                </a:solidFill>
                <a:latin typeface="Arial"/>
                <a:cs typeface="Arial Unicode MS"/>
              </a:rPr>
              <a:t>Prior Competition Statistics</a:t>
            </a:r>
          </a:p>
        </p:txBody>
      </p:sp>
    </p:spTree>
    <p:extLst>
      <p:ext uri="{BB962C8B-B14F-4D97-AF65-F5344CB8AC3E}">
        <p14:creationId xmlns:p14="http://schemas.microsoft.com/office/powerpoint/2010/main" val="2797780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1405" y="573851"/>
            <a:ext cx="8005704" cy="258532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National </a:t>
            </a:r>
            <a:br>
              <a:rPr kumimoji="0" lang="en-US" sz="4000" b="1" i="0" u="none" strike="noStrike" kern="1200" cap="none" spc="0" normalizeH="0" baseline="0" noProof="0" dirty="0">
                <a:ln>
                  <a:noFill/>
                </a:ln>
                <a:solidFill>
                  <a:srgbClr val="3B1B70"/>
                </a:solidFill>
                <a:effectLst/>
                <a:uLnTx/>
                <a:uFillTx/>
                <a:latin typeface="Arial"/>
                <a:ea typeface="+mn-ea"/>
                <a:cs typeface="Arial Unicode MS"/>
              </a:rPr>
            </a:br>
            <a:r>
              <a:rPr kumimoji="0" lang="en-US" sz="2400" b="1" i="0" u="none" strike="noStrike" kern="1200" cap="none" spc="0" normalizeH="0" baseline="0" noProof="0" dirty="0">
                <a:ln>
                  <a:noFill/>
                </a:ln>
                <a:solidFill>
                  <a:srgbClr val="3B1B70"/>
                </a:solidFill>
                <a:effectLst/>
                <a:uLnTx/>
                <a:uFillTx/>
                <a:latin typeface="Arial"/>
                <a:ea typeface="+mn-ea"/>
                <a:cs typeface="Arial Unicode MS"/>
              </a:rPr>
              <a:t>Applications vs Awarded</a:t>
            </a:r>
          </a:p>
          <a:p>
            <a:pPr marL="685800" indent="-685800">
              <a:buFont typeface="Arial"/>
              <a:buChar char="•"/>
            </a:pP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1026" name="Picture 2">
            <a:extLst>
              <a:ext uri="{FF2B5EF4-FFF2-40B4-BE49-F238E27FC236}">
                <a16:creationId xmlns:a16="http://schemas.microsoft.com/office/drawing/2014/main" id="{28B4D827-A9EA-7217-36BA-B65F9D9625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442" y="1994170"/>
            <a:ext cx="7295116" cy="3857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6351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3492" y="573851"/>
            <a:ext cx="8005704" cy="4170372"/>
          </a:xfrm>
          <a:prstGeom prst="rect">
            <a:avLst/>
          </a:prstGeom>
          <a:noFill/>
        </p:spPr>
        <p:txBody>
          <a:bodyPr wrap="square" rtlCol="0">
            <a:spAutoFit/>
          </a:bodyPr>
          <a:lstStyle/>
          <a:p>
            <a:r>
              <a:rPr lang="en-US" sz="2100" dirty="0">
                <a:solidFill>
                  <a:srgbClr val="807F83"/>
                </a:solidFill>
                <a:latin typeface="Arial"/>
                <a:cs typeface="Arial Unicode MS"/>
              </a:rPr>
              <a:t>February 17, 2026</a:t>
            </a:r>
          </a:p>
          <a:p>
            <a:endParaRPr lang="en-US" sz="2000" dirty="0">
              <a:solidFill>
                <a:schemeClr val="bg1"/>
              </a:solidFill>
              <a:latin typeface="Arial"/>
              <a:cs typeface="Arial Unicode MS"/>
            </a:endParaRPr>
          </a:p>
          <a:p>
            <a:pPr>
              <a:spcAft>
                <a:spcPts val="1200"/>
              </a:spcAft>
            </a:pPr>
            <a:r>
              <a:rPr lang="en-US" sz="4000" b="1" dirty="0">
                <a:solidFill>
                  <a:srgbClr val="3C1B71"/>
                </a:solidFill>
                <a:latin typeface="Arial"/>
                <a:cs typeface="Arial Unicode MS"/>
              </a:rPr>
              <a:t>Today’s Agenda</a:t>
            </a:r>
          </a:p>
          <a:p>
            <a:pPr marL="457200" indent="-457200">
              <a:spcAft>
                <a:spcPts val="1200"/>
              </a:spcAft>
              <a:buFont typeface="Arial" panose="020B0604020202020204" pitchFamily="34" charset="0"/>
              <a:buChar char="•"/>
            </a:pPr>
            <a:r>
              <a:rPr lang="en-US" sz="2800" dirty="0">
                <a:latin typeface="Arial"/>
                <a:cs typeface="Arial"/>
              </a:rPr>
              <a:t>Program Overview and Requirements</a:t>
            </a:r>
          </a:p>
          <a:p>
            <a:pPr marL="457200" indent="-457200">
              <a:spcAft>
                <a:spcPts val="1200"/>
              </a:spcAft>
              <a:buFont typeface="Arial" panose="020B0604020202020204" pitchFamily="34" charset="0"/>
              <a:buChar char="•"/>
            </a:pPr>
            <a:r>
              <a:rPr lang="en-US" sz="2800" dirty="0">
                <a:latin typeface="Arial"/>
                <a:cs typeface="Arial"/>
              </a:rPr>
              <a:t>Deadline and Review Process</a:t>
            </a:r>
          </a:p>
          <a:p>
            <a:pPr marL="457200" indent="-457200">
              <a:spcAft>
                <a:spcPts val="1200"/>
              </a:spcAft>
              <a:buFont typeface="Arial" panose="020B0604020202020204" pitchFamily="34" charset="0"/>
              <a:buChar char="•"/>
            </a:pPr>
            <a:r>
              <a:rPr lang="en-US" sz="2800" dirty="0">
                <a:latin typeface="Arial"/>
                <a:cs typeface="Arial"/>
              </a:rPr>
              <a:t>Prior Competition Statistics</a:t>
            </a:r>
          </a:p>
          <a:p>
            <a:endParaRPr lang="en-US" sz="6000" b="1" dirty="0">
              <a:solidFill>
                <a:srgbClr val="000000"/>
              </a:solidFill>
              <a:latin typeface="Arial"/>
              <a:cs typeface="Arial Unicode MS"/>
            </a:endParaRPr>
          </a:p>
        </p:txBody>
      </p:sp>
    </p:spTree>
    <p:extLst>
      <p:ext uri="{BB962C8B-B14F-4D97-AF65-F5344CB8AC3E}">
        <p14:creationId xmlns:p14="http://schemas.microsoft.com/office/powerpoint/2010/main" val="15364417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D41E5-1649-B80F-0673-C760BE85BC9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D89E2D-4E39-ED7D-58ED-EEB2B5EF6FF0}"/>
              </a:ext>
            </a:extLst>
          </p:cNvPr>
          <p:cNvSpPr txBox="1"/>
          <p:nvPr/>
        </p:nvSpPr>
        <p:spPr>
          <a:xfrm>
            <a:off x="281405" y="573851"/>
            <a:ext cx="8005704" cy="264687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Western vs National</a:t>
            </a:r>
            <a:br>
              <a:rPr kumimoji="0" lang="en-US" sz="4000" b="1" i="0" u="none" strike="noStrike" kern="1200" cap="none" spc="0" normalizeH="0" baseline="0" noProof="0" dirty="0">
                <a:ln>
                  <a:noFill/>
                </a:ln>
                <a:solidFill>
                  <a:srgbClr val="3B1B70"/>
                </a:solidFill>
                <a:effectLst/>
                <a:uLnTx/>
                <a:uFillTx/>
                <a:latin typeface="Arial"/>
                <a:ea typeface="+mn-ea"/>
                <a:cs typeface="Arial Unicode MS"/>
              </a:rPr>
            </a:br>
            <a:r>
              <a:rPr kumimoji="0" lang="en-US" sz="2400" b="1" i="0" u="none" strike="noStrike" kern="1200" cap="none" spc="0" normalizeH="0" baseline="0" noProof="0" dirty="0">
                <a:ln>
                  <a:noFill/>
                </a:ln>
                <a:solidFill>
                  <a:srgbClr val="3B1B70"/>
                </a:solidFill>
                <a:effectLst/>
                <a:uLnTx/>
                <a:uFillTx/>
                <a:latin typeface="Arial"/>
                <a:ea typeface="+mn-ea"/>
                <a:cs typeface="Arial Unicode MS"/>
              </a:rPr>
              <a:t>Success Rate of Eligible Applications</a:t>
            </a:r>
            <a:endParaRPr kumimoji="0" lang="en-US" sz="2800" b="1" i="0" u="none" strike="noStrike" kern="1200" cap="none" spc="0" normalizeH="0" baseline="0" noProof="0" dirty="0">
              <a:ln>
                <a:noFill/>
              </a:ln>
              <a:solidFill>
                <a:srgbClr val="3B1B70"/>
              </a:solidFill>
              <a:effectLst/>
              <a:uLnTx/>
              <a:uFillTx/>
              <a:latin typeface="Arial"/>
              <a:ea typeface="+mn-ea"/>
              <a:cs typeface="Arial Unicode MS"/>
            </a:endParaRPr>
          </a:p>
          <a:p>
            <a:pPr marL="685800" indent="-685800">
              <a:buFont typeface="Arial"/>
              <a:buChar char="•"/>
            </a:pP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2051" name="Picture 3">
            <a:extLst>
              <a:ext uri="{FF2B5EF4-FFF2-40B4-BE49-F238E27FC236}">
                <a16:creationId xmlns:a16="http://schemas.microsoft.com/office/drawing/2014/main" id="{2E534106-8D1E-51A4-5777-82EFC23607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709" y="2159541"/>
            <a:ext cx="7126582" cy="3431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00940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70037-4781-DFB6-EA99-3F7B9EA87E1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1845C59-7F40-AA56-8E02-16B20473017C}"/>
              </a:ext>
            </a:extLst>
          </p:cNvPr>
          <p:cNvSpPr txBox="1"/>
          <p:nvPr/>
        </p:nvSpPr>
        <p:spPr>
          <a:xfrm>
            <a:off x="281405" y="573851"/>
            <a:ext cx="8005704" cy="264687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Western</a:t>
            </a:r>
            <a:br>
              <a:rPr kumimoji="0" lang="en-US" sz="4000" b="1" i="0" u="none" strike="noStrike" kern="1200" cap="none" spc="0" normalizeH="0" baseline="0" noProof="0" dirty="0">
                <a:ln>
                  <a:noFill/>
                </a:ln>
                <a:solidFill>
                  <a:srgbClr val="3B1B70"/>
                </a:solidFill>
                <a:effectLst/>
                <a:uLnTx/>
                <a:uFillTx/>
                <a:latin typeface="Arial"/>
                <a:ea typeface="+mn-ea"/>
                <a:cs typeface="Arial Unicode MS"/>
              </a:rPr>
            </a:br>
            <a:r>
              <a:rPr kumimoji="0" lang="en-US" sz="2400" b="1" i="0" u="none" strike="noStrike" kern="1200" cap="none" spc="0" normalizeH="0" baseline="0" noProof="0" dirty="0">
                <a:ln>
                  <a:noFill/>
                </a:ln>
                <a:solidFill>
                  <a:srgbClr val="3B1B70"/>
                </a:solidFill>
                <a:effectLst/>
                <a:uLnTx/>
                <a:uFillTx/>
                <a:latin typeface="Arial"/>
                <a:ea typeface="+mn-ea"/>
                <a:cs typeface="Arial Unicode MS"/>
              </a:rPr>
              <a:t>Success Rate of Eligible Applications</a:t>
            </a:r>
          </a:p>
          <a:p>
            <a:pPr marL="685800" indent="-685800">
              <a:buFont typeface="Arial"/>
              <a:buChar char="•"/>
            </a:pP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3074" name="Picture 2">
            <a:extLst>
              <a:ext uri="{FF2B5EF4-FFF2-40B4-BE49-F238E27FC236}">
                <a16:creationId xmlns:a16="http://schemas.microsoft.com/office/drawing/2014/main" id="{0085D6C5-960F-30DF-7E4D-7EB7568564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115" y="1930940"/>
            <a:ext cx="7001770" cy="393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67786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159A7-D6BF-FCB6-1043-DB7F40EC1EB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710A73F-69A3-CDFE-A574-10F348E44461}"/>
              </a:ext>
            </a:extLst>
          </p:cNvPr>
          <p:cNvSpPr txBox="1"/>
          <p:nvPr/>
        </p:nvSpPr>
        <p:spPr>
          <a:xfrm>
            <a:off x="281405" y="573851"/>
            <a:ext cx="8005704" cy="258532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Applications by Faculty </a:t>
            </a:r>
            <a:br>
              <a:rPr kumimoji="0" lang="en-US" sz="2400" b="1" i="0" u="none" strike="noStrike" kern="1200" cap="none" spc="0" normalizeH="0" baseline="0" noProof="0" dirty="0">
                <a:ln>
                  <a:noFill/>
                </a:ln>
                <a:solidFill>
                  <a:srgbClr val="3B1B70"/>
                </a:solidFill>
                <a:effectLst/>
                <a:uLnTx/>
                <a:uFillTx/>
                <a:latin typeface="Arial"/>
                <a:ea typeface="+mn-ea"/>
                <a:cs typeface="Arial Unicode MS"/>
              </a:rPr>
            </a:br>
            <a:r>
              <a:rPr kumimoji="0" lang="en-US" sz="2400" b="1" i="0" u="none" strike="noStrike" kern="1200" cap="none" spc="0" normalizeH="0" baseline="0" noProof="0" dirty="0">
                <a:ln>
                  <a:noFill/>
                </a:ln>
                <a:solidFill>
                  <a:srgbClr val="3B1B70"/>
                </a:solidFill>
                <a:effectLst/>
                <a:uLnTx/>
                <a:uFillTx/>
                <a:latin typeface="Arial"/>
                <a:ea typeface="+mn-ea"/>
                <a:cs typeface="Arial Unicode MS"/>
              </a:rPr>
              <a:t>(Dec 2023 – Sept 2025)</a:t>
            </a:r>
          </a:p>
          <a:p>
            <a:pPr marL="685800" indent="-685800">
              <a:buFont typeface="Arial"/>
              <a:buChar char="•"/>
            </a:pP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4098" name="Picture 2">
            <a:extLst>
              <a:ext uri="{FF2B5EF4-FFF2-40B4-BE49-F238E27FC236}">
                <a16:creationId xmlns:a16="http://schemas.microsoft.com/office/drawing/2014/main" id="{FD2C96A3-FF40-5174-E099-C74DECEBB0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058" y="1897290"/>
            <a:ext cx="7187883" cy="398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E4A8593C-F147-7EA1-A010-D4CB49D534B6}"/>
              </a:ext>
            </a:extLst>
          </p:cNvPr>
          <p:cNvSpPr txBox="1"/>
          <p:nvPr/>
        </p:nvSpPr>
        <p:spPr>
          <a:xfrm>
            <a:off x="6498077" y="5976372"/>
            <a:ext cx="2645923" cy="307777"/>
          </a:xfrm>
          <a:prstGeom prst="rect">
            <a:avLst/>
          </a:prstGeom>
          <a:noFill/>
        </p:spPr>
        <p:txBody>
          <a:bodyPr wrap="square" rtlCol="0">
            <a:spAutoFit/>
          </a:bodyPr>
          <a:lstStyle/>
          <a:p>
            <a:r>
              <a:rPr lang="en-US" sz="1400" i="1" dirty="0">
                <a:latin typeface="Arial" panose="020B0604020202020204" pitchFamily="34" charset="0"/>
                <a:cs typeface="Arial" panose="020B0604020202020204" pitchFamily="34" charset="0"/>
                <a:hlinkClick r:id="rId4"/>
              </a:rPr>
              <a:t>Subject Matter Eligibility (SME)</a:t>
            </a:r>
            <a:endParaRPr lang="en-US"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5711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AC56A-A01D-AF2D-8BF9-FD0D5504BCC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E89CA99-0BF0-6968-72C2-D0A3A6EF1A81}"/>
              </a:ext>
            </a:extLst>
          </p:cNvPr>
          <p:cNvSpPr txBox="1"/>
          <p:nvPr/>
        </p:nvSpPr>
        <p:spPr>
          <a:xfrm>
            <a:off x="281405" y="573851"/>
            <a:ext cx="8005704" cy="22159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Who are the partners?</a:t>
            </a:r>
            <a:br>
              <a:rPr kumimoji="0" lang="en-US" sz="2400" b="1" i="0" u="none" strike="noStrike" kern="1200" cap="none" spc="0" normalizeH="0" baseline="0" noProof="0" dirty="0">
                <a:ln>
                  <a:noFill/>
                </a:ln>
                <a:solidFill>
                  <a:srgbClr val="3B1B70"/>
                </a:solidFill>
                <a:effectLst/>
                <a:uLnTx/>
                <a:uFillTx/>
                <a:latin typeface="Arial"/>
                <a:ea typeface="+mn-ea"/>
                <a:cs typeface="Arial Unicode MS"/>
              </a:rPr>
            </a:b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5122" name="Picture 2">
            <a:extLst>
              <a:ext uri="{FF2B5EF4-FFF2-40B4-BE49-F238E27FC236}">
                <a16:creationId xmlns:a16="http://schemas.microsoft.com/office/drawing/2014/main" id="{4E8C138D-D856-1C8F-9F67-1CB7C144C2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2424" y="1682558"/>
            <a:ext cx="6999152" cy="4113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7748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66436-FC1E-223A-B0BD-74DB31FD64D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E8C2B38-53D8-2669-3022-2809239FE444}"/>
              </a:ext>
            </a:extLst>
          </p:cNvPr>
          <p:cNvSpPr txBox="1"/>
          <p:nvPr/>
        </p:nvSpPr>
        <p:spPr>
          <a:xfrm>
            <a:off x="281405" y="581582"/>
            <a:ext cx="8005704" cy="22159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Where are they located?</a:t>
            </a:r>
            <a:br>
              <a:rPr kumimoji="0" lang="en-US" sz="2400" b="1" i="0" u="none" strike="noStrike" kern="1200" cap="none" spc="0" normalizeH="0" baseline="0" noProof="0" dirty="0">
                <a:ln>
                  <a:noFill/>
                </a:ln>
                <a:solidFill>
                  <a:srgbClr val="3B1B70"/>
                </a:solidFill>
                <a:effectLst/>
                <a:uLnTx/>
                <a:uFillTx/>
                <a:latin typeface="Arial"/>
                <a:ea typeface="+mn-ea"/>
                <a:cs typeface="Arial Unicode MS"/>
              </a:rPr>
            </a:b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6147" name="Picture 3">
            <a:extLst>
              <a:ext uri="{FF2B5EF4-FFF2-40B4-BE49-F238E27FC236}">
                <a16:creationId xmlns:a16="http://schemas.microsoft.com/office/drawing/2014/main" id="{595E2DA0-44AA-4A10-B8F4-2B204BB391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511" y="1692613"/>
            <a:ext cx="7186978" cy="3995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56520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16CF-D72D-2E6A-94B6-E8C430657E7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6B555F1-1268-EC0B-7774-BB6E10A62AC7}"/>
              </a:ext>
            </a:extLst>
          </p:cNvPr>
          <p:cNvSpPr txBox="1"/>
          <p:nvPr/>
        </p:nvSpPr>
        <p:spPr>
          <a:xfrm>
            <a:off x="281405" y="581582"/>
            <a:ext cx="8005704" cy="22159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4000" b="1" i="0" u="none" strike="noStrike" kern="1200" cap="none" spc="0" normalizeH="0" baseline="0" noProof="0" dirty="0">
                <a:ln>
                  <a:noFill/>
                </a:ln>
                <a:solidFill>
                  <a:srgbClr val="3B1B70"/>
                </a:solidFill>
                <a:effectLst/>
                <a:uLnTx/>
                <a:uFillTx/>
                <a:latin typeface="Arial"/>
                <a:ea typeface="+mn-ea"/>
                <a:cs typeface="Arial Unicode MS"/>
              </a:rPr>
              <a:t>What are they committing?</a:t>
            </a:r>
            <a:br>
              <a:rPr kumimoji="0" lang="en-US" sz="2400" b="1" i="0" u="none" strike="noStrike" kern="1200" cap="none" spc="0" normalizeH="0" baseline="0" noProof="0" dirty="0">
                <a:ln>
                  <a:noFill/>
                </a:ln>
                <a:solidFill>
                  <a:srgbClr val="3B1B70"/>
                </a:solidFill>
                <a:effectLst/>
                <a:uLnTx/>
                <a:uFillTx/>
                <a:latin typeface="Arial"/>
                <a:ea typeface="+mn-ea"/>
                <a:cs typeface="Arial Unicode MS"/>
              </a:rPr>
            </a:br>
            <a:endParaRPr lang="en-US" sz="2800" dirty="0">
              <a:solidFill>
                <a:srgbClr val="807F83"/>
              </a:solidFill>
              <a:latin typeface="Arial"/>
              <a:cs typeface="Arial"/>
            </a:endParaRPr>
          </a:p>
          <a:p>
            <a:endParaRPr lang="en-US" sz="6000" b="1" dirty="0">
              <a:solidFill>
                <a:srgbClr val="807F83"/>
              </a:solidFill>
              <a:latin typeface="Arial"/>
              <a:cs typeface="Arial Unicode MS"/>
            </a:endParaRPr>
          </a:p>
        </p:txBody>
      </p:sp>
      <p:pic>
        <p:nvPicPr>
          <p:cNvPr id="7170" name="Picture 1">
            <a:extLst>
              <a:ext uri="{FF2B5EF4-FFF2-40B4-BE49-F238E27FC236}">
                <a16:creationId xmlns:a16="http://schemas.microsoft.com/office/drawing/2014/main" id="{7FF775B0-6D05-D6B2-D3C1-7627B24F88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6509" y="1689577"/>
            <a:ext cx="7090981" cy="4033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84469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98758-7D42-9143-F830-6FECEE9D79E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E9FAFCD-7AAD-4C0F-8CBA-A3B418ECBD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a:extLst>
              <a:ext uri="{FF2B5EF4-FFF2-40B4-BE49-F238E27FC236}">
                <a16:creationId xmlns:a16="http://schemas.microsoft.com/office/drawing/2014/main" id="{DBE413B5-EDFB-4C8E-452A-C251F059C07E}"/>
              </a:ext>
            </a:extLst>
          </p:cNvPr>
          <p:cNvSpPr txBox="1"/>
          <p:nvPr/>
        </p:nvSpPr>
        <p:spPr>
          <a:xfrm>
            <a:off x="325579" y="1175925"/>
            <a:ext cx="8198311" cy="5078313"/>
          </a:xfrm>
          <a:prstGeom prst="rect">
            <a:avLst/>
          </a:prstGeom>
          <a:noFill/>
        </p:spPr>
        <p:txBody>
          <a:bodyPr wrap="square" rtlCol="0">
            <a:spAutoFit/>
          </a:bodyPr>
          <a:lstStyle/>
          <a:p>
            <a:r>
              <a:rPr lang="en-US" sz="5000" b="1" dirty="0">
                <a:solidFill>
                  <a:schemeClr val="bg1"/>
                </a:solidFill>
                <a:latin typeface="Arial"/>
                <a:cs typeface="Arial Unicode MS"/>
              </a:rPr>
              <a:t>Contact Us! </a:t>
            </a:r>
          </a:p>
          <a:p>
            <a:r>
              <a:rPr lang="en-US" sz="2800" b="1" dirty="0">
                <a:solidFill>
                  <a:schemeClr val="tx2">
                    <a:lumMod val="40000"/>
                    <a:lumOff val="60000"/>
                  </a:schemeClr>
                </a:solidFill>
                <a:latin typeface="Arial"/>
                <a:cs typeface="Arial Unicode MS"/>
                <a:hlinkClick r:id="rId4">
                  <a:extLst>
                    <a:ext uri="{A12FA001-AC4F-418D-AE19-62706E023703}">
                      <ahyp:hlinkClr xmlns:ahyp="http://schemas.microsoft.com/office/drawing/2018/hyperlinkcolor" val="tx"/>
                    </a:ext>
                  </a:extLst>
                </a:hlinkClick>
              </a:rPr>
              <a:t>researchoffice@uwo.ca</a:t>
            </a:r>
            <a:r>
              <a:rPr lang="en-US" sz="2800" b="1" dirty="0">
                <a:solidFill>
                  <a:schemeClr val="tx2">
                    <a:lumMod val="40000"/>
                    <a:lumOff val="60000"/>
                  </a:schemeClr>
                </a:solidFill>
                <a:latin typeface="Arial"/>
                <a:cs typeface="Arial Unicode MS"/>
              </a:rPr>
              <a:t> </a:t>
            </a:r>
          </a:p>
          <a:p>
            <a:endParaRPr lang="en-US" sz="2800" b="1" dirty="0">
              <a:solidFill>
                <a:schemeClr val="tx2">
                  <a:lumMod val="40000"/>
                  <a:lumOff val="60000"/>
                </a:schemeClr>
              </a:solidFill>
              <a:latin typeface="Arial"/>
              <a:cs typeface="Arial Unicode MS"/>
            </a:endParaRPr>
          </a:p>
          <a:p>
            <a:endParaRPr lang="en-US" sz="2400" b="1" dirty="0">
              <a:solidFill>
                <a:schemeClr val="bg1"/>
              </a:solidFill>
              <a:latin typeface="Arial"/>
              <a:cs typeface="Arial Unicode MS"/>
            </a:endParaRPr>
          </a:p>
          <a:p>
            <a:r>
              <a:rPr lang="en-US" b="1" dirty="0">
                <a:solidFill>
                  <a:schemeClr val="bg1"/>
                </a:solidFill>
                <a:latin typeface="Arial"/>
                <a:cs typeface="Arial Unicode MS"/>
              </a:rPr>
              <a:t>Western Research PEG Webpage: </a:t>
            </a:r>
            <a:r>
              <a:rPr lang="en-US" dirty="0">
                <a:solidFill>
                  <a:schemeClr val="tx2">
                    <a:lumMod val="40000"/>
                    <a:lumOff val="60000"/>
                  </a:schemeClr>
                </a:solidFill>
                <a:latin typeface="Arial"/>
                <a:cs typeface="Arial Unicode MS"/>
                <a:hlinkClick r:id="rId5">
                  <a:extLst>
                    <a:ext uri="{A12FA001-AC4F-418D-AE19-62706E023703}">
                      <ahyp:hlinkClr xmlns:ahyp="http://schemas.microsoft.com/office/drawing/2018/hyperlinkcolor" val="tx"/>
                    </a:ext>
                  </a:extLst>
                </a:hlinkClick>
              </a:rPr>
              <a:t>https://www.uwo.ca/research/funding/domestic/sshrc-peg.html</a:t>
            </a:r>
            <a:endParaRPr lang="en-US" dirty="0">
              <a:solidFill>
                <a:schemeClr val="tx2">
                  <a:lumMod val="40000"/>
                  <a:lumOff val="60000"/>
                </a:schemeClr>
              </a:solidFill>
              <a:latin typeface="Arial"/>
              <a:cs typeface="Arial Unicode MS"/>
            </a:endParaRPr>
          </a:p>
          <a:p>
            <a:endParaRPr lang="en-US" dirty="0">
              <a:solidFill>
                <a:schemeClr val="tx2">
                  <a:lumMod val="40000"/>
                  <a:lumOff val="60000"/>
                </a:schemeClr>
              </a:solidFill>
              <a:latin typeface="Arial"/>
              <a:cs typeface="Arial Unicode MS"/>
            </a:endParaRPr>
          </a:p>
          <a:p>
            <a:r>
              <a:rPr lang="en-US" b="1" dirty="0">
                <a:solidFill>
                  <a:schemeClr val="bg1"/>
                </a:solidFill>
                <a:latin typeface="Arial"/>
                <a:cs typeface="Arial Unicode MS"/>
              </a:rPr>
              <a:t>RECAP:</a:t>
            </a:r>
            <a:r>
              <a:rPr lang="en-US" b="1" dirty="0">
                <a:solidFill>
                  <a:schemeClr val="tx2">
                    <a:lumMod val="40000"/>
                    <a:lumOff val="60000"/>
                  </a:schemeClr>
                </a:solidFill>
                <a:latin typeface="Arial"/>
                <a:cs typeface="Arial Unicode MS"/>
              </a:rPr>
              <a:t> </a:t>
            </a:r>
            <a:r>
              <a:rPr lang="en-US" dirty="0">
                <a:solidFill>
                  <a:schemeClr val="tx2">
                    <a:lumMod val="40000"/>
                    <a:lumOff val="60000"/>
                  </a:schemeClr>
                </a:solidFill>
                <a:latin typeface="Arial"/>
                <a:cs typeface="Arial Unicode MS"/>
                <a:hlinkClick r:id="rId6">
                  <a:extLst>
                    <a:ext uri="{A12FA001-AC4F-418D-AE19-62706E023703}">
                      <ahyp:hlinkClr xmlns:ahyp="http://schemas.microsoft.com/office/drawing/2018/hyperlinkcolor" val="tx"/>
                    </a:ext>
                  </a:extLst>
                </a:hlinkClick>
              </a:rPr>
              <a:t>https://www.uwo.ca/research/support/partnerships/recap/index.html</a:t>
            </a:r>
            <a:r>
              <a:rPr lang="en-US" dirty="0">
                <a:solidFill>
                  <a:schemeClr val="tx2">
                    <a:lumMod val="40000"/>
                    <a:lumOff val="60000"/>
                  </a:schemeClr>
                </a:solidFill>
                <a:latin typeface="Arial"/>
                <a:cs typeface="Arial Unicode MS"/>
              </a:rPr>
              <a:t> </a:t>
            </a:r>
          </a:p>
          <a:p>
            <a:endParaRPr lang="en-US" dirty="0">
              <a:solidFill>
                <a:schemeClr val="tx2">
                  <a:lumMod val="40000"/>
                  <a:lumOff val="60000"/>
                </a:schemeClr>
              </a:solidFill>
              <a:latin typeface="Arial"/>
              <a:cs typeface="Arial Unicode MS"/>
            </a:endParaRPr>
          </a:p>
          <a:p>
            <a:r>
              <a:rPr lang="en-US" b="1" dirty="0">
                <a:solidFill>
                  <a:schemeClr val="bg1"/>
                </a:solidFill>
                <a:latin typeface="Arial"/>
                <a:cs typeface="Arial Unicode MS"/>
              </a:rPr>
              <a:t>SSHRC PEG Webpage:</a:t>
            </a:r>
            <a:br>
              <a:rPr lang="en-US" b="1" dirty="0">
                <a:solidFill>
                  <a:schemeClr val="bg1"/>
                </a:solidFill>
                <a:latin typeface="Arial"/>
                <a:cs typeface="Arial Unicode MS"/>
              </a:rPr>
            </a:br>
            <a:r>
              <a:rPr lang="en-US" dirty="0">
                <a:solidFill>
                  <a:schemeClr val="tx2">
                    <a:lumMod val="40000"/>
                    <a:lumOff val="60000"/>
                  </a:schemeClr>
                </a:solidFill>
                <a:latin typeface="Arial"/>
                <a:cs typeface="Arial Unicode MS"/>
                <a:hlinkClick r:id="rId7">
                  <a:extLst>
                    <a:ext uri="{A12FA001-AC4F-418D-AE19-62706E023703}">
                      <ahyp:hlinkClr xmlns:ahyp="http://schemas.microsoft.com/office/drawing/2018/hyperlinkcolor" val="tx"/>
                    </a:ext>
                  </a:extLst>
                </a:hlinkClick>
              </a:rPr>
              <a:t>https://sshrc-crsh.canada.ca/en/funding/opportunities/partnership-engage-grants.aspx</a:t>
            </a:r>
            <a:r>
              <a:rPr lang="en-US" dirty="0">
                <a:solidFill>
                  <a:schemeClr val="tx2">
                    <a:lumMod val="40000"/>
                    <a:lumOff val="60000"/>
                  </a:schemeClr>
                </a:solidFill>
                <a:latin typeface="Arial"/>
                <a:cs typeface="Arial Unicode MS"/>
              </a:rPr>
              <a:t> </a:t>
            </a:r>
          </a:p>
          <a:p>
            <a:endParaRPr lang="en-US" sz="5000" b="1" dirty="0">
              <a:solidFill>
                <a:schemeClr val="bg1"/>
              </a:solidFill>
              <a:latin typeface="Arial"/>
              <a:cs typeface="Arial Unicode MS"/>
            </a:endParaRPr>
          </a:p>
        </p:txBody>
      </p:sp>
    </p:spTree>
    <p:extLst>
      <p:ext uri="{BB962C8B-B14F-4D97-AF65-F5344CB8AC3E}">
        <p14:creationId xmlns:p14="http://schemas.microsoft.com/office/powerpoint/2010/main" val="1070227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1D5C0-9BE3-401E-235A-0055E3A20C8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828BBEB-213E-5504-5E28-9C551D579E77}"/>
              </a:ext>
            </a:extLst>
          </p:cNvPr>
          <p:cNvSpPr txBox="1"/>
          <p:nvPr/>
        </p:nvSpPr>
        <p:spPr>
          <a:xfrm>
            <a:off x="259316" y="573851"/>
            <a:ext cx="8436628" cy="707886"/>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2026 Deadlines </a:t>
            </a:r>
          </a:p>
        </p:txBody>
      </p:sp>
      <p:graphicFrame>
        <p:nvGraphicFramePr>
          <p:cNvPr id="5" name="Table 4">
            <a:extLst>
              <a:ext uri="{FF2B5EF4-FFF2-40B4-BE49-F238E27FC236}">
                <a16:creationId xmlns:a16="http://schemas.microsoft.com/office/drawing/2014/main" id="{52D13859-B66B-A262-7372-5A39D18014DD}"/>
              </a:ext>
            </a:extLst>
          </p:cNvPr>
          <p:cNvGraphicFramePr>
            <a:graphicFrameLocks noGrp="1"/>
          </p:cNvGraphicFramePr>
          <p:nvPr>
            <p:extLst>
              <p:ext uri="{D42A27DB-BD31-4B8C-83A1-F6EECF244321}">
                <p14:modId xmlns:p14="http://schemas.microsoft.com/office/powerpoint/2010/main" val="3560289713"/>
              </p:ext>
            </p:extLst>
          </p:nvPr>
        </p:nvGraphicFramePr>
        <p:xfrm>
          <a:off x="2048315" y="2170386"/>
          <a:ext cx="5047370" cy="2931160"/>
        </p:xfrm>
        <a:graphic>
          <a:graphicData uri="http://schemas.openxmlformats.org/drawingml/2006/table">
            <a:tbl>
              <a:tblPr firstRow="1" bandRow="1">
                <a:tableStyleId>{073A0DAA-6AF3-43AB-8588-CEC1D06C72B9}</a:tableStyleId>
              </a:tblPr>
              <a:tblGrid>
                <a:gridCol w="2523685">
                  <a:extLst>
                    <a:ext uri="{9D8B030D-6E8A-4147-A177-3AD203B41FA5}">
                      <a16:colId xmlns:a16="http://schemas.microsoft.com/office/drawing/2014/main" val="1761402772"/>
                    </a:ext>
                  </a:extLst>
                </a:gridCol>
                <a:gridCol w="2523685">
                  <a:extLst>
                    <a:ext uri="{9D8B030D-6E8A-4147-A177-3AD203B41FA5}">
                      <a16:colId xmlns:a16="http://schemas.microsoft.com/office/drawing/2014/main" val="1573102245"/>
                    </a:ext>
                  </a:extLst>
                </a:gridCol>
              </a:tblGrid>
              <a:tr h="370840">
                <a:tc>
                  <a:txBody>
                    <a:bodyPr/>
                    <a:lstStyle/>
                    <a:p>
                      <a:pPr algn="ctr"/>
                      <a:r>
                        <a:rPr lang="en-US" i="0" dirty="0"/>
                        <a:t>Institutional Deadline</a:t>
                      </a:r>
                    </a:p>
                  </a:txBody>
                  <a:tcPr>
                    <a:solidFill>
                      <a:srgbClr val="4F2683"/>
                    </a:solidFill>
                  </a:tcPr>
                </a:tc>
                <a:tc>
                  <a:txBody>
                    <a:bodyPr/>
                    <a:lstStyle/>
                    <a:p>
                      <a:pPr algn="ctr"/>
                      <a:r>
                        <a:rPr lang="en-US" i="0" dirty="0"/>
                        <a:t>SSHRC Deadline</a:t>
                      </a:r>
                    </a:p>
                  </a:txBody>
                  <a:tcPr>
                    <a:solidFill>
                      <a:srgbClr val="4F2683"/>
                    </a:solidFill>
                  </a:tcPr>
                </a:tc>
                <a:extLst>
                  <a:ext uri="{0D108BD9-81ED-4DB2-BD59-A6C34878D82A}">
                    <a16:rowId xmlns:a16="http://schemas.microsoft.com/office/drawing/2014/main" val="3831075333"/>
                  </a:ext>
                </a:extLst>
              </a:tr>
              <a:tr h="640080">
                <a:tc>
                  <a:txBody>
                    <a:bodyPr/>
                    <a:lstStyle/>
                    <a:p>
                      <a:pPr algn="ctr"/>
                      <a:r>
                        <a:rPr lang="en-US" i="0" dirty="0"/>
                        <a:t>March 2</a:t>
                      </a:r>
                    </a:p>
                  </a:txBody>
                  <a:tcPr anchor="ctr">
                    <a:solidFill>
                      <a:schemeClr val="bg1">
                        <a:lumMod val="95000"/>
                      </a:schemeClr>
                    </a:solidFill>
                  </a:tcPr>
                </a:tc>
                <a:tc>
                  <a:txBody>
                    <a:bodyPr/>
                    <a:lstStyle/>
                    <a:p>
                      <a:pPr algn="ctr"/>
                      <a:r>
                        <a:rPr lang="en-US" i="0" dirty="0"/>
                        <a:t>March 16*</a:t>
                      </a:r>
                      <a:endParaRPr lang="en-US" i="1" dirty="0"/>
                    </a:p>
                  </a:txBody>
                  <a:tcPr anchor="ctr">
                    <a:solidFill>
                      <a:schemeClr val="bg1">
                        <a:lumMod val="95000"/>
                      </a:schemeClr>
                    </a:solidFill>
                  </a:tcPr>
                </a:tc>
                <a:extLst>
                  <a:ext uri="{0D108BD9-81ED-4DB2-BD59-A6C34878D82A}">
                    <a16:rowId xmlns:a16="http://schemas.microsoft.com/office/drawing/2014/main" val="2277628439"/>
                  </a:ext>
                </a:extLst>
              </a:tr>
              <a:tr h="640080">
                <a:tc>
                  <a:txBody>
                    <a:bodyPr/>
                    <a:lstStyle/>
                    <a:p>
                      <a:pPr algn="ctr"/>
                      <a:r>
                        <a:rPr lang="en-US" i="0" dirty="0"/>
                        <a:t>June 1</a:t>
                      </a:r>
                    </a:p>
                  </a:txBody>
                  <a:tcPr anchor="ctr">
                    <a:solidFill>
                      <a:srgbClr val="E7E7E7"/>
                    </a:solidFill>
                  </a:tcPr>
                </a:tc>
                <a:tc>
                  <a:txBody>
                    <a:bodyPr/>
                    <a:lstStyle/>
                    <a:p>
                      <a:pPr algn="ctr"/>
                      <a:r>
                        <a:rPr lang="en-US" i="0" dirty="0"/>
                        <a:t>June 15</a:t>
                      </a:r>
                    </a:p>
                  </a:txBody>
                  <a:tcPr anchor="ctr">
                    <a:solidFill>
                      <a:srgbClr val="E7E7E7"/>
                    </a:solidFill>
                  </a:tcPr>
                </a:tc>
                <a:extLst>
                  <a:ext uri="{0D108BD9-81ED-4DB2-BD59-A6C34878D82A}">
                    <a16:rowId xmlns:a16="http://schemas.microsoft.com/office/drawing/2014/main" val="1805097087"/>
                  </a:ext>
                </a:extLst>
              </a:tr>
              <a:tr h="640080">
                <a:tc>
                  <a:txBody>
                    <a:bodyPr/>
                    <a:lstStyle/>
                    <a:p>
                      <a:pPr algn="ctr"/>
                      <a:r>
                        <a:rPr lang="en-US" i="0" dirty="0"/>
                        <a:t>August 31</a:t>
                      </a:r>
                    </a:p>
                  </a:txBody>
                  <a:tcPr anchor="ctr">
                    <a:solidFill>
                      <a:schemeClr val="bg1">
                        <a:lumMod val="95000"/>
                      </a:schemeClr>
                    </a:solidFill>
                  </a:tcPr>
                </a:tc>
                <a:tc>
                  <a:txBody>
                    <a:bodyPr/>
                    <a:lstStyle/>
                    <a:p>
                      <a:pPr algn="ctr"/>
                      <a:r>
                        <a:rPr lang="en-US" i="0" dirty="0"/>
                        <a:t>September 15</a:t>
                      </a:r>
                    </a:p>
                  </a:txBody>
                  <a:tcPr anchor="ctr">
                    <a:solidFill>
                      <a:schemeClr val="bg1">
                        <a:lumMod val="95000"/>
                      </a:schemeClr>
                    </a:solidFill>
                  </a:tcPr>
                </a:tc>
                <a:extLst>
                  <a:ext uri="{0D108BD9-81ED-4DB2-BD59-A6C34878D82A}">
                    <a16:rowId xmlns:a16="http://schemas.microsoft.com/office/drawing/2014/main" val="1840446292"/>
                  </a:ext>
                </a:extLst>
              </a:tr>
              <a:tr h="640080">
                <a:tc>
                  <a:txBody>
                    <a:bodyPr/>
                    <a:lstStyle/>
                    <a:p>
                      <a:pPr algn="ctr"/>
                      <a:r>
                        <a:rPr lang="en-US" i="0" dirty="0"/>
                        <a:t>December 1</a:t>
                      </a:r>
                    </a:p>
                  </a:txBody>
                  <a:tcPr anchor="ctr">
                    <a:solidFill>
                      <a:srgbClr val="E7E7E7"/>
                    </a:solidFill>
                  </a:tcPr>
                </a:tc>
                <a:tc>
                  <a:txBody>
                    <a:bodyPr/>
                    <a:lstStyle/>
                    <a:p>
                      <a:pPr algn="ctr"/>
                      <a:r>
                        <a:rPr lang="en-US" i="0" dirty="0"/>
                        <a:t>December 15</a:t>
                      </a:r>
                    </a:p>
                  </a:txBody>
                  <a:tcPr anchor="ctr">
                    <a:solidFill>
                      <a:srgbClr val="E7E7E7"/>
                    </a:solidFill>
                  </a:tcPr>
                </a:tc>
                <a:extLst>
                  <a:ext uri="{0D108BD9-81ED-4DB2-BD59-A6C34878D82A}">
                    <a16:rowId xmlns:a16="http://schemas.microsoft.com/office/drawing/2014/main" val="2120387927"/>
                  </a:ext>
                </a:extLst>
              </a:tr>
            </a:tbl>
          </a:graphicData>
        </a:graphic>
      </p:graphicFrame>
      <p:sp>
        <p:nvSpPr>
          <p:cNvPr id="6" name="TextBox 5">
            <a:extLst>
              <a:ext uri="{FF2B5EF4-FFF2-40B4-BE49-F238E27FC236}">
                <a16:creationId xmlns:a16="http://schemas.microsoft.com/office/drawing/2014/main" id="{EF2469D9-6165-7A96-C075-BD924D846D07}"/>
              </a:ext>
            </a:extLst>
          </p:cNvPr>
          <p:cNvSpPr txBox="1"/>
          <p:nvPr/>
        </p:nvSpPr>
        <p:spPr>
          <a:xfrm>
            <a:off x="259316" y="5417375"/>
            <a:ext cx="7882128" cy="523220"/>
          </a:xfrm>
          <a:prstGeom prst="rect">
            <a:avLst/>
          </a:prstGeom>
          <a:noFill/>
        </p:spPr>
        <p:txBody>
          <a:bodyPr wrap="square" rtlCol="0">
            <a:spAutoFit/>
          </a:bodyPr>
          <a:lstStyle/>
          <a:p>
            <a:r>
              <a:rPr lang="en-US" sz="1400" i="1" dirty="0">
                <a:latin typeface="Arial"/>
                <a:cs typeface="Arial"/>
              </a:rPr>
              <a:t>*If the competition deadline falls on a weekend or holiday, the SSHRC portal will remain open until 8 PM Eastern the following business day. March 15, 2026 is a Sunday. </a:t>
            </a:r>
            <a:endParaRPr lang="en-US" sz="1400" dirty="0"/>
          </a:p>
        </p:txBody>
      </p:sp>
      <p:sp>
        <p:nvSpPr>
          <p:cNvPr id="8" name="TextBox 7">
            <a:extLst>
              <a:ext uri="{FF2B5EF4-FFF2-40B4-BE49-F238E27FC236}">
                <a16:creationId xmlns:a16="http://schemas.microsoft.com/office/drawing/2014/main" id="{EC9ADCF4-EC57-8DE4-CBE2-40D131BFF413}"/>
              </a:ext>
            </a:extLst>
          </p:cNvPr>
          <p:cNvSpPr txBox="1"/>
          <p:nvPr/>
        </p:nvSpPr>
        <p:spPr>
          <a:xfrm>
            <a:off x="259316" y="1281737"/>
            <a:ext cx="8253748" cy="707886"/>
          </a:xfrm>
          <a:prstGeom prst="rect">
            <a:avLst/>
          </a:prstGeom>
          <a:noFill/>
        </p:spPr>
        <p:txBody>
          <a:bodyPr wrap="square">
            <a:spAutoFit/>
          </a:bodyPr>
          <a:lstStyle/>
          <a:p>
            <a:pPr>
              <a:spcAft>
                <a:spcPts val="1200"/>
              </a:spcAft>
            </a:pPr>
            <a:r>
              <a:rPr lang="en-US" sz="2000" dirty="0">
                <a:latin typeface="Arial"/>
                <a:cs typeface="Arial Unicode MS"/>
              </a:rPr>
              <a:t>Western Research requires a complete application and submitted ROLA proposal by 10 AM on… </a:t>
            </a:r>
          </a:p>
        </p:txBody>
      </p:sp>
    </p:spTree>
    <p:extLst>
      <p:ext uri="{BB962C8B-B14F-4D97-AF65-F5344CB8AC3E}">
        <p14:creationId xmlns:p14="http://schemas.microsoft.com/office/powerpoint/2010/main" val="13024592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6E9AA-153E-36A5-020C-1B52C67E9A9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F5D2B34-160E-45C6-61B5-0D29E63EF8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a:extLst>
              <a:ext uri="{FF2B5EF4-FFF2-40B4-BE49-F238E27FC236}">
                <a16:creationId xmlns:a16="http://schemas.microsoft.com/office/drawing/2014/main" id="{5FDE2781-EF71-4DD9-DF1F-6B49CC4761A5}"/>
              </a:ext>
            </a:extLst>
          </p:cNvPr>
          <p:cNvSpPr txBox="1"/>
          <p:nvPr/>
        </p:nvSpPr>
        <p:spPr>
          <a:xfrm>
            <a:off x="1776705" y="2613392"/>
            <a:ext cx="5590589" cy="1631216"/>
          </a:xfrm>
          <a:prstGeom prst="rect">
            <a:avLst/>
          </a:prstGeom>
          <a:noFill/>
        </p:spPr>
        <p:txBody>
          <a:bodyPr wrap="square" rtlCol="0">
            <a:spAutoFit/>
          </a:bodyPr>
          <a:lstStyle/>
          <a:p>
            <a:pPr algn="ctr"/>
            <a:r>
              <a:rPr lang="en-US" sz="5000" b="1" dirty="0">
                <a:solidFill>
                  <a:schemeClr val="bg1"/>
                </a:solidFill>
                <a:latin typeface="Arial"/>
                <a:cs typeface="Arial Unicode MS"/>
              </a:rPr>
              <a:t>What Questions Do You Have? </a:t>
            </a:r>
          </a:p>
        </p:txBody>
      </p:sp>
    </p:spTree>
    <p:extLst>
      <p:ext uri="{BB962C8B-B14F-4D97-AF65-F5344CB8AC3E}">
        <p14:creationId xmlns:p14="http://schemas.microsoft.com/office/powerpoint/2010/main" val="1965336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287515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3D5CB-62A3-B988-323A-08A8566E505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BA7A0F8-9268-7264-FE72-B10B4AB66A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a:extLst>
              <a:ext uri="{FF2B5EF4-FFF2-40B4-BE49-F238E27FC236}">
                <a16:creationId xmlns:a16="http://schemas.microsoft.com/office/drawing/2014/main" id="{DC4B8462-5EF4-0D07-9E5B-951801DC3A41}"/>
              </a:ext>
            </a:extLst>
          </p:cNvPr>
          <p:cNvSpPr txBox="1"/>
          <p:nvPr/>
        </p:nvSpPr>
        <p:spPr>
          <a:xfrm>
            <a:off x="325579" y="1175925"/>
            <a:ext cx="5890395" cy="861774"/>
          </a:xfrm>
          <a:prstGeom prst="rect">
            <a:avLst/>
          </a:prstGeom>
          <a:noFill/>
        </p:spPr>
        <p:txBody>
          <a:bodyPr wrap="square" rtlCol="0">
            <a:spAutoFit/>
          </a:bodyPr>
          <a:lstStyle/>
          <a:p>
            <a:r>
              <a:rPr lang="en-US" sz="5000" b="1" dirty="0">
                <a:solidFill>
                  <a:schemeClr val="bg1"/>
                </a:solidFill>
                <a:latin typeface="Arial"/>
                <a:cs typeface="Arial Unicode MS"/>
              </a:rPr>
              <a:t>Program Overview</a:t>
            </a:r>
          </a:p>
        </p:txBody>
      </p:sp>
    </p:spTree>
    <p:extLst>
      <p:ext uri="{BB962C8B-B14F-4D97-AF65-F5344CB8AC3E}">
        <p14:creationId xmlns:p14="http://schemas.microsoft.com/office/powerpoint/2010/main" val="1233146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8274" y="573851"/>
            <a:ext cx="8264790" cy="5893921"/>
          </a:xfrm>
          <a:prstGeom prst="rect">
            <a:avLst/>
          </a:prstGeom>
          <a:noFill/>
        </p:spPr>
        <p:txBody>
          <a:bodyPr wrap="square" rtlCol="0">
            <a:spAutoFit/>
          </a:bodyPr>
          <a:lstStyle/>
          <a:p>
            <a:r>
              <a:rPr lang="en-US" sz="4000" b="1" dirty="0">
                <a:solidFill>
                  <a:srgbClr val="3B1B70"/>
                </a:solidFill>
                <a:latin typeface="Arial"/>
                <a:cs typeface="Arial Unicode MS"/>
              </a:rPr>
              <a:t>Program Overview</a:t>
            </a:r>
          </a:p>
          <a:p>
            <a:r>
              <a:rPr lang="en-US" sz="2800" b="1" dirty="0">
                <a:solidFill>
                  <a:srgbClr val="3B1B70"/>
                </a:solidFill>
                <a:latin typeface="Arial"/>
                <a:cs typeface="Arial Unicode MS"/>
              </a:rPr>
              <a:t>What is the goal? </a:t>
            </a:r>
          </a:p>
          <a:p>
            <a:endParaRPr lang="en-US" sz="2400" dirty="0">
              <a:latin typeface="Arial"/>
              <a:cs typeface="Arial"/>
            </a:endParaRPr>
          </a:p>
          <a:p>
            <a:pPr marL="685800" indent="-685800">
              <a:spcAft>
                <a:spcPts val="600"/>
              </a:spcAft>
              <a:buFont typeface="Arial"/>
              <a:buChar char="•"/>
            </a:pPr>
            <a:r>
              <a:rPr lang="en-US" sz="2400" dirty="0">
                <a:latin typeface="Arial"/>
                <a:cs typeface="Arial"/>
              </a:rPr>
              <a:t>Address a need, challenge or opportunity</a:t>
            </a:r>
          </a:p>
          <a:p>
            <a:pPr marL="685800" indent="-685800">
              <a:spcAft>
                <a:spcPts val="600"/>
              </a:spcAft>
              <a:buFont typeface="Arial"/>
              <a:buChar char="•"/>
            </a:pPr>
            <a:r>
              <a:rPr lang="en-US" sz="2400" dirty="0">
                <a:latin typeface="Arial"/>
                <a:cs typeface="Arial"/>
              </a:rPr>
              <a:t>Small-scale, short-term, stakeholder-driven projects</a:t>
            </a:r>
          </a:p>
          <a:p>
            <a:pPr marL="685800" indent="-685800">
              <a:spcAft>
                <a:spcPts val="600"/>
              </a:spcAft>
              <a:buFont typeface="Arial"/>
              <a:buChar char="•"/>
            </a:pPr>
            <a:r>
              <a:rPr lang="en-US" sz="2400" dirty="0">
                <a:latin typeface="Arial"/>
                <a:cs typeface="Arial"/>
              </a:rPr>
              <a:t>Emphasis on knowledge transfer between the institution and the organization</a:t>
            </a:r>
          </a:p>
          <a:p>
            <a:pPr marL="685800" indent="-685800">
              <a:spcAft>
                <a:spcPts val="600"/>
              </a:spcAft>
              <a:buFont typeface="Arial"/>
              <a:buChar char="•"/>
            </a:pPr>
            <a:r>
              <a:rPr lang="en-US" sz="2400" dirty="0">
                <a:latin typeface="Arial"/>
                <a:cs typeface="Arial"/>
              </a:rPr>
              <a:t>Leveraging each other’s unique knowledge, expertise and capabilities</a:t>
            </a:r>
          </a:p>
          <a:p>
            <a:pPr marL="685800" indent="-685800">
              <a:spcAft>
                <a:spcPts val="600"/>
              </a:spcAft>
              <a:buFont typeface="Arial"/>
              <a:buChar char="•"/>
            </a:pPr>
            <a:r>
              <a:rPr lang="en-US" sz="2400" dirty="0">
                <a:latin typeface="Arial"/>
                <a:cs typeface="Arial"/>
              </a:rPr>
              <a:t>Collaboration on topics of mutual interest</a:t>
            </a:r>
          </a:p>
          <a:p>
            <a:pPr marL="685800" indent="-685800">
              <a:buFont typeface="Arial"/>
              <a:buChar char="•"/>
            </a:pPr>
            <a:endParaRPr lang="en-US" sz="2800" dirty="0">
              <a:latin typeface="Arial"/>
              <a:cs typeface="Arial"/>
            </a:endParaRPr>
          </a:p>
          <a:p>
            <a:endParaRPr lang="en-US" sz="6000" b="1" dirty="0">
              <a:solidFill>
                <a:srgbClr val="807F83"/>
              </a:solidFill>
              <a:latin typeface="Arial"/>
              <a:cs typeface="Arial Unicode MS"/>
            </a:endParaRPr>
          </a:p>
        </p:txBody>
      </p:sp>
    </p:spTree>
    <p:extLst>
      <p:ext uri="{BB962C8B-B14F-4D97-AF65-F5344CB8AC3E}">
        <p14:creationId xmlns:p14="http://schemas.microsoft.com/office/powerpoint/2010/main" val="3425814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70947-FE82-73E3-6CC0-DE3E191FEC0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C71D9DF-9CF6-D451-4817-6A71B3C0CAF4}"/>
              </a:ext>
            </a:extLst>
          </p:cNvPr>
          <p:cNvSpPr txBox="1"/>
          <p:nvPr/>
        </p:nvSpPr>
        <p:spPr>
          <a:xfrm>
            <a:off x="248274" y="573851"/>
            <a:ext cx="8264790" cy="3570208"/>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How is it evaluated? </a:t>
            </a:r>
          </a:p>
          <a:p>
            <a:pPr marL="685800" indent="-685800">
              <a:buFont typeface="Arial"/>
              <a:buChar char="•"/>
            </a:pPr>
            <a:r>
              <a:rPr lang="en-US" sz="2400" dirty="0">
                <a:latin typeface="Arial"/>
                <a:cs typeface="Arial"/>
              </a:rPr>
              <a:t>Challenge – 60%</a:t>
            </a:r>
          </a:p>
          <a:p>
            <a:pPr marL="1143000" lvl="1" indent="-685800">
              <a:buFont typeface="Arial"/>
              <a:buChar char="•"/>
            </a:pPr>
            <a:r>
              <a:rPr lang="en-US" sz="2400" dirty="0">
                <a:latin typeface="Arial"/>
                <a:cs typeface="Arial"/>
              </a:rPr>
              <a:t>The aim and importance of the endeavour</a:t>
            </a:r>
          </a:p>
          <a:p>
            <a:pPr marL="685800" indent="-685800">
              <a:buFont typeface="Arial"/>
              <a:buChar char="•"/>
            </a:pPr>
            <a:r>
              <a:rPr lang="en-US" sz="2400" dirty="0">
                <a:latin typeface="Arial"/>
                <a:cs typeface="Arial"/>
              </a:rPr>
              <a:t>Feasibility – 20 %</a:t>
            </a:r>
          </a:p>
          <a:p>
            <a:pPr marL="1143000" lvl="1" indent="-685800">
              <a:buFont typeface="Arial"/>
              <a:buChar char="•"/>
            </a:pPr>
            <a:r>
              <a:rPr lang="en-US" sz="2400" dirty="0">
                <a:latin typeface="Arial"/>
                <a:cs typeface="Arial"/>
              </a:rPr>
              <a:t>The plan to achieve excellence</a:t>
            </a:r>
          </a:p>
          <a:p>
            <a:pPr marL="685800" indent="-685800">
              <a:buFont typeface="Arial"/>
              <a:buChar char="•"/>
            </a:pPr>
            <a:r>
              <a:rPr lang="en-US" sz="2400" dirty="0">
                <a:latin typeface="Arial"/>
                <a:cs typeface="Arial"/>
              </a:rPr>
              <a:t>Capability – 20% </a:t>
            </a:r>
          </a:p>
          <a:p>
            <a:pPr marL="1143000" lvl="1" indent="-685800">
              <a:buFont typeface="Arial"/>
              <a:buChar char="•"/>
            </a:pPr>
            <a:r>
              <a:rPr lang="en-US" sz="2400" dirty="0">
                <a:latin typeface="Arial"/>
                <a:cs typeface="Arial"/>
              </a:rPr>
              <a:t>The expertise to succeed</a:t>
            </a:r>
          </a:p>
        </p:txBody>
      </p:sp>
    </p:spTree>
    <p:extLst>
      <p:ext uri="{BB962C8B-B14F-4D97-AF65-F5344CB8AC3E}">
        <p14:creationId xmlns:p14="http://schemas.microsoft.com/office/powerpoint/2010/main" val="3640310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DA289-B0EC-CF61-9630-32777223C40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668741D-A8B7-324E-2110-03C3FA258FDE}"/>
              </a:ext>
            </a:extLst>
          </p:cNvPr>
          <p:cNvSpPr txBox="1"/>
          <p:nvPr/>
        </p:nvSpPr>
        <p:spPr>
          <a:xfrm>
            <a:off x="248274" y="573851"/>
            <a:ext cx="8264790" cy="5509200"/>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Challenge – 60% </a:t>
            </a:r>
          </a:p>
          <a:p>
            <a:pPr marL="685800" indent="-685800">
              <a:spcAft>
                <a:spcPts val="600"/>
              </a:spcAft>
              <a:buFont typeface="Arial"/>
              <a:buChar char="•"/>
            </a:pPr>
            <a:r>
              <a:rPr lang="en-US" sz="2000" dirty="0">
                <a:latin typeface="Arial"/>
                <a:cs typeface="Arial"/>
              </a:rPr>
              <a:t>the research’s relevance to needs, challenges and/or opportunities facing </a:t>
            </a:r>
            <a:r>
              <a:rPr lang="en-US" sz="2000" b="1" dirty="0">
                <a:latin typeface="Arial"/>
                <a:cs typeface="Arial"/>
              </a:rPr>
              <a:t>the</a:t>
            </a:r>
            <a:r>
              <a:rPr lang="en-US" sz="2000" dirty="0">
                <a:latin typeface="Arial"/>
                <a:cs typeface="Arial"/>
              </a:rPr>
              <a:t> </a:t>
            </a:r>
            <a:r>
              <a:rPr lang="en-US" sz="2000" b="1" dirty="0">
                <a:latin typeface="Arial"/>
                <a:cs typeface="Arial"/>
              </a:rPr>
              <a:t>partner organization</a:t>
            </a:r>
            <a:r>
              <a:rPr lang="en-US" sz="2000" dirty="0">
                <a:latin typeface="Arial"/>
                <a:cs typeface="Arial"/>
              </a:rPr>
              <a:t>;</a:t>
            </a:r>
          </a:p>
          <a:p>
            <a:pPr marL="685800" indent="-685800">
              <a:spcAft>
                <a:spcPts val="600"/>
              </a:spcAft>
              <a:buFont typeface="Arial"/>
              <a:buChar char="•"/>
            </a:pPr>
            <a:r>
              <a:rPr lang="en-US" sz="2000" dirty="0">
                <a:latin typeface="Arial"/>
                <a:cs typeface="Arial"/>
              </a:rPr>
              <a:t>originality, significance and expected contribution to knowledge and, more specifically, to </a:t>
            </a:r>
            <a:r>
              <a:rPr lang="en-US" sz="2000" b="1" dirty="0">
                <a:latin typeface="Arial"/>
                <a:cs typeface="Arial"/>
              </a:rPr>
              <a:t>the partner organization</a:t>
            </a:r>
            <a:r>
              <a:rPr lang="en-US" sz="2000" dirty="0">
                <a:latin typeface="Arial"/>
                <a:cs typeface="Arial"/>
              </a:rPr>
              <a:t>;</a:t>
            </a:r>
          </a:p>
          <a:p>
            <a:pPr marL="685800" indent="-685800">
              <a:spcAft>
                <a:spcPts val="600"/>
              </a:spcAft>
              <a:buFont typeface="Arial"/>
              <a:buChar char="•"/>
            </a:pPr>
            <a:r>
              <a:rPr lang="en-US" sz="2000" dirty="0">
                <a:latin typeface="Arial"/>
                <a:cs typeface="Arial"/>
              </a:rPr>
              <a:t>appropriateness of the literature review;</a:t>
            </a:r>
          </a:p>
          <a:p>
            <a:pPr marL="685800" indent="-685800">
              <a:spcAft>
                <a:spcPts val="600"/>
              </a:spcAft>
              <a:buFont typeface="Arial"/>
              <a:buChar char="•"/>
            </a:pPr>
            <a:r>
              <a:rPr lang="en-US" sz="2000" dirty="0">
                <a:latin typeface="Arial"/>
                <a:cs typeface="Arial"/>
              </a:rPr>
              <a:t>appropriateness of the methods and theoretical approach;</a:t>
            </a:r>
          </a:p>
          <a:p>
            <a:pPr marL="685800" indent="-685800">
              <a:spcAft>
                <a:spcPts val="600"/>
              </a:spcAft>
              <a:buFont typeface="Arial"/>
              <a:buChar char="•"/>
            </a:pPr>
            <a:r>
              <a:rPr lang="en-US" sz="2000" dirty="0">
                <a:latin typeface="Arial"/>
                <a:cs typeface="Arial"/>
              </a:rPr>
              <a:t>quality of training and mentoring to be provided to students, emerging scholars and other highly qualified personnel, and opportunities for them to contribute; and</a:t>
            </a:r>
          </a:p>
          <a:p>
            <a:pPr marL="685800" indent="-685800">
              <a:spcAft>
                <a:spcPts val="600"/>
              </a:spcAft>
              <a:buFont typeface="Arial"/>
              <a:buChar char="•"/>
            </a:pPr>
            <a:r>
              <a:rPr lang="en-US" sz="2000" dirty="0">
                <a:latin typeface="Arial"/>
                <a:cs typeface="Arial"/>
              </a:rPr>
              <a:t>potential for the project results to have influence and impact </a:t>
            </a:r>
            <a:r>
              <a:rPr lang="en-US" sz="2000" b="1" dirty="0">
                <a:latin typeface="Arial"/>
                <a:cs typeface="Arial"/>
              </a:rPr>
              <a:t>within the partner organization and beyond</a:t>
            </a:r>
            <a:r>
              <a:rPr lang="en-US" sz="2000" dirty="0">
                <a:latin typeface="Arial"/>
                <a:cs typeface="Arial"/>
              </a:rPr>
              <a:t>.</a:t>
            </a:r>
          </a:p>
          <a:p>
            <a:pPr marL="685800" indent="-685800">
              <a:buFont typeface="Arial"/>
              <a:buChar char="•"/>
            </a:pPr>
            <a:endParaRPr lang="en-US" sz="2400" dirty="0">
              <a:latin typeface="Arial"/>
              <a:cs typeface="Arial"/>
            </a:endParaRPr>
          </a:p>
        </p:txBody>
      </p:sp>
    </p:spTree>
    <p:extLst>
      <p:ext uri="{BB962C8B-B14F-4D97-AF65-F5344CB8AC3E}">
        <p14:creationId xmlns:p14="http://schemas.microsoft.com/office/powerpoint/2010/main" val="3076171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D154-23EB-F1C6-7831-D40BA2283D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46F6462-8229-0EC7-A2FC-917BA33F5B9E}"/>
              </a:ext>
            </a:extLst>
          </p:cNvPr>
          <p:cNvSpPr txBox="1"/>
          <p:nvPr/>
        </p:nvSpPr>
        <p:spPr>
          <a:xfrm>
            <a:off x="248274" y="573851"/>
            <a:ext cx="8264790" cy="5601533"/>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Feasibility – 20% </a:t>
            </a:r>
          </a:p>
          <a:p>
            <a:pPr marL="685800" indent="-685800">
              <a:spcAft>
                <a:spcPts val="600"/>
              </a:spcAft>
              <a:buFont typeface="Arial"/>
              <a:buChar char="•"/>
            </a:pPr>
            <a:r>
              <a:rPr lang="en-US" sz="2000" dirty="0">
                <a:latin typeface="Arial"/>
                <a:cs typeface="Arial"/>
              </a:rPr>
              <a:t>probability that the objectives will be met within the timeline proposed;</a:t>
            </a:r>
          </a:p>
          <a:p>
            <a:pPr marL="685800" indent="-685800">
              <a:spcAft>
                <a:spcPts val="600"/>
              </a:spcAft>
              <a:buFont typeface="Arial"/>
              <a:buChar char="•"/>
            </a:pPr>
            <a:r>
              <a:rPr lang="en-US" sz="2000" b="1" dirty="0">
                <a:latin typeface="Arial"/>
                <a:cs typeface="Arial"/>
              </a:rPr>
              <a:t>involvement of the partner organization</a:t>
            </a:r>
            <a:r>
              <a:rPr lang="en-US" sz="2000" dirty="0">
                <a:latin typeface="Arial"/>
                <a:cs typeface="Arial"/>
              </a:rPr>
              <a:t> in the design and conduct of the research and/or related activities;</a:t>
            </a:r>
          </a:p>
          <a:p>
            <a:pPr marL="685800" indent="-685800">
              <a:spcAft>
                <a:spcPts val="600"/>
              </a:spcAft>
              <a:buFont typeface="Arial"/>
              <a:buChar char="•"/>
            </a:pPr>
            <a:r>
              <a:rPr lang="en-US" sz="2000" dirty="0">
                <a:latin typeface="Arial"/>
                <a:cs typeface="Arial"/>
              </a:rPr>
              <a:t>appropriateness of the requested budget and justification of proposed costs;</a:t>
            </a:r>
          </a:p>
          <a:p>
            <a:pPr marL="685800" indent="-685800">
              <a:spcAft>
                <a:spcPts val="600"/>
              </a:spcAft>
              <a:buFont typeface="Arial"/>
              <a:buChar char="•"/>
            </a:pPr>
            <a:r>
              <a:rPr lang="en-US" sz="2000" dirty="0">
                <a:latin typeface="Arial"/>
                <a:cs typeface="Arial"/>
              </a:rPr>
              <a:t>indications of other planned resources, including leveraging of cash and in-kind support from the host institution and/or from the partner organization; and</a:t>
            </a:r>
          </a:p>
          <a:p>
            <a:pPr marL="685800" indent="-685800">
              <a:spcAft>
                <a:spcPts val="600"/>
              </a:spcAft>
              <a:buFont typeface="Arial"/>
              <a:buChar char="•"/>
            </a:pPr>
            <a:r>
              <a:rPr lang="en-US" sz="2000" dirty="0">
                <a:latin typeface="Arial"/>
                <a:cs typeface="Arial"/>
              </a:rPr>
              <a:t>quality and appropriateness of the knowledge mobilization plans, including effective dissemination, exchange and </a:t>
            </a:r>
            <a:r>
              <a:rPr lang="en-US" sz="2000" b="1" dirty="0">
                <a:latin typeface="Arial"/>
                <a:cs typeface="Arial"/>
              </a:rPr>
              <a:t>engagement with the partner organization </a:t>
            </a:r>
            <a:r>
              <a:rPr lang="en-US" sz="2000" dirty="0">
                <a:latin typeface="Arial"/>
                <a:cs typeface="Arial"/>
              </a:rPr>
              <a:t>and other stakeholders within and/or beyond the research community.</a:t>
            </a:r>
            <a:endParaRPr lang="en-US" sz="2400" dirty="0">
              <a:latin typeface="Arial"/>
              <a:cs typeface="Arial"/>
            </a:endParaRPr>
          </a:p>
        </p:txBody>
      </p:sp>
    </p:spTree>
    <p:extLst>
      <p:ext uri="{BB962C8B-B14F-4D97-AF65-F5344CB8AC3E}">
        <p14:creationId xmlns:p14="http://schemas.microsoft.com/office/powerpoint/2010/main" val="4224058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54B31-9400-5862-8669-0A6F18E0461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42CD7A7-D58D-014D-0301-AD27E0CC733A}"/>
              </a:ext>
            </a:extLst>
          </p:cNvPr>
          <p:cNvSpPr txBox="1"/>
          <p:nvPr/>
        </p:nvSpPr>
        <p:spPr>
          <a:xfrm>
            <a:off x="248274" y="573851"/>
            <a:ext cx="8264790" cy="4832092"/>
          </a:xfrm>
          <a:prstGeom prst="rect">
            <a:avLst/>
          </a:prstGeom>
          <a:noFill/>
        </p:spPr>
        <p:txBody>
          <a:bodyPr wrap="square" rtlCol="0">
            <a:spAutoFit/>
          </a:bodyPr>
          <a:lstStyle/>
          <a:p>
            <a:pPr>
              <a:spcAft>
                <a:spcPts val="1200"/>
              </a:spcAft>
            </a:pPr>
            <a:r>
              <a:rPr lang="en-US" sz="4000" b="1" dirty="0">
                <a:solidFill>
                  <a:srgbClr val="3B1B70"/>
                </a:solidFill>
                <a:latin typeface="Arial"/>
                <a:cs typeface="Arial Unicode MS"/>
              </a:rPr>
              <a:t>Program Overview</a:t>
            </a:r>
            <a:br>
              <a:rPr lang="en-US" sz="4000" b="1" dirty="0">
                <a:solidFill>
                  <a:srgbClr val="3B1B70"/>
                </a:solidFill>
                <a:latin typeface="Arial"/>
                <a:cs typeface="Arial Unicode MS"/>
              </a:rPr>
            </a:br>
            <a:r>
              <a:rPr lang="en-US" sz="2800" b="1" dirty="0">
                <a:solidFill>
                  <a:srgbClr val="3B1B70"/>
                </a:solidFill>
                <a:latin typeface="Arial"/>
                <a:cs typeface="Arial Unicode MS"/>
              </a:rPr>
              <a:t>Capability – 20% </a:t>
            </a:r>
          </a:p>
          <a:p>
            <a:pPr marL="685800" indent="-685800">
              <a:spcAft>
                <a:spcPts val="600"/>
              </a:spcAft>
              <a:buFont typeface="Arial"/>
              <a:buChar char="•"/>
            </a:pPr>
            <a:r>
              <a:rPr lang="en-US" sz="2000" dirty="0">
                <a:latin typeface="Arial"/>
                <a:cs typeface="Arial"/>
              </a:rPr>
              <a:t>quality, quantity and significance of past experience and published and/or creative outputs of the applicant and any co-applicants relative to their roles in the partnership and to the stage of their career;</a:t>
            </a:r>
          </a:p>
          <a:p>
            <a:pPr marL="685800" indent="-685800">
              <a:spcAft>
                <a:spcPts val="600"/>
              </a:spcAft>
              <a:buFont typeface="Arial"/>
              <a:buChar char="•"/>
            </a:pPr>
            <a:r>
              <a:rPr lang="en-US" sz="2000" dirty="0">
                <a:latin typeface="Arial"/>
                <a:cs typeface="Arial"/>
              </a:rPr>
              <a:t>evidence of other knowledge mobilization activities (e.g., films, performances, commissioned reports, knowledge syntheses, experience in collaboration / other interactions with stakeholders, contributions to public debate and the media) and of impacts on professional practice, social services and policies, etc.; and</a:t>
            </a:r>
          </a:p>
          <a:p>
            <a:pPr marL="685800" indent="-685800">
              <a:spcAft>
                <a:spcPts val="600"/>
              </a:spcAft>
              <a:buFont typeface="Arial"/>
              <a:buChar char="•"/>
            </a:pPr>
            <a:r>
              <a:rPr lang="en-US" sz="2000" dirty="0">
                <a:latin typeface="Arial"/>
                <a:cs typeface="Arial"/>
              </a:rPr>
              <a:t>evidence of past contributions to the training and mentoring of students, postdoctoral researchers and highly qualified personnel.</a:t>
            </a:r>
            <a:endParaRPr lang="en-US" sz="2400" dirty="0">
              <a:latin typeface="Arial"/>
              <a:cs typeface="Arial"/>
            </a:endParaRPr>
          </a:p>
        </p:txBody>
      </p:sp>
    </p:spTree>
    <p:extLst>
      <p:ext uri="{BB962C8B-B14F-4D97-AF65-F5344CB8AC3E}">
        <p14:creationId xmlns:p14="http://schemas.microsoft.com/office/powerpoint/2010/main" val="3872366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409401BECCC6D4B81259F0286E1BA79" ma:contentTypeVersion="17" ma:contentTypeDescription="Create a new document." ma:contentTypeScope="" ma:versionID="14f558c90bbca53ff6831dfac76e761c">
  <xsd:schema xmlns:xsd="http://www.w3.org/2001/XMLSchema" xmlns:xs="http://www.w3.org/2001/XMLSchema" xmlns:p="http://schemas.microsoft.com/office/2006/metadata/properties" xmlns:ns2="c8ebdfbf-baf2-4a4d-b685-eee92932ce7a" xmlns:ns3="23906d32-2f24-42cf-8652-7d3b7830ee97" targetNamespace="http://schemas.microsoft.com/office/2006/metadata/properties" ma:root="true" ma:fieldsID="31ebdb8a7b75acaa7e695433f6c35386" ns2:_="" ns3:_="">
    <xsd:import namespace="c8ebdfbf-baf2-4a4d-b685-eee92932ce7a"/>
    <xsd:import namespace="23906d32-2f24-42cf-8652-7d3b7830ee9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bdfbf-baf2-4a4d-b685-eee92932ce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406f274-7af8-4e05-8564-eff9e2e21b19"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906d32-2f24-42cf-8652-7d3b7830ee9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41ce3a2-00da-4628-b9d1-f4085a529584}" ma:internalName="TaxCatchAll" ma:showField="CatchAllData" ma:web="23906d32-2f24-42cf-8652-7d3b7830ee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3906d32-2f24-42cf-8652-7d3b7830ee97" xsi:nil="true"/>
    <lcf76f155ced4ddcb4097134ff3c332f xmlns="c8ebdfbf-baf2-4a4d-b685-eee92932ce7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3A96BC7-4962-4BF9-8BE6-A923C1C8FA85}">
  <ds:schemaRefs>
    <ds:schemaRef ds:uri="http://schemas.microsoft.com/sharepoint/v3/contenttype/forms"/>
  </ds:schemaRefs>
</ds:datastoreItem>
</file>

<file path=customXml/itemProps2.xml><?xml version="1.0" encoding="utf-8"?>
<ds:datastoreItem xmlns:ds="http://schemas.openxmlformats.org/officeDocument/2006/customXml" ds:itemID="{89E344D5-0849-4BFB-B418-CEDB3CA45C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bdfbf-baf2-4a4d-b685-eee92932ce7a"/>
    <ds:schemaRef ds:uri="23906d32-2f24-42cf-8652-7d3b7830ee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4EDF38-B3DF-40DE-A335-A40CDD786E33}">
  <ds:schemaRefs>
    <ds:schemaRef ds:uri="http://schemas.microsoft.com/office/2006/metadata/properties"/>
    <ds:schemaRef ds:uri="http://schemas.microsoft.com/office/infopath/2007/PartnerControls"/>
    <ds:schemaRef ds:uri="23906d32-2f24-42cf-8652-7d3b7830ee97"/>
    <ds:schemaRef ds:uri="c8ebdfbf-baf2-4a4d-b685-eee92932ce7a"/>
  </ds:schemaRefs>
</ds:datastoreItem>
</file>

<file path=docProps/app.xml><?xml version="1.0" encoding="utf-8"?>
<Properties xmlns="http://schemas.openxmlformats.org/officeDocument/2006/extended-properties" xmlns:vt="http://schemas.openxmlformats.org/officeDocument/2006/docPropsVTypes">
  <TotalTime>563</TotalTime>
  <Words>2326</Words>
  <Application>Microsoft Office PowerPoint</Application>
  <PresentationFormat>On-screen Show (4:3)</PresentationFormat>
  <Paragraphs>278</Paragraphs>
  <Slides>39</Slides>
  <Notes>35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UWO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Wilson</dc:creator>
  <cp:lastModifiedBy>Kate McCandless</cp:lastModifiedBy>
  <cp:revision>25</cp:revision>
  <cp:lastPrinted>2012-01-12T15:01:17Z</cp:lastPrinted>
  <dcterms:created xsi:type="dcterms:W3CDTF">2011-12-23T15:22:14Z</dcterms:created>
  <dcterms:modified xsi:type="dcterms:W3CDTF">2026-02-24T19:59:01Z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0x0101008409401BECCC6D4B81259F0286E1BA79</vt:lpwstr>
  </property>
</Properties>
</file>