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8" r:id="rId3"/>
    <p:sldId id="259" r:id="rId4"/>
    <p:sldId id="260" r:id="rId5"/>
    <p:sldId id="261" r:id="rId6"/>
    <p:sldId id="262" r:id="rId7"/>
    <p:sldId id="263" r:id="rId8"/>
    <p:sldId id="264" r:id="rId9"/>
    <p:sldId id="265" r:id="rId10"/>
    <p:sldId id="266" r:id="rId11"/>
    <p:sldId id="292" r:id="rId12"/>
    <p:sldId id="284" r:id="rId13"/>
    <p:sldId id="268" r:id="rId14"/>
    <p:sldId id="269" r:id="rId15"/>
    <p:sldId id="285" r:id="rId16"/>
    <p:sldId id="271" r:id="rId17"/>
    <p:sldId id="272" r:id="rId18"/>
    <p:sldId id="273" r:id="rId19"/>
    <p:sldId id="293" r:id="rId20"/>
    <p:sldId id="286" r:id="rId21"/>
    <p:sldId id="287" r:id="rId22"/>
    <p:sldId id="294" r:id="rId23"/>
    <p:sldId id="274" r:id="rId24"/>
    <p:sldId id="275" r:id="rId25"/>
    <p:sldId id="276" r:id="rId26"/>
    <p:sldId id="289" r:id="rId27"/>
    <p:sldId id="296" r:id="rId28"/>
    <p:sldId id="297" r:id="rId29"/>
    <p:sldId id="279" r:id="rId30"/>
    <p:sldId id="280" r:id="rId31"/>
    <p:sldId id="281" r:id="rId32"/>
    <p:sldId id="282" r:id="rId33"/>
    <p:sldId id="291"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yi Xie" initials="SX" lastIdx="1" clrIdx="0">
    <p:extLst>
      <p:ext uri="{19B8F6BF-5375-455C-9EA6-DF929625EA0E}">
        <p15:presenceInfo xmlns:p15="http://schemas.microsoft.com/office/powerpoint/2012/main" userId="S-1-5-21-1659004503-920026266-1343024091-403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2683"/>
    <a:srgbClr val="F6AC41"/>
    <a:srgbClr val="DE3B3C"/>
    <a:srgbClr val="ABC61F"/>
    <a:srgbClr val="1573BD"/>
    <a:srgbClr val="807F83"/>
    <a:srgbClr val="3C1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49260" autoAdjust="0"/>
  </p:normalViewPr>
  <p:slideViewPr>
    <p:cSldViewPr snapToGrid="0" snapToObjects="1">
      <p:cViewPr varScale="1">
        <p:scale>
          <a:sx n="62" d="100"/>
          <a:sy n="62" d="100"/>
        </p:scale>
        <p:origin x="2970" y="72"/>
      </p:cViewPr>
      <p:guideLst>
        <p:guide orient="horz" pos="2160"/>
        <p:guide pos="2880"/>
      </p:guideLst>
    </p:cSldViewPr>
  </p:slideViewPr>
  <p:outlineViewPr>
    <p:cViewPr>
      <p:scale>
        <a:sx n="33" d="100"/>
        <a:sy n="33" d="100"/>
      </p:scale>
      <p:origin x="0" y="-13104"/>
    </p:cViewPr>
  </p:outlineViewPr>
  <p:notesTextViewPr>
    <p:cViewPr>
      <p:scale>
        <a:sx n="150" d="100"/>
        <a:sy n="150" d="100"/>
      </p:scale>
      <p:origin x="0" y="0"/>
    </p:cViewPr>
  </p:notesTextViewPr>
  <p:sorterViewPr>
    <p:cViewPr>
      <p:scale>
        <a:sx n="100" d="100"/>
        <a:sy n="100" d="100"/>
      </p:scale>
      <p:origin x="0" y="-9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2T15:35:19.292" idx="1">
    <p:pos x="5472" y="1072"/>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8EC3F0F-D0FA-4ED7-8C20-645A1E7CDCCF}" type="datetimeFigureOut">
              <a:rPr lang="en-US"/>
              <a:pPr>
                <a:defRPr/>
              </a:pPr>
              <a:t>9/17/2018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70386722-C8D4-4E6B-9F09-CA262D8BCDAB}" type="slidenum">
              <a:rPr lang="en-US"/>
              <a:pPr>
                <a:defRPr/>
              </a:pPr>
              <a:t>‹#›</a:t>
            </a:fld>
            <a:endParaRPr lang="en-US"/>
          </a:p>
        </p:txBody>
      </p:sp>
    </p:spTree>
    <p:extLst>
      <p:ext uri="{BB962C8B-B14F-4D97-AF65-F5344CB8AC3E}">
        <p14:creationId xmlns:p14="http://schemas.microsoft.com/office/powerpoint/2010/main" val="22478635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02T17:59:41.482"/>
    </inkml:context>
    <inkml:brush xml:id="br0">
      <inkml:brushProperty name="width" value="0.175" units="cm"/>
      <inkml:brushProperty name="height" value="0.175" units="cm"/>
      <inkml:brushProperty name="color" value="#ED1C24"/>
    </inkml:brush>
  </inkml:definitions>
  <inkml:trace contextRef="#ctx0" brushRef="#br0">27372 4481 4352,'0'0'1664,"0"-5"-1312,0 5 128,0 0-32,0 0-160,0 0 0,0-5-32,0 5 64,0 0-160,0 0 192,0 0 64,0 0 0,-8-5 0,8 5-96,0 0-32,0 0-96,0 0-32,-9 0 32,9 0 96,0 0-64,0-5-64,0 5-64,0 0-96,0 0 160,0 0 128,0-5-160,9 5-64,-9 0 32,0 0 0,0 0-128,0 0 32,0 0 64,8 0 32,-8 0 32,0 0 64,9 5-96,-9-5-64,8 0 0,-8 0 32,0 0-32,9 5 64,-1-5-64,2 0 64,-3 0-64,-7 5-32,9-5 32,-1 0 32,-8 5-32,9-5-32,0 0 96,-9 5 64,9-5-64,-1 4-64,1-4 0,-1 5-32,1-5 64,-1 5 32,-8-5-32,9 5 32,0-5-64,-1 5-32,9-5 96,-8 5 0,0 0-32,-1-5-64,10 5 32,-10 0-32,1-5 0,7 5 0,-7-1 0,9 1 0,-10-5 0,1 6 0,8-2 0,0 1 64,-8-5-32,8 5-32,0-1 32,0 2 32,-8-1-32,9-5-32,-2 4 96,1 2 0,1-1-32,-1-1 32,0 1-128,0 0 0,10-5 32,-11 5 0,1 0 0,1 0 64,7 0 32,-7-1 32,-1 1-64,8 0 32,-8 0-64,1-5-32,-1 5 160,8 0 31,-7 0-159,-1-5 0,0 5-32,0-1 64,1 1-32,-1-5-32,0 10-64,0-10 32,9 5 96,-9 0 32,0-1-128,1 2 32,7-1 64,-8-1 32,1 7-32,-1-7-64,9 1-64,-9 0 32,0 0 32,9 0 0,-9 0 0,8 0 0,1-1 0,-8 6 64,7-5-32,1 0-32,0 0 32,-1 0 32,-8 0-32,18 5-32,-18-5 32,9-1-32,0 7 64,-1-7 32,1 1-128,-1 0-32,-7 0 32,8 0 64,-1 0 0,1 0-32,0-1 32,9 7 32,-10-7-96,1 1 0,-9 4 32,9-3 0,0-1 0,-9 5 0,8-5-96,-7-1 64,-1 2 32,9-2 64,-9 1-32,1 0-32,-10-5 32,9 5-32,0 0 0,1 0 0,-10-1 0,9 1 0,0 0 0,0 0 0,-7 0 0,6-5 64,1 5-96,1 0 0,-1-1 32,-1 2 0,-6-1 0,7-1 64,0-4-96,0 5-64,0 1 64,1-2 64,-1 1 0,-1 0 64,2-1-128,0 2 0,-2-6 32,10 5 64,-8-1-96,-2 2 0,1-6 32,1 4 0,0 1 0,-2 0 0,1-5-96,-8 5 64,8 0 96,0 0 96,-8-5-128,0 5-32,8 0-64,-8-5 0,-1 4 64,1-4 0,-1 5 0,1 0 64,-1-5-96,1 5 0,0-5 32,-1 5 64,1-5-32,0 5-32,-2-5 32,3 5-32,-2-5-96,-8 0 0,0 0-448,0 0-127,0 0-417,0 5-224,0-5-544,0 4-256,0-4-1088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02T17:59:41.483"/>
    </inkml:context>
    <inkml:brush xml:id="br0">
      <inkml:brushProperty name="width" value="0.175" units="cm"/>
      <inkml:brushProperty name="height" value="0.175" units="cm"/>
      <inkml:brushProperty name="color" value="#ED1C24"/>
    </inkml:brush>
  </inkml:definitions>
  <inkml:trace contextRef="#ctx0" brushRef="#br0">27972 2327 6272,'0'-3'2368,"6"3"-1856,-6 0-64,8 0-160,-8 0-96,6 0 96,-6-4 160,7 4 96,-7 0-288,0-4 64,7 4 96,0-4-160,-7 4-64,6-4 32,1 1 64,0 0 64,0-1 96,6 0-160,7-3-32,-6 3-64,6-3 32,0-1 64,7 0 64,0-3 32,0 4 63,7-5-31,7 0 0,-2-2-160,2-1-96,-1-4 0,8 1-32,-8 3 128,8-4 96,-8 0-64,7 1 64,-6-5-256,-1 4-128,8 0 64,-9-2 32,1 2 64,-6 4 0,6 0 0,-6-4 64,0 4-160,6 0-96,-6 0 32,-1 1 64,2 2-64,-1 1-64,-1 0 64,1-1 0,-8 1 32,1 0 64,1 0-32,-2 0-32,1 0-64,0 3 32,-6-3 32,6 0 0,-7 3-96,0-3 0,7 0 64,-13 0 0,5 3-128,1-3 32,-5 3-288,-2 1-64,-6-1-448,0 4-223,-1-3-993,1 7-384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D1298C11-844B-4345-A162-AEBD029EAF1B}" type="datetimeFigureOut">
              <a:rPr lang="en-US"/>
              <a:pPr>
                <a:defRPr/>
              </a:pPr>
              <a:t>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7F601B01-3264-4540-ACCF-46D1C7E753E1}" type="slidenum">
              <a:rPr lang="en-US"/>
              <a:pPr>
                <a:defRPr/>
              </a:pPr>
              <a:t>‹#›</a:t>
            </a:fld>
            <a:endParaRPr lang="en-US"/>
          </a:p>
        </p:txBody>
      </p:sp>
    </p:spTree>
    <p:extLst>
      <p:ext uri="{BB962C8B-B14F-4D97-AF65-F5344CB8AC3E}">
        <p14:creationId xmlns:p14="http://schemas.microsoft.com/office/powerpoint/2010/main" val="1005742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 afternoon everyone. Welcome</a:t>
            </a:r>
            <a:r>
              <a:rPr lang="en-CA" baseline="0" dirty="0" smtClean="0"/>
              <a:t> to Western, to London ON and to Canada!</a:t>
            </a:r>
          </a:p>
          <a:p>
            <a:endParaRPr lang="en-CA" dirty="0" smtClean="0"/>
          </a:p>
          <a:p>
            <a:r>
              <a:rPr lang="en-CA" baseline="0" dirty="0" smtClean="0"/>
              <a:t>My name is Monica Fazekas and I’m the Student Engagement and Outreach librarian. I am Shiyi Xie, Teaching and Learning Librarian</a:t>
            </a:r>
            <a:r>
              <a:rPr lang="en-US" baseline="0" dirty="0" smtClean="0"/>
              <a:t> and STEM Disciplinary Coordinator</a:t>
            </a:r>
            <a:r>
              <a:rPr lang="en-CA" baseline="0" dirty="0" smtClean="0"/>
              <a:t> </a:t>
            </a:r>
          </a:p>
          <a:p>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a:t>
            </a:fld>
            <a:endParaRPr lang="en-CA"/>
          </a:p>
        </p:txBody>
      </p:sp>
    </p:spTree>
    <p:extLst>
      <p:ext uri="{BB962C8B-B14F-4D97-AF65-F5344CB8AC3E}">
        <p14:creationId xmlns:p14="http://schemas.microsoft.com/office/powerpoint/2010/main" val="45529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 with your Western</a:t>
            </a:r>
            <a:r>
              <a:rPr lang="en-US" baseline="0" dirty="0" smtClean="0"/>
              <a:t> ID (same as your email) and you’ll get your readings</a:t>
            </a:r>
          </a:p>
          <a:p>
            <a:endParaRPr lang="en-US" baseline="0" dirty="0" smtClean="0"/>
          </a:p>
          <a:p>
            <a:r>
              <a:rPr lang="en-US" baseline="0" dirty="0" smtClean="0"/>
              <a:t>-Shiyi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DBAA70-C7A5-4FF3-9AA9-49E4821CD2F0}" type="slidenum">
              <a:rPr lang="en-CA" smtClean="0"/>
              <a:t>10</a:t>
            </a:fld>
            <a:endParaRPr lang="en-CA"/>
          </a:p>
        </p:txBody>
      </p:sp>
    </p:spTree>
    <p:extLst>
      <p:ext uri="{BB962C8B-B14F-4D97-AF65-F5344CB8AC3E}">
        <p14:creationId xmlns:p14="http://schemas.microsoft.com/office/powerpoint/2010/main" val="134840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not course readings – need to find journal in the library catalogue (catalogue is good for exact title searches)</a:t>
            </a:r>
            <a:br>
              <a:rPr lang="en-CA" dirty="0" smtClean="0"/>
            </a:br>
            <a:endParaRPr lang="en-CA" dirty="0" smtClean="0"/>
          </a:p>
          <a:p>
            <a:r>
              <a:rPr lang="en-CA" dirty="0" smtClean="0"/>
              <a:t>Show places for catalogue search on page</a:t>
            </a:r>
          </a:p>
          <a:p>
            <a:endParaRPr lang="en-CA" dirty="0" smtClean="0"/>
          </a:p>
          <a:p>
            <a:r>
              <a:rPr lang="en-CA" dirty="0" smtClean="0"/>
              <a:t>-Shiyi</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11</a:t>
            </a:fld>
            <a:endParaRPr lang="en-US"/>
          </a:p>
        </p:txBody>
      </p:sp>
    </p:spTree>
    <p:extLst>
      <p:ext uri="{BB962C8B-B14F-4D97-AF65-F5344CB8AC3E}">
        <p14:creationId xmlns:p14="http://schemas.microsoft.com/office/powerpoint/2010/main" val="116894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journal title not journal article</a:t>
            </a:r>
          </a:p>
          <a:p>
            <a:endParaRPr lang="en-US" dirty="0" smtClean="0"/>
          </a:p>
          <a:p>
            <a:r>
              <a:rPr lang="en-US"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12</a:t>
            </a:fld>
            <a:endParaRPr lang="en-US"/>
          </a:p>
        </p:txBody>
      </p:sp>
    </p:spTree>
    <p:extLst>
      <p:ext uri="{BB962C8B-B14F-4D97-AF65-F5344CB8AC3E}">
        <p14:creationId xmlns:p14="http://schemas.microsoft.com/office/powerpoint/2010/main" val="132108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Remember by title of journal –</a:t>
            </a:r>
            <a:r>
              <a:rPr lang="en-CA" baseline="0" dirty="0" smtClean="0"/>
              <a:t> not by author names or title of the article</a:t>
            </a:r>
          </a:p>
          <a:p>
            <a:endParaRPr lang="en-CA" baseline="0" dirty="0" smtClean="0"/>
          </a:p>
          <a:p>
            <a:r>
              <a:rPr lang="en-CA" baseline="0"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13</a:t>
            </a:fld>
            <a:endParaRPr lang="en-CA"/>
          </a:p>
        </p:txBody>
      </p:sp>
    </p:spTree>
    <p:extLst>
      <p:ext uri="{BB962C8B-B14F-4D97-AF65-F5344CB8AC3E}">
        <p14:creationId xmlns:p14="http://schemas.microsoft.com/office/powerpoint/2010/main" val="218960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Using the main search bar to find books,</a:t>
            </a:r>
            <a:r>
              <a:rPr lang="en-CA" baseline="0" dirty="0" smtClean="0"/>
              <a:t> articles and more</a:t>
            </a:r>
          </a:p>
          <a:p>
            <a:r>
              <a:rPr lang="en-CA" baseline="0" dirty="0" smtClean="0"/>
              <a:t>Go into it and do search on main search bar</a:t>
            </a:r>
          </a:p>
          <a:p>
            <a:r>
              <a:rPr lang="en-CA" dirty="0" smtClean="0"/>
              <a:t>Depending</a:t>
            </a:r>
            <a:r>
              <a:rPr lang="en-CA" baseline="0" dirty="0" smtClean="0"/>
              <a:t> on discipline, you will likely be using specific databases to find your information ( can find out which database for that subject in Research Guides)</a:t>
            </a:r>
            <a:br>
              <a:rPr lang="en-CA" baseline="0" dirty="0" smtClean="0"/>
            </a:br>
            <a:endParaRPr lang="en-CA" baseline="0" dirty="0" smtClean="0"/>
          </a:p>
          <a:p>
            <a:r>
              <a:rPr lang="en-CA" baseline="0" dirty="0" smtClean="0"/>
              <a:t>For very broad multidisciplinary research, the </a:t>
            </a:r>
            <a:r>
              <a:rPr lang="en-CA" dirty="0" smtClean="0"/>
              <a:t>Main search bar can be helpful: it is a simple and fast search engine that will discover content from Western Libraries' vast collection of books, journal articles and other formats for virtually any topic using a single search box. The main search</a:t>
            </a:r>
            <a:r>
              <a:rPr lang="en-CA" baseline="0" dirty="0" smtClean="0"/>
              <a:t> </a:t>
            </a:r>
            <a:r>
              <a:rPr lang="en-CA" dirty="0" smtClean="0"/>
              <a:t>is a great place to start your research for both discipline specific and especially interdisciplinary subjects. </a:t>
            </a:r>
          </a:p>
          <a:p>
            <a:endParaRPr lang="en-CA" dirty="0" smtClean="0"/>
          </a:p>
          <a:p>
            <a:endParaRPr lang="en-US" dirty="0" smtClean="0"/>
          </a:p>
          <a:p>
            <a:r>
              <a:rPr lang="en-US" baseline="0" dirty="0" smtClean="0"/>
              <a:t>Search: </a:t>
            </a:r>
            <a:r>
              <a:rPr lang="en-US" b="1" baseline="0" dirty="0" smtClean="0"/>
              <a:t>green energy and environment</a:t>
            </a:r>
          </a:p>
          <a:p>
            <a:endParaRPr lang="en-US" b="1" baseline="0" dirty="0" smtClean="0"/>
          </a:p>
          <a:p>
            <a:r>
              <a:rPr lang="en-US" b="0" baseline="0" dirty="0" smtClean="0"/>
              <a:t>Show limits, books, journals, full-text, etc.  date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 Shiyi</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14</a:t>
            </a:fld>
            <a:endParaRPr lang="en-CA"/>
          </a:p>
        </p:txBody>
      </p:sp>
    </p:spTree>
    <p:extLst>
      <p:ext uri="{BB962C8B-B14F-4D97-AF65-F5344CB8AC3E}">
        <p14:creationId xmlns:p14="http://schemas.microsoft.com/office/powerpoint/2010/main" val="260465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15</a:t>
            </a:fld>
            <a:endParaRPr lang="en-US"/>
          </a:p>
        </p:txBody>
      </p:sp>
    </p:spTree>
    <p:extLst>
      <p:ext uri="{BB962C8B-B14F-4D97-AF65-F5344CB8AC3E}">
        <p14:creationId xmlns:p14="http://schemas.microsoft.com/office/powerpoint/2010/main" val="192384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functions let you cite the item, email and save. Let’s take a closer look. </a:t>
            </a:r>
            <a:endParaRPr lang="en-US" dirty="0" smtClean="0"/>
          </a:p>
          <a:p>
            <a:endParaRPr lang="en-US" dirty="0" smtClean="0"/>
          </a:p>
          <a:p>
            <a:r>
              <a:rPr lang="en-US" dirty="0" smtClean="0"/>
              <a:t>Shiyi</a:t>
            </a:r>
            <a:endParaRPr lang="en-US" dirty="0"/>
          </a:p>
        </p:txBody>
      </p:sp>
      <p:sp>
        <p:nvSpPr>
          <p:cNvPr id="4" name="Slide Number Placeholder 3"/>
          <p:cNvSpPr>
            <a:spLocks noGrp="1"/>
          </p:cNvSpPr>
          <p:nvPr>
            <p:ph type="sldNum" sz="quarter" idx="10"/>
          </p:nvPr>
        </p:nvSpPr>
        <p:spPr/>
        <p:txBody>
          <a:bodyPr/>
          <a:lstStyle/>
          <a:p>
            <a:fld id="{0347C719-64B4-4231-8F0C-C586F634B35C}" type="slidenum">
              <a:rPr lang="en-CA" smtClean="0"/>
              <a:t>16</a:t>
            </a:fld>
            <a:endParaRPr lang="en-CA"/>
          </a:p>
        </p:txBody>
      </p:sp>
    </p:spTree>
    <p:extLst>
      <p:ext uri="{BB962C8B-B14F-4D97-AF65-F5344CB8AC3E}">
        <p14:creationId xmlns:p14="http://schemas.microsoft.com/office/powerpoint/2010/main" val="12098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r>
            <a:br>
              <a:rPr lang="en-CA" dirty="0" smtClean="0"/>
            </a:br>
            <a:endParaRPr lang="en-CA" dirty="0" smtClean="0"/>
          </a:p>
          <a:p>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17</a:t>
            </a:fld>
            <a:endParaRPr lang="en-CA"/>
          </a:p>
        </p:txBody>
      </p:sp>
    </p:spTree>
    <p:extLst>
      <p:ext uri="{BB962C8B-B14F-4D97-AF65-F5344CB8AC3E}">
        <p14:creationId xmlns:p14="http://schemas.microsoft.com/office/powerpoint/2010/main" val="249222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This is a great tool to</a:t>
            </a:r>
            <a:r>
              <a:rPr lang="en-US" baseline="0" dirty="0" smtClean="0"/>
              <a:t> get to know </a:t>
            </a:r>
            <a:r>
              <a:rPr lang="en-US" dirty="0" smtClean="0"/>
              <a:t>the core resources in a particular subject area</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Link out:</a:t>
            </a:r>
            <a:br>
              <a:rPr lang="en-US" dirty="0" smtClean="0"/>
            </a:b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Since the guides</a:t>
            </a:r>
            <a:r>
              <a:rPr lang="en-US" baseline="0" dirty="0" smtClean="0"/>
              <a:t> </a:t>
            </a:r>
            <a:r>
              <a:rPr lang="en-US" dirty="0" smtClean="0"/>
              <a:t>are subject</a:t>
            </a:r>
            <a:r>
              <a:rPr lang="en-US" baseline="0" dirty="0" smtClean="0"/>
              <a:t> specific – the types of core resources (tabs across the top of the page) will be different</a:t>
            </a:r>
            <a:r>
              <a:rPr lang="en-US" dirty="0" smtClean="0"/>
              <a:t> across the various disciplines (show </a:t>
            </a:r>
            <a:r>
              <a:rPr lang="en-CA" b="0" dirty="0" smtClean="0">
                <a:latin typeface="+mn-lt"/>
              </a:rPr>
              <a:t>Ophthalmology [Clinical</a:t>
            </a:r>
            <a:r>
              <a:rPr lang="en-CA" b="0" baseline="0" dirty="0" smtClean="0">
                <a:latin typeface="+mn-lt"/>
              </a:rPr>
              <a:t> Tools] </a:t>
            </a:r>
            <a:r>
              <a:rPr lang="en-CA" b="0" dirty="0" smtClean="0">
                <a:latin typeface="+mn-lt"/>
              </a:rPr>
              <a:t>&amp; Visual Arts [Images])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b="0" dirty="0" smtClean="0">
              <a:latin typeface="+mn-lt"/>
            </a:endParaRPr>
          </a:p>
          <a:p>
            <a:pPr lvl="1"/>
            <a:endParaRPr lang="en-US" dirty="0" smtClean="0"/>
          </a:p>
          <a:p>
            <a:pPr lvl="1"/>
            <a:r>
              <a:rPr lang="en-US" dirty="0" smtClean="0"/>
              <a:t>-– There will also</a:t>
            </a:r>
            <a:r>
              <a:rPr lang="en-US" baseline="0" dirty="0" smtClean="0"/>
              <a:t> be a mixture of print and electronic sources – which again will be discipline specific  (based on how research is published for that particular field – e.g. we can’t order e-books if they are only available for purchase in print)</a:t>
            </a:r>
          </a:p>
          <a:p>
            <a:pPr lvl="1"/>
            <a:endParaRPr lang="en-US" baseline="0" dirty="0" smtClean="0"/>
          </a:p>
          <a:p>
            <a:pPr lvl="1"/>
            <a:r>
              <a:rPr lang="en-US" baseline="0" dirty="0" smtClean="0"/>
              <a:t>Show CBE Guide</a:t>
            </a:r>
          </a:p>
          <a:p>
            <a:pPr lvl="1"/>
            <a:r>
              <a:rPr lang="en-US" baseline="0" dirty="0" smtClean="0"/>
              <a:t>-what other guides are relevant</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up: (green energy and environment question)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Find database: multi-disciplinary : Web of Science or Scopus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-do search on green energy and environment – show limits  - get it at Western (Shiyi get screenshots)</a:t>
            </a:r>
          </a:p>
          <a:p>
            <a:pPr lvl="1"/>
            <a:r>
              <a:rPr lang="en-US" baseline="0" dirty="0" smtClean="0"/>
              <a:t/>
            </a:r>
            <a:br>
              <a:rPr lang="en-US" baseline="0" dirty="0" smtClean="0"/>
            </a:br>
            <a:r>
              <a:rPr lang="en-US" baseline="0" dirty="0" smtClean="0"/>
              <a:t>-Shiyi</a:t>
            </a:r>
          </a:p>
          <a:p>
            <a:pPr lvl="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DBAA70-C7A5-4FF3-9AA9-49E4821CD2F0}" type="slidenum">
              <a:rPr lang="en-CA" smtClean="0"/>
              <a:t>18</a:t>
            </a:fld>
            <a:endParaRPr lang="en-CA"/>
          </a:p>
        </p:txBody>
      </p:sp>
    </p:spTree>
    <p:extLst>
      <p:ext uri="{BB962C8B-B14F-4D97-AF65-F5344CB8AC3E}">
        <p14:creationId xmlns:p14="http://schemas.microsoft.com/office/powerpoint/2010/main" val="198495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19</a:t>
            </a:fld>
            <a:endParaRPr lang="en-US"/>
          </a:p>
        </p:txBody>
      </p:sp>
    </p:spTree>
    <p:extLst>
      <p:ext uri="{BB962C8B-B14F-4D97-AF65-F5344CB8AC3E}">
        <p14:creationId xmlns:p14="http://schemas.microsoft.com/office/powerpoint/2010/main" val="160714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have a campus map handout</a:t>
            </a:r>
          </a:p>
          <a:p>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CA" baseline="0" dirty="0" smtClean="0"/>
              <a:t>On main campus there are 6 Libraries – organized by discipline + 3 affiliated college libraries – you can use them ALL</a:t>
            </a:r>
          </a:p>
          <a:p>
            <a:endParaRPr lang="en-US" dirty="0" smtClean="0"/>
          </a:p>
          <a:p>
            <a:pPr>
              <a:buFontTx/>
              <a:buChar char="-"/>
            </a:pPr>
            <a:r>
              <a:rPr lang="en-US" baseline="0" dirty="0" smtClean="0"/>
              <a:t>your Western One ID card is also your library card (same with your Western ID – username – and password) and your print/copy/scan card</a:t>
            </a:r>
          </a:p>
          <a:p>
            <a:pPr>
              <a:buFontTx/>
              <a:buNone/>
            </a:pPr>
            <a:r>
              <a:rPr lang="en-US" baseline="0" dirty="0" smtClean="0"/>
              <a:t>-Never share your card or ID &amp; password </a:t>
            </a:r>
          </a:p>
          <a:p>
            <a:pPr>
              <a:buFontTx/>
              <a:buNone/>
            </a:pP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you live in London – also have access to London Public Library – they are also a great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-Monica</a:t>
            </a:r>
          </a:p>
          <a:p>
            <a:endParaRPr lang="en-US" baseline="0" dirty="0" smtClean="0"/>
          </a:p>
          <a:p>
            <a:pPr marL="0" lvl="1" defTabSz="465887" fontAlgn="base">
              <a:spcBef>
                <a:spcPct val="30000"/>
              </a:spcBef>
              <a:spcAft>
                <a:spcPct val="0"/>
              </a:spcAft>
              <a:defRPr/>
            </a:pPr>
            <a:endParaRPr lang="en-US" baseline="0" dirty="0" smtClean="0"/>
          </a:p>
          <a:p>
            <a:pPr marL="0" lvl="1" defTabSz="465887" fontAlgn="base">
              <a:spcBef>
                <a:spcPct val="30000"/>
              </a:spcBef>
              <a:spcAft>
                <a:spcPct val="0"/>
              </a:spcAft>
              <a:defRPr/>
            </a:pPr>
            <a:r>
              <a:rPr lang="en-US" baseline="0" dirty="0" smtClean="0"/>
              <a:t/>
            </a:r>
            <a:br>
              <a:rPr lang="en-US" baseline="0" dirty="0" smtClean="0"/>
            </a:br>
            <a:endParaRPr lang="en-US" baseline="0" dirty="0" smtClean="0"/>
          </a:p>
          <a:p>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a:t>
            </a:fld>
            <a:endParaRPr lang="en-US"/>
          </a:p>
        </p:txBody>
      </p:sp>
    </p:spTree>
    <p:extLst>
      <p:ext uri="{BB962C8B-B14F-4D97-AF65-F5344CB8AC3E}">
        <p14:creationId xmlns:p14="http://schemas.microsoft.com/office/powerpoint/2010/main" val="427748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20</a:t>
            </a:fld>
            <a:endParaRPr lang="en-US"/>
          </a:p>
        </p:txBody>
      </p:sp>
    </p:spTree>
    <p:extLst>
      <p:ext uri="{BB962C8B-B14F-4D97-AF65-F5344CB8AC3E}">
        <p14:creationId xmlns:p14="http://schemas.microsoft.com/office/powerpoint/2010/main" val="427859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-Shiyi</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21</a:t>
            </a:fld>
            <a:endParaRPr lang="en-US"/>
          </a:p>
        </p:txBody>
      </p:sp>
    </p:spTree>
    <p:extLst>
      <p:ext uri="{BB962C8B-B14F-4D97-AF65-F5344CB8AC3E}">
        <p14:creationId xmlns:p14="http://schemas.microsoft.com/office/powerpoint/2010/main" val="367446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-FYI</a:t>
            </a:r>
            <a:r>
              <a:rPr lang="en-US" baseline="0" dirty="0" smtClean="0"/>
              <a:t> – web of science is for all subjects including the humanities and social sciences</a:t>
            </a:r>
          </a:p>
          <a:p>
            <a:endParaRPr lang="en-US" baseline="0" dirty="0" smtClean="0"/>
          </a:p>
          <a:p>
            <a:r>
              <a:rPr lang="en-US" baseline="0" dirty="0" smtClean="0"/>
              <a:t>Times-cited (most cited papers first)</a:t>
            </a:r>
          </a:p>
          <a:p>
            <a:endParaRPr lang="en-US" baseline="0" dirty="0" smtClean="0"/>
          </a:p>
          <a:p>
            <a:r>
              <a:rPr lang="en-US" baseline="0"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22</a:t>
            </a:fld>
            <a:endParaRPr lang="en-US"/>
          </a:p>
        </p:txBody>
      </p:sp>
    </p:spTree>
    <p:extLst>
      <p:ext uri="{BB962C8B-B14F-4D97-AF65-F5344CB8AC3E}">
        <p14:creationId xmlns:p14="http://schemas.microsoft.com/office/powerpoint/2010/main" val="233832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Your prof tells you that you MUST use scholarly</a:t>
            </a:r>
            <a:r>
              <a:rPr lang="en-CA" baseline="0" dirty="0" smtClean="0"/>
              <a:t> or peer reviewed sources:</a:t>
            </a:r>
          </a:p>
          <a:p>
            <a:endParaRPr lang="en-CA" baseline="0" dirty="0" smtClean="0"/>
          </a:p>
          <a:p>
            <a:r>
              <a:rPr lang="en-CA" baseline="0" dirty="0" smtClean="0"/>
              <a:t>Explain peer review  - other scholars look at article and determine if research, methodology and analysis was sound</a:t>
            </a:r>
          </a:p>
          <a:p>
            <a:endParaRPr lang="en-CA" baseline="0" dirty="0" smtClean="0"/>
          </a:p>
          <a:p>
            <a:r>
              <a:rPr lang="en-CA" baseline="0"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23</a:t>
            </a:fld>
            <a:endParaRPr lang="en-CA"/>
          </a:p>
        </p:txBody>
      </p:sp>
    </p:spTree>
    <p:extLst>
      <p:ext uri="{BB962C8B-B14F-4D97-AF65-F5344CB8AC3E}">
        <p14:creationId xmlns:p14="http://schemas.microsoft.com/office/powerpoint/2010/main" val="3090163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24</a:t>
            </a:fld>
            <a:endParaRPr lang="en-CA"/>
          </a:p>
        </p:txBody>
      </p:sp>
    </p:spTree>
    <p:extLst>
      <p:ext uri="{BB962C8B-B14F-4D97-AF65-F5344CB8AC3E}">
        <p14:creationId xmlns:p14="http://schemas.microsoft.com/office/powerpoint/2010/main" val="2192799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25</a:t>
            </a:fld>
            <a:endParaRPr lang="en-CA"/>
          </a:p>
        </p:txBody>
      </p:sp>
    </p:spTree>
    <p:extLst>
      <p:ext uri="{BB962C8B-B14F-4D97-AF65-F5344CB8AC3E}">
        <p14:creationId xmlns:p14="http://schemas.microsoft.com/office/powerpoint/2010/main" val="180587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-Monica</a:t>
            </a:r>
          </a:p>
          <a:p>
            <a:r>
              <a:rPr lang="en-US" dirty="0" smtClean="0"/>
              <a:t>- you’ll have access to the pdf so you can refer back to this</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26</a:t>
            </a:fld>
            <a:endParaRPr lang="en-US"/>
          </a:p>
        </p:txBody>
      </p:sp>
    </p:spTree>
    <p:extLst>
      <p:ext uri="{BB962C8B-B14F-4D97-AF65-F5344CB8AC3E}">
        <p14:creationId xmlns:p14="http://schemas.microsoft.com/office/powerpoint/2010/main" val="222383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Trade magazines (not</a:t>
            </a:r>
            <a:r>
              <a:rPr lang="en-CA" baseline="0" dirty="0" smtClean="0"/>
              <a:t> peer reviewed)</a:t>
            </a:r>
          </a:p>
          <a:p>
            <a:r>
              <a:rPr lang="en-CA" baseline="0" dirty="0" smtClean="0"/>
              <a:t>First page has editorial board info with contact number, table of content.. Format looks like a regular magazine; inside might have advertisement info and current industry news.. </a:t>
            </a:r>
          </a:p>
          <a:p>
            <a:r>
              <a:rPr lang="en-CA" baseline="0" dirty="0" smtClean="0"/>
              <a:t>Targeted audience are the professions in the field, for them to get current industry news and trends.</a:t>
            </a:r>
          </a:p>
          <a:p>
            <a:endParaRPr lang="en-CA" baseline="0" dirty="0" smtClean="0"/>
          </a:p>
          <a:p>
            <a:r>
              <a:rPr lang="en-CA" baseline="0" dirty="0" smtClean="0"/>
              <a:t>-Monica</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27</a:t>
            </a:fld>
            <a:endParaRPr lang="en-US"/>
          </a:p>
        </p:txBody>
      </p:sp>
    </p:spTree>
    <p:extLst>
      <p:ext uri="{BB962C8B-B14F-4D97-AF65-F5344CB8AC3E}">
        <p14:creationId xmlns:p14="http://schemas.microsoft.com/office/powerpoint/2010/main" val="278901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Scholarly journals</a:t>
            </a:r>
          </a:p>
          <a:p>
            <a:endParaRPr lang="en-CA" dirty="0" smtClean="0"/>
          </a:p>
          <a:p>
            <a:r>
              <a:rPr lang="en-CA" dirty="0" smtClean="0"/>
              <a:t>First</a:t>
            </a:r>
            <a:r>
              <a:rPr lang="en-CA" baseline="0" dirty="0" smtClean="0"/>
              <a:t> couple pages include editor’s info; their names and affiliation. (as well as author affiliation)</a:t>
            </a:r>
          </a:p>
          <a:p>
            <a:endParaRPr lang="en-CA" baseline="0" dirty="0" smtClean="0"/>
          </a:p>
          <a:p>
            <a:r>
              <a:rPr lang="en-CA" baseline="0" dirty="0" smtClean="0"/>
              <a:t>Text includes diagrams, tables, data, methodology and so on.</a:t>
            </a:r>
            <a:r>
              <a:rPr lang="en-CA" baseline="0" dirty="0"/>
              <a:t> </a:t>
            </a:r>
            <a:r>
              <a:rPr lang="en-CA" baseline="0" dirty="0" smtClean="0"/>
              <a:t>Bibliographies or references in the end</a:t>
            </a:r>
          </a:p>
          <a:p>
            <a:endParaRPr lang="en-CA" baseline="0" dirty="0" smtClean="0"/>
          </a:p>
          <a:p>
            <a:r>
              <a:rPr lang="en-CA" baseline="0" dirty="0" smtClean="0"/>
              <a:t>Content is written for experts or scholars in the field, so the content is a bit hard to understand</a:t>
            </a:r>
          </a:p>
          <a:p>
            <a:endParaRPr lang="en-CA" baseline="0" dirty="0" smtClean="0"/>
          </a:p>
          <a:p>
            <a:r>
              <a:rPr lang="en-CA" baseline="0" dirty="0" smtClean="0"/>
              <a:t>Monica</a:t>
            </a:r>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28</a:t>
            </a:fld>
            <a:endParaRPr lang="en-US"/>
          </a:p>
        </p:txBody>
      </p:sp>
    </p:spTree>
    <p:extLst>
      <p:ext uri="{BB962C8B-B14F-4D97-AF65-F5344CB8AC3E}">
        <p14:creationId xmlns:p14="http://schemas.microsoft.com/office/powerpoint/2010/main" val="4070758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mentioned at the beginning, there are multiple</a:t>
            </a:r>
            <a:r>
              <a:rPr lang="en-CA" baseline="0" dirty="0" smtClean="0"/>
              <a:t> libraries on campus. What’s more is that we have access to the collections at the affiliated colleges as well- and you can request any material be delivered to the library that is closest to you.  We also regularly move books to storage to make room for new books and you can request these items from storage. You just need to use the request item button located in the record in the catalogue.  Note that you can also request items from other people who have the books signed out- and this shortens the time that they have with the book and ensures that you’re next in line for the book.  </a:t>
            </a:r>
          </a:p>
          <a:p>
            <a:r>
              <a:rPr lang="en-CA" baseline="0" dirty="0" smtClean="0"/>
              <a:t>ONLY guaranteed &amp; DAYS of a book – can be recalled</a:t>
            </a:r>
            <a:br>
              <a:rPr lang="en-CA" baseline="0" dirty="0" smtClean="0"/>
            </a:br>
            <a:endParaRPr lang="en-CA" baseline="0" dirty="0" smtClean="0"/>
          </a:p>
          <a:p>
            <a:r>
              <a:rPr lang="en-CA" baseline="0"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29</a:t>
            </a:fld>
            <a:endParaRPr lang="en-CA"/>
          </a:p>
        </p:txBody>
      </p:sp>
    </p:spTree>
    <p:extLst>
      <p:ext uri="{BB962C8B-B14F-4D97-AF65-F5344CB8AC3E}">
        <p14:creationId xmlns:p14="http://schemas.microsoft.com/office/powerpoint/2010/main" val="275934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D.B. Weldon Library is the largest library. It </a:t>
            </a:r>
            <a:r>
              <a:rPr lang="en-US" baseline="0" dirty="0" smtClean="0"/>
              <a:t>supports Arts and Humanities, Information and Media Studies and the Social Sciences. </a:t>
            </a:r>
          </a:p>
          <a:p>
            <a:endParaRPr lang="en-US" baseline="0" dirty="0" smtClean="0"/>
          </a:p>
          <a:p>
            <a:r>
              <a:rPr lang="en-US" baseline="0" dirty="0" smtClean="0"/>
              <a:t>Two of our services are accessed through Weldon.</a:t>
            </a:r>
            <a:br>
              <a:rPr lang="en-US" baseline="0" dirty="0" smtClean="0"/>
            </a:br>
            <a:endParaRPr lang="en-US" baseline="0" dirty="0" smtClean="0"/>
          </a:p>
          <a:p>
            <a:r>
              <a:rPr lang="en-US" baseline="0" dirty="0" smtClean="0"/>
              <a:t>The Archives and Research Collections Centre (commonly referred to as the ARCC) houses Special Collections (rare books and materials), Regional Collections (local history), and the University Archives – this is where you can find a number of primary sources (particularly humanities and social sciences)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Map and Data Centre is located on the ground floor of Weldon and provides map, data and GIS </a:t>
            </a:r>
            <a:r>
              <a:rPr lang="en-CA" dirty="0" smtClean="0"/>
              <a:t>(geographic information systems) and statistical services.</a:t>
            </a:r>
            <a:r>
              <a:rPr lang="en-CA" baseline="0" dirty="0" smtClean="0"/>
              <a:t> GIS has cross-disciplinary applications being used in biology, civil engineering, earth sciences, geography, history, literature etc.  The Centre provides access to GIS tools through workstations; it also supplies local, regional, national, and international data and imagery through various online spatial data directories. They offer research help and instruction on GIS information resources. </a:t>
            </a:r>
            <a:br>
              <a:rPr lang="en-CA" baseline="0" dirty="0" smtClean="0"/>
            </a:br>
            <a:r>
              <a:rPr lang="en-CA" baseline="0" dirty="0" smtClean="0"/>
              <a:t/>
            </a:r>
            <a:br>
              <a:rPr lang="en-CA" baseline="0" dirty="0" smtClean="0"/>
            </a:br>
            <a:endParaRPr lang="en-US" baseline="0" dirty="0" smtClean="0"/>
          </a:p>
          <a:p>
            <a:r>
              <a:rPr lang="en-US" baseline="0" dirty="0" smtClean="0"/>
              <a:t>GIS Day will be on November 14</a:t>
            </a:r>
            <a:r>
              <a:rPr lang="en-US" baseline="30000" dirty="0" smtClean="0"/>
              <a:t>th</a:t>
            </a:r>
            <a:r>
              <a:rPr lang="en-US" baseline="0" dirty="0" smtClean="0"/>
              <a:t> (</a:t>
            </a:r>
            <a:r>
              <a:rPr lang="en-US" dirty="0" smtClean="0"/>
              <a:t>workshops, presentations)</a:t>
            </a:r>
            <a:endParaRPr lang="en-US" baseline="0" dirty="0" smtClean="0"/>
          </a:p>
          <a:p>
            <a:endParaRPr lang="en-US" baseline="0" dirty="0" smtClean="0"/>
          </a:p>
          <a:p>
            <a:endParaRPr lang="en-US" baseline="0" dirty="0" smtClean="0"/>
          </a:p>
          <a:p>
            <a:r>
              <a:rPr lang="en-US" baseline="0" dirty="0" smtClean="0"/>
              <a:t>-Monica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3</a:t>
            </a:fld>
            <a:endParaRPr lang="en-CA"/>
          </a:p>
        </p:txBody>
      </p:sp>
    </p:spTree>
    <p:extLst>
      <p:ext uri="{BB962C8B-B14F-4D97-AF65-F5344CB8AC3E}">
        <p14:creationId xmlns:p14="http://schemas.microsoft.com/office/powerpoint/2010/main" val="1905324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Every once in a while…you might discover that the library doesn’t own a book</a:t>
            </a:r>
            <a:r>
              <a:rPr lang="en-CA" baseline="0" dirty="0" smtClean="0"/>
              <a:t> or journal you need</a:t>
            </a:r>
            <a:r>
              <a:rPr lang="en-CA" dirty="0" smtClean="0"/>
              <a:t>.</a:t>
            </a:r>
            <a:r>
              <a:rPr lang="en-CA" baseline="0" dirty="0" smtClean="0"/>
              <a:t>  Students can also request material that the library does not own and </a:t>
            </a:r>
            <a:r>
              <a:rPr lang="en-CA" baseline="0" dirty="0" err="1" smtClean="0"/>
              <a:t>and</a:t>
            </a:r>
            <a:r>
              <a:rPr lang="en-CA" baseline="0" dirty="0" smtClean="0"/>
              <a:t> we’ll get it from another university – it is free (if there is a charge – we ask first).  You just need to create an account in RACER to make these kinds of requests.   Has anyone used RACER before? </a:t>
            </a:r>
          </a:p>
          <a:p>
            <a:endParaRPr lang="en-CA" baseline="0" dirty="0" smtClean="0"/>
          </a:p>
          <a:p>
            <a:r>
              <a:rPr lang="en-CA" baseline="0"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30</a:t>
            </a:fld>
            <a:endParaRPr lang="en-CA"/>
          </a:p>
        </p:txBody>
      </p:sp>
    </p:spTree>
    <p:extLst>
      <p:ext uri="{BB962C8B-B14F-4D97-AF65-F5344CB8AC3E}">
        <p14:creationId xmlns:p14="http://schemas.microsoft.com/office/powerpoint/2010/main" val="340804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Your professor likely will</a:t>
            </a:r>
            <a:r>
              <a:rPr lang="en-CA" baseline="0" dirty="0" smtClean="0"/>
              <a:t> want you to use a specific citation style (often by discipline – APA, MLA, Chicago). Use the citation style your professor stated – for different courses you may use a different citation style.</a:t>
            </a:r>
          </a:p>
          <a:p>
            <a:endParaRPr lang="en-CA" baseline="0" dirty="0" smtClean="0"/>
          </a:p>
          <a:p>
            <a:r>
              <a:rPr lang="en-CA" baseline="0" dirty="0" smtClean="0"/>
              <a:t>-Monica </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31</a:t>
            </a:fld>
            <a:endParaRPr lang="en-CA"/>
          </a:p>
        </p:txBody>
      </p:sp>
    </p:spTree>
    <p:extLst>
      <p:ext uri="{BB962C8B-B14F-4D97-AF65-F5344CB8AC3E}">
        <p14:creationId xmlns:p14="http://schemas.microsoft.com/office/powerpoint/2010/main" val="1250864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 and show them the page</a:t>
            </a:r>
          </a:p>
          <a:p>
            <a:endParaRPr lang="en-CA" dirty="0" smtClean="0"/>
          </a:p>
          <a:p>
            <a:r>
              <a:rPr lang="en-CA"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32</a:t>
            </a:fld>
            <a:endParaRPr lang="en-CA"/>
          </a:p>
        </p:txBody>
      </p:sp>
    </p:spTree>
    <p:extLst>
      <p:ext uri="{BB962C8B-B14F-4D97-AF65-F5344CB8AC3E}">
        <p14:creationId xmlns:p14="http://schemas.microsoft.com/office/powerpoint/2010/main" val="46802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Please fill out 1 minute paper. </a:t>
            </a:r>
            <a:r>
              <a:rPr lang="en-US" baseline="0" smtClean="0"/>
              <a:t>If you would </a:t>
            </a:r>
            <a:r>
              <a:rPr lang="en-US" baseline="0" dirty="0" smtClean="0"/>
              <a:t>like question answered please include email</a:t>
            </a:r>
            <a:endParaRPr lang="en-US" dirty="0" smtClean="0"/>
          </a:p>
          <a:p>
            <a:endParaRPr lang="en-US" baseline="0" dirty="0" smtClean="0"/>
          </a:p>
          <a:p>
            <a:endParaRPr lang="en-US" baseline="0" dirty="0" smtClean="0"/>
          </a:p>
          <a:p>
            <a:r>
              <a:rPr lang="en-US" baseline="0" dirty="0" smtClean="0"/>
              <a:t>- Monica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05B84D-0949-4D64-BE7B-973D83D4453B}" type="slidenum">
              <a:rPr lang="en-CA" smtClean="0"/>
              <a:pPr/>
              <a:t>33</a:t>
            </a:fld>
            <a:endParaRPr lang="en-CA"/>
          </a:p>
        </p:txBody>
      </p:sp>
    </p:spTree>
    <p:extLst>
      <p:ext uri="{BB962C8B-B14F-4D97-AF65-F5344CB8AC3E}">
        <p14:creationId xmlns:p14="http://schemas.microsoft.com/office/powerpoint/2010/main" val="393493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Allyn &amp; Betty Taylor Library is the 2nd largest library on campus and it supports Engineering, Science, Health Sciences and the </a:t>
            </a:r>
            <a:r>
              <a:rPr lang="en-US" baseline="0" dirty="0" err="1" smtClean="0"/>
              <a:t>Schulich</a:t>
            </a:r>
            <a:r>
              <a:rPr lang="en-US" baseline="0" dirty="0" smtClean="0"/>
              <a:t> School of Medicine and Dentistry</a:t>
            </a:r>
          </a:p>
          <a:p>
            <a:endParaRPr lang="en-US" baseline="0" dirty="0" smtClean="0"/>
          </a:p>
          <a:p>
            <a:r>
              <a:rPr lang="en-US" dirty="0" smtClean="0"/>
              <a:t>-Although the primary user groups for  the law, business, music and education libraries the are the students,</a:t>
            </a:r>
            <a:r>
              <a:rPr lang="en-US" baseline="0" dirty="0" smtClean="0"/>
              <a:t> faculty and staff of their</a:t>
            </a:r>
            <a:r>
              <a:rPr lang="en-US" dirty="0" smtClean="0"/>
              <a:t> associated</a:t>
            </a:r>
            <a:r>
              <a:rPr lang="en-US" baseline="0" dirty="0" smtClean="0"/>
              <a:t> faculties – these libraries and their resources (Business, Education, Music and Law) are open to everyone.</a:t>
            </a:r>
          </a:p>
          <a:p>
            <a:pPr marL="171450" indent="-171450">
              <a:buFontTx/>
              <a:buChar char="-"/>
            </a:pPr>
            <a:r>
              <a:rPr lang="en-US" baseline="0" dirty="0" smtClean="0"/>
              <a:t>different libraries are busy at different times (e.g. during April exams the Business Library is fairly empty, so you can easily find a study space in there.) </a:t>
            </a:r>
          </a:p>
          <a:p>
            <a:pPr marL="0" indent="0">
              <a:buFontTx/>
              <a:buNone/>
            </a:pPr>
            <a:endParaRPr lang="en-US" baseline="0" dirty="0" smtClean="0"/>
          </a:p>
          <a:p>
            <a:endParaRPr lang="en-US" baseline="0" dirty="0" smtClean="0"/>
          </a:p>
          <a:p>
            <a:r>
              <a:rPr lang="en-US" baseline="0" dirty="0" smtClean="0"/>
              <a:t>-Monica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4</a:t>
            </a:fld>
            <a:endParaRPr lang="en-CA"/>
          </a:p>
        </p:txBody>
      </p:sp>
    </p:spTree>
    <p:extLst>
      <p:ext uri="{BB962C8B-B14F-4D97-AF65-F5344CB8AC3E}">
        <p14:creationId xmlns:p14="http://schemas.microsoft.com/office/powerpoint/2010/main" val="89005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fontAlgn="base">
              <a:spcBef>
                <a:spcPct val="30000"/>
              </a:spcBef>
              <a:spcAft>
                <a:spcPct val="0"/>
              </a:spcAft>
              <a:defRPr/>
            </a:pPr>
            <a: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Libraries have different study zones – Silent (no talking at all), Quiet (quiet small group discussions) &amp; Conversation Friendly – can find</a:t>
            </a:r>
            <a:r>
              <a:rPr lang="en-US" altLang="en-US" baseline="0"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maps with study zones online in the library</a:t>
            </a:r>
            <a:endPar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endParaRPr>
          </a:p>
          <a:p>
            <a:pPr defTabSz="465887" fontAlgn="base">
              <a:spcBef>
                <a:spcPct val="30000"/>
              </a:spcBef>
              <a:spcAft>
                <a:spcPct val="0"/>
              </a:spcAft>
              <a:defRPr/>
            </a:pPr>
            <a:endParaRPr lang="en-US" altLang="en-US" baseline="0" dirty="0" smtClean="0">
              <a:solidFill>
                <a:schemeClr val="tx1"/>
              </a:solidFill>
              <a:latin typeface="+mn-lt"/>
              <a:ea typeface="+mn-ea"/>
              <a:cs typeface="+mn-cs"/>
            </a:endParaRPr>
          </a:p>
          <a:p>
            <a:pPr defTabSz="465887" fontAlgn="base">
              <a:spcBef>
                <a:spcPct val="30000"/>
              </a:spcBef>
              <a:spcAft>
                <a:spcPct val="0"/>
              </a:spcAft>
              <a:defRPr/>
            </a:pPr>
            <a:r>
              <a:rPr lang="en-US" altLang="en-US" baseline="0" dirty="0" smtClean="0">
                <a:solidFill>
                  <a:schemeClr val="tx1"/>
                </a:solidFill>
                <a:latin typeface="+mn-lt"/>
                <a:ea typeface="+mn-ea"/>
                <a:cs typeface="+mn-cs"/>
              </a:rPr>
              <a:t>-most professional libraries are a quiet study zone </a:t>
            </a:r>
          </a:p>
          <a:p>
            <a:pPr defTabSz="465887" fontAlgn="base">
              <a:spcBef>
                <a:spcPct val="30000"/>
              </a:spcBef>
              <a:spcAft>
                <a:spcPct val="0"/>
              </a:spcAft>
              <a:defRPr/>
            </a:pPr>
            <a:r>
              <a:rPr lang="en-US" altLang="en-US" baseline="0" dirty="0" smtClean="0">
                <a:solidFill>
                  <a:schemeClr val="tx1"/>
                </a:solidFill>
                <a:latin typeface="+mn-lt"/>
                <a:ea typeface="+mn-ea"/>
                <a:cs typeface="+mn-cs"/>
              </a:rPr>
              <a:t>– for Weldon –the higher you go the quieter; for Taylor – generally the lower you go the quieter</a:t>
            </a:r>
            <a: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a:r>
            <a:b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endParaRPr>
          </a:p>
          <a:p>
            <a:pPr defTabSz="465887" fontAlgn="base">
              <a:spcBef>
                <a:spcPct val="30000"/>
              </a:spcBef>
              <a:spcAft>
                <a:spcPct val="0"/>
              </a:spcAft>
              <a:defRPr/>
            </a:pPr>
            <a:r>
              <a:rPr 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-Monica</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5</a:t>
            </a:fld>
            <a:endParaRPr lang="en-US"/>
          </a:p>
        </p:txBody>
      </p:sp>
    </p:spTree>
    <p:extLst>
      <p:ext uri="{BB962C8B-B14F-4D97-AF65-F5344CB8AC3E}">
        <p14:creationId xmlns:p14="http://schemas.microsoft.com/office/powerpoint/2010/main" val="13816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Library website is your portal</a:t>
            </a:r>
            <a:r>
              <a:rPr lang="en-US" baseline="0" dirty="0" smtClean="0"/>
              <a:t> to information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Loan periods (28 days +</a:t>
            </a:r>
            <a:r>
              <a:rPr lang="en-US" baseline="0" dirty="0" smtClean="0"/>
              <a:t> 3 renewals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Getting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-videos and how </a:t>
            </a:r>
            <a:r>
              <a:rPr lang="en-US" dirty="0" err="1" smtClean="0"/>
              <a:t>tos</a:t>
            </a:r>
            <a:r>
              <a:rPr lang="en-US" dirty="0" smtClean="0"/>
              <a:t> - short 2 minute videos that explain how</a:t>
            </a:r>
            <a:r>
              <a:rPr lang="en-US" baseline="0" dirty="0" smtClean="0"/>
              <a:t> to do something - </a:t>
            </a:r>
            <a:r>
              <a:rPr lang="en-US" dirty="0" smtClean="0"/>
              <a:t> how to search, evaluate sources</a:t>
            </a:r>
            <a:r>
              <a:rPr lang="en-US" baseline="0" dirty="0" smtClean="0"/>
              <a:t> etc., how to cite in APA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Find Study Space for room booking (media/collaborative tables); </a:t>
            </a:r>
          </a:p>
          <a:p>
            <a:r>
              <a:rPr lang="en-CA" dirty="0" smtClean="0"/>
              <a:t/>
            </a:r>
            <a:br>
              <a:rPr lang="en-CA" dirty="0" smtClean="0"/>
            </a:b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library account (never have fines! – can renew online), show - mine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Materials from another University - RACER (not overnight), recommend a purchase (even undergrads) – can’t guarantee </a:t>
            </a:r>
            <a:r>
              <a:rPr lang="en-US" dirty="0" err="1" smtClean="0"/>
              <a:t>we’llget</a:t>
            </a:r>
            <a:r>
              <a:rPr lang="en-US" dirty="0" smtClean="0"/>
              <a:t> it, but we’ll try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Contacts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-Monica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dirty="0" smtClean="0"/>
              <a:t/>
            </a:r>
            <a:br>
              <a:rPr lang="en-CA" dirty="0" smtClean="0"/>
            </a:br>
            <a:endParaRPr lang="en-US" dirty="0"/>
          </a:p>
        </p:txBody>
      </p:sp>
      <p:sp>
        <p:nvSpPr>
          <p:cNvPr id="4" name="Slide Number Placeholder 3"/>
          <p:cNvSpPr>
            <a:spLocks noGrp="1"/>
          </p:cNvSpPr>
          <p:nvPr>
            <p:ph type="sldNum" sz="quarter" idx="10"/>
          </p:nvPr>
        </p:nvSpPr>
        <p:spPr/>
        <p:txBody>
          <a:bodyPr/>
          <a:lstStyle/>
          <a:p>
            <a:fld id="{8305B84D-0949-4D64-BE7B-973D83D4453B}" type="slidenum">
              <a:rPr lang="en-CA" smtClean="0"/>
              <a:pPr/>
              <a:t>6</a:t>
            </a:fld>
            <a:endParaRPr lang="en-CA"/>
          </a:p>
        </p:txBody>
      </p:sp>
    </p:spTree>
    <p:extLst>
      <p:ext uri="{BB962C8B-B14F-4D97-AF65-F5344CB8AC3E}">
        <p14:creationId xmlns:p14="http://schemas.microsoft.com/office/powerpoint/2010/main" val="393587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thought it might be helpful to work through some of the most common questions</a:t>
            </a:r>
            <a:r>
              <a:rPr lang="en-CA" baseline="0" dirty="0" smtClean="0"/>
              <a:t> and problems that we help students with in the library.</a:t>
            </a:r>
          </a:p>
          <a:p>
            <a:endParaRPr lang="en-CA" dirty="0" smtClean="0"/>
          </a:p>
          <a:p>
            <a:r>
              <a:rPr lang="en-CA"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7</a:t>
            </a:fld>
            <a:endParaRPr lang="en-CA"/>
          </a:p>
        </p:txBody>
      </p:sp>
    </p:spTree>
    <p:extLst>
      <p:ext uri="{BB962C8B-B14F-4D97-AF65-F5344CB8AC3E}">
        <p14:creationId xmlns:p14="http://schemas.microsoft.com/office/powerpoint/2010/main" val="422174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A common problem that students face is that they</a:t>
            </a:r>
            <a:r>
              <a:rPr lang="en-CA" baseline="0" dirty="0" smtClean="0"/>
              <a:t> are told by their instructors to read Article XYZ and it’s available at the library.  Well, what exactly does this mean?  What multiple things COULD this mean? Any ideas?  [let the students come up with some ideas- and try to find this…show them course readings, then show them how to search for an article in the library search…then show them how to find a print journal article (that’s where this one is).  </a:t>
            </a:r>
          </a:p>
          <a:p>
            <a:endParaRPr lang="en-CA" dirty="0" smtClean="0"/>
          </a:p>
          <a:p>
            <a:r>
              <a:rPr lang="en-CA"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8</a:t>
            </a:fld>
            <a:endParaRPr lang="en-CA"/>
          </a:p>
        </p:txBody>
      </p:sp>
    </p:spTree>
    <p:extLst>
      <p:ext uri="{BB962C8B-B14F-4D97-AF65-F5344CB8AC3E}">
        <p14:creationId xmlns:p14="http://schemas.microsoft.com/office/powerpoint/2010/main" val="32576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dirty="0" smtClean="0"/>
              <a:t>Depending on your</a:t>
            </a:r>
            <a:r>
              <a:rPr lang="en-CA" baseline="0" dirty="0" smtClean="0"/>
              <a:t> professor, your course readings might be in OWL</a:t>
            </a:r>
          </a:p>
          <a:p>
            <a:endParaRPr lang="en-CA" baseline="0" dirty="0" smtClean="0"/>
          </a:p>
          <a:p>
            <a:r>
              <a:rPr lang="en-CA" baseline="0"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9</a:t>
            </a:fld>
            <a:endParaRPr lang="en-CA"/>
          </a:p>
        </p:txBody>
      </p:sp>
    </p:spTree>
    <p:extLst>
      <p:ext uri="{BB962C8B-B14F-4D97-AF65-F5344CB8AC3E}">
        <p14:creationId xmlns:p14="http://schemas.microsoft.com/office/powerpoint/2010/main" val="21662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8D3566-8CD4-4FEF-92C5-D29A83538D0C}"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E5B013-3A75-4E1E-921F-A8D3B19341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54C7C7-38A6-429D-917F-0527BC23A641}"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07410-5AF6-435D-9AC4-D8C4090B06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33BE65-B86B-4B08-B9A5-D2B5141BC18F}"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0EAB6-E0F6-4617-9A73-5A70973AAE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B5924F-5CAF-477F-A8A3-36391B839093}"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AA983-976B-421B-B2BB-90BF2F34C6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051F3C-759A-45B3-8593-97D7FB8705A9}"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75193-0FAC-4C3B-9EA2-AF20F6CAB6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3124F6-3B5C-494A-A987-C3DDC03D77E7}"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C3F965-E816-4240-8AB3-E8C2E84F3D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2D1A1C-C764-45EB-B9E9-701252D40607}" type="datetime1">
              <a:rPr lang="en-US" smtClean="0"/>
              <a:t>9/17/2018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A66979-854B-48AA-8242-0BC301DFBB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2F14D3-A992-4537-B587-1A3009327D48}" type="datetime1">
              <a:rPr lang="en-US" smtClean="0"/>
              <a:t>9/17/2018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9807AD-B46E-401B-A3E1-A2F24DD9C1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E2DFC9-9F09-4974-9D9F-DFE841F1248F}" type="datetime1">
              <a:rPr lang="en-US" smtClean="0"/>
              <a:t>9/17/2018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2E0C56-677B-4726-8EF9-29C8826875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DD1D60-F317-4C26-A739-51F679D41190}"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D812FC-9BC7-47A8-93FA-0C2766D931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1F1CE5-6A1D-4D29-AAD4-D4CA150705C7}"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BB8092-A6CA-4E64-A17A-87DAAD76CF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62B7977-3C04-4355-B959-F6D023ECEEB2}" type="datetime1">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F92BF05-3351-4FAA-B164-1E90FB47E0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hyperlink" Target="https://www.lib.uwo.ca/" TargetMode="External"/><Relationship Id="rId7"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www.lib.uwo.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953" y="1699022"/>
            <a:ext cx="7604566" cy="1522809"/>
          </a:xfrm>
        </p:spPr>
        <p:txBody>
          <a:bodyPr>
            <a:noAutofit/>
          </a:bodyPr>
          <a:lstStyle/>
          <a:p>
            <a:r>
              <a:rPr lang="en-US" sz="3600" b="1" dirty="0"/>
              <a:t>International Undergraduate Student</a:t>
            </a:r>
            <a:br>
              <a:rPr lang="en-US" sz="3600" b="1" dirty="0"/>
            </a:br>
            <a:r>
              <a:rPr lang="en-CA" sz="3600" b="1" dirty="0"/>
              <a:t>Introduction to Western Libraries</a:t>
            </a:r>
          </a:p>
        </p:txBody>
      </p:sp>
      <p:sp>
        <p:nvSpPr>
          <p:cNvPr id="3" name="Subtitle 2"/>
          <p:cNvSpPr>
            <a:spLocks noGrp="1"/>
          </p:cNvSpPr>
          <p:nvPr>
            <p:ph type="subTitle" idx="1"/>
          </p:nvPr>
        </p:nvSpPr>
        <p:spPr>
          <a:xfrm>
            <a:off x="1143000" y="3558778"/>
            <a:ext cx="6858000" cy="1434703"/>
          </a:xfrm>
        </p:spPr>
        <p:txBody>
          <a:bodyPr>
            <a:noAutofit/>
          </a:bodyPr>
          <a:lstStyle/>
          <a:p>
            <a:r>
              <a:rPr lang="en-CA" sz="2000" b="1" dirty="0"/>
              <a:t>Monica Fazekas &amp; Shiyi Xie</a:t>
            </a:r>
          </a:p>
          <a:p>
            <a:r>
              <a:rPr lang="en-CA" sz="2000" dirty="0"/>
              <a:t>Student Engagement and Outreach Librarian</a:t>
            </a:r>
          </a:p>
          <a:p>
            <a:r>
              <a:rPr lang="en-US" sz="2000" dirty="0"/>
              <a:t>Teaching and Learning </a:t>
            </a:r>
            <a:r>
              <a:rPr lang="en-US" sz="2000" dirty="0" smtClean="0"/>
              <a:t>Librarian, STEM Disciplinary Coordinator</a:t>
            </a:r>
            <a:endParaRPr lang="en-CA" sz="2000" dirty="0"/>
          </a:p>
          <a:p>
            <a:r>
              <a:rPr lang="en-CA" sz="2000" dirty="0"/>
              <a:t>September 17, 2018</a:t>
            </a:r>
          </a:p>
        </p:txBody>
      </p:sp>
    </p:spTree>
    <p:extLst>
      <p:ext uri="{BB962C8B-B14F-4D97-AF65-F5344CB8AC3E}">
        <p14:creationId xmlns:p14="http://schemas.microsoft.com/office/powerpoint/2010/main" val="3077042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Readings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381416"/>
            <a:ext cx="7886700" cy="2953610"/>
          </a:xfrm>
        </p:spPr>
      </p:pic>
    </p:spTree>
    <p:extLst>
      <p:ext uri="{BB962C8B-B14F-4D97-AF65-F5344CB8AC3E}">
        <p14:creationId xmlns:p14="http://schemas.microsoft.com/office/powerpoint/2010/main" val="3109341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Catalogue Searching</a:t>
            </a: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11</a:t>
            </a:fld>
            <a:endParaRPr lang="en-US"/>
          </a:p>
        </p:txBody>
      </p:sp>
      <p:pic>
        <p:nvPicPr>
          <p:cNvPr id="5" name="Picture 4" descr="A screenshot of a cell phone screen with text&#10;&#10;Description generated with very high confidence">
            <a:extLst>
              <a:ext uri="{FF2B5EF4-FFF2-40B4-BE49-F238E27FC236}">
                <a16:creationId xmlns:a16="http://schemas.microsoft.com/office/drawing/2014/main" id="{C0DB3CE4-D9FE-40B0-BDBA-F7DA7A4D681F}"/>
              </a:ext>
            </a:extLst>
          </p:cNvPr>
          <p:cNvPicPr>
            <a:picLocks noChangeAspect="1"/>
          </p:cNvPicPr>
          <p:nvPr/>
        </p:nvPicPr>
        <p:blipFill>
          <a:blip r:embed="rId3"/>
          <a:stretch>
            <a:fillRect/>
          </a:stretch>
        </p:blipFill>
        <p:spPr>
          <a:xfrm>
            <a:off x="1145895" y="1632030"/>
            <a:ext cx="6296628" cy="4456254"/>
          </a:xfrm>
          <a:prstGeom prst="rect">
            <a:avLst/>
          </a:prstGeom>
        </p:spPr>
      </p:pic>
      <p:sp>
        <p:nvSpPr>
          <p:cNvPr id="6" name="Rounded Rectangle 5"/>
          <p:cNvSpPr/>
          <p:nvPr/>
        </p:nvSpPr>
        <p:spPr>
          <a:xfrm>
            <a:off x="2281084" y="4991583"/>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138517" y="2034172"/>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4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12</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63029"/>
            <a:ext cx="8975572" cy="3509920"/>
          </a:xfrm>
        </p:spPr>
      </p:pic>
    </p:spTree>
    <p:extLst>
      <p:ext uri="{BB962C8B-B14F-4D97-AF65-F5344CB8AC3E}">
        <p14:creationId xmlns:p14="http://schemas.microsoft.com/office/powerpoint/2010/main" val="413491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Turn! (2 min)</a:t>
            </a:r>
            <a:endParaRPr lang="en-CA" dirty="0"/>
          </a:p>
        </p:txBody>
      </p:sp>
      <p:sp>
        <p:nvSpPr>
          <p:cNvPr id="3" name="Content Placeholder 2"/>
          <p:cNvSpPr>
            <a:spLocks noGrp="1"/>
          </p:cNvSpPr>
          <p:nvPr>
            <p:ph idx="1"/>
          </p:nvPr>
        </p:nvSpPr>
        <p:spPr/>
        <p:txBody>
          <a:bodyPr/>
          <a:lstStyle/>
          <a:p>
            <a:r>
              <a:rPr lang="en-CA" dirty="0" smtClean="0"/>
              <a:t>Do we have this article in print in the library? </a:t>
            </a:r>
            <a:endParaRPr lang="en-CA" dirty="0"/>
          </a:p>
        </p:txBody>
      </p:sp>
      <p:sp>
        <p:nvSpPr>
          <p:cNvPr id="4" name="Content Placeholder 2"/>
          <p:cNvSpPr txBox="1">
            <a:spLocks/>
          </p:cNvSpPr>
          <p:nvPr/>
        </p:nvSpPr>
        <p:spPr>
          <a:xfrm>
            <a:off x="1270695" y="2583010"/>
            <a:ext cx="7038915" cy="140981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700" dirty="0">
                <a:latin typeface="Times New Roman" panose="02020603050405020304" pitchFamily="18" charset="0"/>
                <a:cs typeface="Times New Roman" panose="02020603050405020304" pitchFamily="18" charset="0"/>
              </a:rPr>
              <a:t>Kumar, S. A., Sridhar, K. &amp; Kumar, G. V. 2018. Heat Transfer Analysis of Solar Air Heating System for Different Tilt Angles. </a:t>
            </a:r>
            <a:r>
              <a:rPr lang="en-CA" sz="2700" i="1" dirty="0">
                <a:latin typeface="Times New Roman" panose="02020603050405020304" pitchFamily="18" charset="0"/>
                <a:cs typeface="Times New Roman" panose="02020603050405020304" pitchFamily="18" charset="0"/>
              </a:rPr>
              <a:t>Applied Solar Energy</a:t>
            </a:r>
            <a:r>
              <a:rPr lang="en-CA" sz="2700" dirty="0">
                <a:latin typeface="Times New Roman" panose="02020603050405020304" pitchFamily="18" charset="0"/>
                <a:cs typeface="Times New Roman" panose="02020603050405020304" pitchFamily="18" charset="0"/>
              </a:rPr>
              <a:t> 54, (1): 17-22. </a:t>
            </a:r>
          </a:p>
        </p:txBody>
      </p:sp>
    </p:spTree>
    <p:extLst>
      <p:ext uri="{BB962C8B-B14F-4D97-AF65-F5344CB8AC3E}">
        <p14:creationId xmlns:p14="http://schemas.microsoft.com/office/powerpoint/2010/main" val="2618857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2: </a:t>
            </a:r>
            <a:r>
              <a:rPr lang="en-CA" dirty="0" smtClean="0">
                <a:hlinkClick r:id="rId3"/>
              </a:rPr>
              <a:t>Finding Information</a:t>
            </a:r>
            <a:endParaRPr lang="en-CA" dirty="0"/>
          </a:p>
        </p:txBody>
      </p:sp>
      <p:pic>
        <p:nvPicPr>
          <p:cNvPr id="6" name="Picture 5" descr="A screenshot of a cell phone screen with text&#10;&#10;Description generated with very high confidence">
            <a:hlinkClick r:id="rId3"/>
            <a:extLst>
              <a:ext uri="{FF2B5EF4-FFF2-40B4-BE49-F238E27FC236}">
                <a16:creationId xmlns:a16="http://schemas.microsoft.com/office/drawing/2014/main" id="{C0DB3CE4-D9FE-40B0-BDBA-F7DA7A4D681F}"/>
              </a:ext>
            </a:extLst>
          </p:cNvPr>
          <p:cNvPicPr>
            <a:picLocks noChangeAspect="1"/>
          </p:cNvPicPr>
          <p:nvPr/>
        </p:nvPicPr>
        <p:blipFill>
          <a:blip r:embed="rId4"/>
          <a:stretch>
            <a:fillRect/>
          </a:stretch>
        </p:blipFill>
        <p:spPr>
          <a:xfrm>
            <a:off x="1826594" y="1931670"/>
            <a:ext cx="5294296" cy="3891347"/>
          </a:xfrm>
          <a:prstGeom prst="rect">
            <a:avLst/>
          </a:prstGeom>
        </p:spPr>
      </p:pic>
      <p:grpSp>
        <p:nvGrpSpPr>
          <p:cNvPr id="10" name="Group 9"/>
          <p:cNvGrpSpPr/>
          <p:nvPr/>
        </p:nvGrpSpPr>
        <p:grpSpPr>
          <a:xfrm>
            <a:off x="1882230" y="1929675"/>
            <a:ext cx="5183022" cy="3089345"/>
            <a:chOff x="1414378" y="16182"/>
            <a:chExt cx="9004422" cy="5803847"/>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2849176-DE19-49E7-94D3-CC7A7DE164A4}"/>
                    </a:ext>
                  </a:extLst>
                </p14:cNvPr>
                <p14:cNvContentPartPr/>
                <p14:nvPr/>
              </p14:nvContentPartPr>
              <p14:xfrm>
                <a:off x="8731388" y="22321"/>
                <a:ext cx="1687412" cy="463592"/>
              </p14:xfrm>
            </p:contentPart>
          </mc:Choice>
          <mc:Fallback xmlns="">
            <p:pic>
              <p:nvPicPr>
                <p:cNvPr id="7" name="Ink 6">
                  <a:extLst>
                    <a:ext uri="{FF2B5EF4-FFF2-40B4-BE49-F238E27FC236}">
                      <a16:creationId xmlns:a16="http://schemas.microsoft.com/office/drawing/2014/main" id="{62849176-DE19-49E7-94D3-CC7A7DE164A4}"/>
                    </a:ext>
                  </a:extLst>
                </p:cNvPr>
                <p:cNvPicPr/>
                <p:nvPr/>
              </p:nvPicPr>
              <p:blipFill>
                <a:blip r:embed="rId6"/>
                <a:stretch>
                  <a:fillRect/>
                </a:stretch>
              </p:blipFill>
              <p:spPr>
                <a:xfrm>
                  <a:off x="8697152" y="-16227"/>
                  <a:ext cx="1764326" cy="5422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8491047-B216-4DFB-B851-4F986F71A992}"/>
                    </a:ext>
                  </a:extLst>
                </p14:cNvPr>
                <p14:cNvContentPartPr/>
                <p14:nvPr/>
              </p14:nvContentPartPr>
              <p14:xfrm>
                <a:off x="8991448" y="16182"/>
                <a:ext cx="1020518" cy="460615"/>
              </p14:xfrm>
            </p:contentPart>
          </mc:Choice>
          <mc:Fallback xmlns="">
            <p:pic>
              <p:nvPicPr>
                <p:cNvPr id="8" name="Ink 7">
                  <a:extLst>
                    <a:ext uri="{FF2B5EF4-FFF2-40B4-BE49-F238E27FC236}">
                      <a16:creationId xmlns:a16="http://schemas.microsoft.com/office/drawing/2014/main" id="{F8491047-B216-4DFB-B851-4F986F71A992}"/>
                    </a:ext>
                  </a:extLst>
                </p:cNvPr>
                <p:cNvPicPr/>
                <p:nvPr/>
              </p:nvPicPr>
              <p:blipFill>
                <a:blip r:embed="rId8"/>
                <a:stretch>
                  <a:fillRect/>
                </a:stretch>
              </p:blipFill>
              <p:spPr>
                <a:xfrm>
                  <a:off x="8965173" y="-23894"/>
                  <a:ext cx="1079638" cy="530113"/>
                </a:xfrm>
                <a:prstGeom prst="rect">
                  <a:avLst/>
                </a:prstGeom>
              </p:spPr>
            </p:pic>
          </mc:Fallback>
        </mc:AlternateContent>
        <p:sp>
          <p:nvSpPr>
            <p:cNvPr id="9" name="Rectangle: Rounded Corners 26">
              <a:extLst>
                <a:ext uri="{FF2B5EF4-FFF2-40B4-BE49-F238E27FC236}">
                  <a16:creationId xmlns:a16="http://schemas.microsoft.com/office/drawing/2014/main" id="{EF701143-1385-4693-98AA-BD4A0AFB2405}"/>
                </a:ext>
              </a:extLst>
            </p:cNvPr>
            <p:cNvSpPr/>
            <p:nvPr/>
          </p:nvSpPr>
          <p:spPr>
            <a:xfrm>
              <a:off x="1414378" y="4905629"/>
              <a:ext cx="6956926" cy="914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7206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Scenario 2: Finding information</a:t>
            </a:r>
          </a:p>
        </p:txBody>
      </p:sp>
      <p:pic>
        <p:nvPicPr>
          <p:cNvPr id="5" name="Content Placeholder 4"/>
          <p:cNvPicPr>
            <a:picLocks noGrp="1" noChangeAspect="1"/>
          </p:cNvPicPr>
          <p:nvPr>
            <p:ph idx="1"/>
          </p:nvPr>
        </p:nvPicPr>
        <p:blipFill>
          <a:blip r:embed="rId3"/>
          <a:stretch>
            <a:fillRect/>
          </a:stretch>
        </p:blipFill>
        <p:spPr>
          <a:xfrm>
            <a:off x="790183" y="1600200"/>
            <a:ext cx="7563633" cy="4525963"/>
          </a:xfrm>
          <a:prstGeom prst="rect">
            <a:avLst/>
          </a:prstGeom>
        </p:spPr>
      </p:pic>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15</a:t>
            </a:fld>
            <a:endParaRPr lang="en-US"/>
          </a:p>
        </p:txBody>
      </p:sp>
      <p:sp>
        <p:nvSpPr>
          <p:cNvPr id="7" name="TextBox 6"/>
          <p:cNvSpPr txBox="1"/>
          <p:nvPr/>
        </p:nvSpPr>
        <p:spPr>
          <a:xfrm>
            <a:off x="7017250" y="2609798"/>
            <a:ext cx="2126750" cy="369332"/>
          </a:xfrm>
          <a:prstGeom prst="rect">
            <a:avLst/>
          </a:prstGeom>
          <a:noFill/>
        </p:spPr>
        <p:txBody>
          <a:bodyPr wrap="square" rtlCol="0">
            <a:spAutoFit/>
          </a:bodyPr>
          <a:lstStyle/>
          <a:p>
            <a:r>
              <a:rPr lang="en-US" dirty="0"/>
              <a:t>Extra functionality!</a:t>
            </a:r>
          </a:p>
        </p:txBody>
      </p:sp>
      <p:sp>
        <p:nvSpPr>
          <p:cNvPr id="8" name="Rectangle 7"/>
          <p:cNvSpPr/>
          <p:nvPr/>
        </p:nvSpPr>
        <p:spPr>
          <a:xfrm>
            <a:off x="7664521" y="2291137"/>
            <a:ext cx="689295" cy="1849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0" name="Straight Arrow Connector 9"/>
          <p:cNvCxnSpPr>
            <a:endCxn id="8" idx="3"/>
          </p:cNvCxnSpPr>
          <p:nvPr/>
        </p:nvCxnSpPr>
        <p:spPr>
          <a:xfrm flipH="1" flipV="1">
            <a:off x="8353816" y="2383605"/>
            <a:ext cx="255928" cy="2261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2808746" y="3318046"/>
            <a:ext cx="3848908" cy="679219"/>
          </a:xfrm>
          <a:prstGeom prst="rect">
            <a:avLst/>
          </a:prstGeom>
          <a:ln w="12700">
            <a:solidFill>
              <a:srgbClr val="7030A0"/>
            </a:solidFill>
          </a:ln>
        </p:spPr>
      </p:pic>
    </p:spTree>
    <p:extLst>
      <p:ext uri="{BB962C8B-B14F-4D97-AF65-F5344CB8AC3E}">
        <p14:creationId xmlns:p14="http://schemas.microsoft.com/office/powerpoint/2010/main" val="276993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4450" y="3538267"/>
            <a:ext cx="800219" cy="507831"/>
          </a:xfrm>
          <a:prstGeom prst="rect">
            <a:avLst/>
          </a:prstGeom>
          <a:solidFill>
            <a:schemeClr val="bg1"/>
          </a:solidFill>
          <a:ln>
            <a:solidFill>
              <a:schemeClr val="tx1"/>
            </a:solidFill>
          </a:ln>
        </p:spPr>
        <p:txBody>
          <a:bodyPr wrap="none" rtlCol="0">
            <a:spAutoFit/>
          </a:bodyPr>
          <a:lstStyle/>
          <a:p>
            <a:r>
              <a:rPr lang="en-US" sz="2700"/>
              <a:t>Cite</a:t>
            </a:r>
          </a:p>
        </p:txBody>
      </p:sp>
      <p:sp>
        <p:nvSpPr>
          <p:cNvPr id="9" name="TextBox 8"/>
          <p:cNvSpPr txBox="1"/>
          <p:nvPr/>
        </p:nvSpPr>
        <p:spPr>
          <a:xfrm>
            <a:off x="4150471" y="3656601"/>
            <a:ext cx="1050288" cy="507831"/>
          </a:xfrm>
          <a:prstGeom prst="rect">
            <a:avLst/>
          </a:prstGeom>
          <a:solidFill>
            <a:schemeClr val="bg1"/>
          </a:solidFill>
          <a:ln>
            <a:solidFill>
              <a:schemeClr val="tx1"/>
            </a:solidFill>
          </a:ln>
        </p:spPr>
        <p:txBody>
          <a:bodyPr wrap="none" rtlCol="0">
            <a:spAutoFit/>
          </a:bodyPr>
          <a:lstStyle/>
          <a:p>
            <a:r>
              <a:rPr lang="en-US" sz="2700"/>
              <a:t>Email</a:t>
            </a:r>
          </a:p>
        </p:txBody>
      </p:sp>
      <p:sp>
        <p:nvSpPr>
          <p:cNvPr id="10" name="TextBox 9"/>
          <p:cNvSpPr txBox="1"/>
          <p:nvPr/>
        </p:nvSpPr>
        <p:spPr>
          <a:xfrm>
            <a:off x="5733109" y="3656600"/>
            <a:ext cx="973343" cy="507831"/>
          </a:xfrm>
          <a:prstGeom prst="rect">
            <a:avLst/>
          </a:prstGeom>
          <a:solidFill>
            <a:schemeClr val="bg1"/>
          </a:solidFill>
          <a:ln>
            <a:solidFill>
              <a:schemeClr val="tx1"/>
            </a:solidFill>
          </a:ln>
        </p:spPr>
        <p:txBody>
          <a:bodyPr wrap="none" rtlCol="0">
            <a:spAutoFit/>
          </a:bodyPr>
          <a:lstStyle/>
          <a:p>
            <a:r>
              <a:rPr lang="en-US" sz="2700"/>
              <a:t>Save</a:t>
            </a:r>
          </a:p>
        </p:txBody>
      </p:sp>
      <p:pic>
        <p:nvPicPr>
          <p:cNvPr id="12" name="Picture 11"/>
          <p:cNvPicPr>
            <a:picLocks noChangeAspect="1"/>
          </p:cNvPicPr>
          <p:nvPr/>
        </p:nvPicPr>
        <p:blipFill>
          <a:blip r:embed="rId3"/>
          <a:stretch>
            <a:fillRect/>
          </a:stretch>
        </p:blipFill>
        <p:spPr>
          <a:xfrm>
            <a:off x="2337606" y="2280863"/>
            <a:ext cx="5129133" cy="905141"/>
          </a:xfrm>
          <a:prstGeom prst="rect">
            <a:avLst/>
          </a:prstGeom>
          <a:ln w="12700">
            <a:solidFill>
              <a:srgbClr val="7030A0"/>
            </a:solidFill>
          </a:ln>
        </p:spPr>
      </p:pic>
      <p:cxnSp>
        <p:nvCxnSpPr>
          <p:cNvPr id="11" name="Straight Arrow Connector 10"/>
          <p:cNvCxnSpPr/>
          <p:nvPr/>
        </p:nvCxnSpPr>
        <p:spPr>
          <a:xfrm flipV="1">
            <a:off x="3090135" y="2995752"/>
            <a:ext cx="572845" cy="542516"/>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4600549" y="3114085"/>
            <a:ext cx="4493" cy="560609"/>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flipV="1">
            <a:off x="5454958" y="3042993"/>
            <a:ext cx="640136" cy="586570"/>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440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F666-72A1-4FBA-884F-C313ABA4AFAA}"/>
              </a:ext>
            </a:extLst>
          </p:cNvPr>
          <p:cNvSpPr>
            <a:spLocks noGrp="1"/>
          </p:cNvSpPr>
          <p:nvPr>
            <p:ph type="title"/>
          </p:nvPr>
        </p:nvSpPr>
        <p:spPr/>
        <p:txBody>
          <a:bodyPr/>
          <a:lstStyle/>
          <a:p>
            <a:r>
              <a:rPr lang="en-US"/>
              <a:t>Your Turn! (5 min)</a:t>
            </a:r>
          </a:p>
        </p:txBody>
      </p:sp>
      <p:sp>
        <p:nvSpPr>
          <p:cNvPr id="3" name="Subtitle 2">
            <a:extLst>
              <a:ext uri="{FF2B5EF4-FFF2-40B4-BE49-F238E27FC236}">
                <a16:creationId xmlns:a16="http://schemas.microsoft.com/office/drawing/2014/main" id="{FAEA792F-5EF6-4DE5-8B41-D978D8086556}"/>
              </a:ext>
            </a:extLst>
          </p:cNvPr>
          <p:cNvSpPr>
            <a:spLocks noGrp="1"/>
          </p:cNvSpPr>
          <p:nvPr>
            <p:ph idx="1"/>
          </p:nvPr>
        </p:nvSpPr>
        <p:spPr/>
        <p:txBody>
          <a:bodyPr vert="horz" wrap="square" lIns="68580" tIns="34290" rIns="68580" bIns="34290" numCol="1" rtlCol="0" anchor="t" anchorCtr="0" compatLnSpc="1">
            <a:prstTxWarp prst="textNoShape">
              <a:avLst/>
            </a:prstTxWarp>
            <a:normAutofit/>
          </a:bodyPr>
          <a:lstStyle/>
          <a:p>
            <a:r>
              <a:rPr lang="en-US" dirty="0"/>
              <a:t>Run a search (green energy &amp; the environment)</a:t>
            </a:r>
          </a:p>
          <a:p>
            <a:r>
              <a:rPr lang="en-US" dirty="0"/>
              <a:t>Limit the results to just books</a:t>
            </a:r>
            <a:endParaRPr lang="en-US" dirty="0">
              <a:cs typeface="Calibri"/>
            </a:endParaRPr>
          </a:p>
          <a:p>
            <a:r>
              <a:rPr lang="en-US" dirty="0"/>
              <a:t>Click on one </a:t>
            </a:r>
            <a:r>
              <a:rPr lang="en-US" dirty="0" smtClean="0"/>
              <a:t>book.</a:t>
            </a:r>
            <a:r>
              <a:rPr lang="en-US" dirty="0"/>
              <a:t>  </a:t>
            </a:r>
            <a:r>
              <a:rPr lang="en-US" dirty="0" smtClean="0"/>
              <a:t>Is it online or print? </a:t>
            </a:r>
          </a:p>
          <a:p>
            <a:r>
              <a:rPr lang="en-US" dirty="0" smtClean="0"/>
              <a:t>Now find a journal article.</a:t>
            </a:r>
          </a:p>
          <a:p>
            <a:r>
              <a:rPr lang="en-US" dirty="0" smtClean="0"/>
              <a:t>Next</a:t>
            </a:r>
            <a:r>
              <a:rPr lang="en-US" dirty="0"/>
              <a:t>, try marking to save some results and then email the results to yourself. </a:t>
            </a:r>
            <a:endParaRPr lang="en-US" dirty="0">
              <a:cs typeface="Calibri"/>
            </a:endParaRPr>
          </a:p>
        </p:txBody>
      </p:sp>
    </p:spTree>
    <p:extLst>
      <p:ext uri="{BB962C8B-B14F-4D97-AF65-F5344CB8AC3E}">
        <p14:creationId xmlns:p14="http://schemas.microsoft.com/office/powerpoint/2010/main" val="4065897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Scenario </a:t>
            </a:r>
            <a:r>
              <a:rPr lang="en-CA" dirty="0" smtClean="0"/>
              <a:t>3: </a:t>
            </a:r>
            <a:r>
              <a:rPr lang="en-CA" dirty="0"/>
              <a:t>Finding I</a:t>
            </a:r>
            <a:r>
              <a:rPr lang="en-CA" dirty="0" smtClean="0"/>
              <a:t>nformation – </a:t>
            </a:r>
            <a:br>
              <a:rPr lang="en-CA" dirty="0" smtClean="0"/>
            </a:br>
            <a:r>
              <a:rPr lang="en-CA" dirty="0" smtClean="0"/>
              <a:t>Research Guides &amp; Databases</a:t>
            </a:r>
            <a:endParaRPr lang="en-US" dirty="0"/>
          </a:p>
        </p:txBody>
      </p:sp>
      <p:sp>
        <p:nvSpPr>
          <p:cNvPr id="3" name="Content Placeholder 2"/>
          <p:cNvSpPr>
            <a:spLocks noGrp="1"/>
          </p:cNvSpPr>
          <p:nvPr>
            <p:ph idx="1"/>
          </p:nvPr>
        </p:nvSpPr>
        <p:spPr/>
        <p:txBody>
          <a:bodyPr/>
          <a:lstStyle/>
          <a:p>
            <a:pPr lvl="1"/>
            <a:endParaRPr lang="en-CA" dirty="0" smtClean="0"/>
          </a:p>
          <a:p>
            <a:pPr lvl="1"/>
            <a:r>
              <a:rPr lang="en-CA" sz="2400" dirty="0"/>
              <a:t>Lists reference tools, databases, and course guides specific to a particular subject. </a:t>
            </a:r>
          </a:p>
          <a:p>
            <a:pPr lvl="1"/>
            <a:r>
              <a:rPr lang="en-CA" sz="2400" dirty="0"/>
              <a:t>There’s a Research Guide for every academic program at Western.</a:t>
            </a:r>
          </a:p>
          <a:p>
            <a:pPr lvl="1"/>
            <a:endParaRPr lang="en-US" sz="2400" dirty="0"/>
          </a:p>
          <a:p>
            <a:pPr lvl="1"/>
            <a:r>
              <a:rPr lang="en-US" sz="2400" dirty="0">
                <a:hlinkClick r:id="rId3"/>
              </a:rPr>
              <a:t>lib.uwo.ca</a:t>
            </a:r>
            <a:endParaRPr lang="en-US" sz="2400" dirty="0"/>
          </a:p>
          <a:p>
            <a:pPr marL="0" indent="0">
              <a:buNone/>
            </a:pPr>
            <a:endParaRPr lang="en-US" dirty="0"/>
          </a:p>
        </p:txBody>
      </p:sp>
    </p:spTree>
    <p:extLst>
      <p:ext uri="{BB962C8B-B14F-4D97-AF65-F5344CB8AC3E}">
        <p14:creationId xmlns:p14="http://schemas.microsoft.com/office/powerpoint/2010/main" val="93270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 </a:t>
            </a:r>
            <a:r>
              <a:rPr lang="en-CA" dirty="0" smtClean="0"/>
              <a:t>Information </a:t>
            </a:r>
            <a:r>
              <a:rPr lang="en-CA" dirty="0"/>
              <a:t>– </a:t>
            </a:r>
            <a:br>
              <a:rPr lang="en-CA" dirty="0"/>
            </a:br>
            <a:r>
              <a:rPr lang="en-CA" dirty="0"/>
              <a:t>Research Guides &amp; Databases</a:t>
            </a:r>
          </a:p>
        </p:txBody>
      </p:sp>
      <p:sp>
        <p:nvSpPr>
          <p:cNvPr id="3" name="Content Placeholder 2"/>
          <p:cNvSpPr>
            <a:spLocks noGrp="1"/>
          </p:cNvSpPr>
          <p:nvPr>
            <p:ph idx="1"/>
          </p:nvPr>
        </p:nvSpPr>
        <p:spPr/>
        <p:txBody>
          <a:bodyPr/>
          <a:lstStyle/>
          <a:p>
            <a:pPr marL="0" indent="0">
              <a:buNone/>
            </a:pP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19</a:t>
            </a:fld>
            <a:endParaRPr lang="en-US"/>
          </a:p>
        </p:txBody>
      </p:sp>
      <p:pic>
        <p:nvPicPr>
          <p:cNvPr id="5" name="Picture 4" descr="A screenshot of a cell phone screen with text&#10;&#10;Description generated with very high confidence">
            <a:extLst>
              <a:ext uri="{FF2B5EF4-FFF2-40B4-BE49-F238E27FC236}">
                <a16:creationId xmlns:a16="http://schemas.microsoft.com/office/drawing/2014/main" id="{C0DB3CE4-D9FE-40B0-BDBA-F7DA7A4D681F}"/>
              </a:ext>
            </a:extLst>
          </p:cNvPr>
          <p:cNvPicPr>
            <a:picLocks noChangeAspect="1"/>
          </p:cNvPicPr>
          <p:nvPr/>
        </p:nvPicPr>
        <p:blipFill>
          <a:blip r:embed="rId3"/>
          <a:stretch>
            <a:fillRect/>
          </a:stretch>
        </p:blipFill>
        <p:spPr>
          <a:xfrm>
            <a:off x="1145895" y="1632030"/>
            <a:ext cx="6296628" cy="4456254"/>
          </a:xfrm>
          <a:prstGeom prst="rect">
            <a:avLst/>
          </a:prstGeom>
        </p:spPr>
      </p:pic>
      <p:sp>
        <p:nvSpPr>
          <p:cNvPr id="6" name="Rounded Rectangle 5"/>
          <p:cNvSpPr/>
          <p:nvPr/>
        </p:nvSpPr>
        <p:spPr>
          <a:xfrm>
            <a:off x="1504336" y="5638129"/>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915265" y="5938982"/>
            <a:ext cx="776748" cy="149301"/>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083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7F83"/>
                </a:solidFill>
              </a:rPr>
              <a:t>6 libraries + 3 affiliate libraries</a:t>
            </a:r>
            <a:endParaRPr lang="en-CA" dirty="0">
              <a:solidFill>
                <a:srgbClr val="807F83"/>
              </a:solidFill>
            </a:endParaRPr>
          </a:p>
        </p:txBody>
      </p:sp>
      <p:sp>
        <p:nvSpPr>
          <p:cNvPr id="3" name="Rectangle 2"/>
          <p:cNvSpPr/>
          <p:nvPr/>
        </p:nvSpPr>
        <p:spPr>
          <a:xfrm>
            <a:off x="4469745" y="2690426"/>
            <a:ext cx="3967817" cy="369332"/>
          </a:xfrm>
          <a:prstGeom prst="rect">
            <a:avLst/>
          </a:prstGeom>
        </p:spPr>
        <p:txBody>
          <a:bodyPr wrap="none">
            <a:spAutoFit/>
          </a:bodyPr>
          <a:lstStyle/>
          <a:p>
            <a:pPr algn="ctr"/>
            <a:r>
              <a:rPr lang="en-US" dirty="0"/>
              <a:t>Western Libraries’ locations and card</a:t>
            </a:r>
            <a:endParaRPr lang="en-CA" dirty="0"/>
          </a:p>
        </p:txBody>
      </p:sp>
      <p:pic>
        <p:nvPicPr>
          <p:cNvPr id="6" name="Picture 5" descr="WesternOnecard.jpg"/>
          <p:cNvPicPr>
            <a:picLocks noChangeAspect="1"/>
          </p:cNvPicPr>
          <p:nvPr/>
        </p:nvPicPr>
        <p:blipFill>
          <a:blip r:embed="rId3" cstate="print"/>
          <a:stretch>
            <a:fillRect/>
          </a:stretch>
        </p:blipFill>
        <p:spPr>
          <a:xfrm>
            <a:off x="5382090" y="3402137"/>
            <a:ext cx="2143125" cy="1360885"/>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8349" y="1600200"/>
            <a:ext cx="3571396" cy="4525963"/>
          </a:xfrm>
        </p:spPr>
      </p:pic>
    </p:spTree>
    <p:extLst>
      <p:ext uri="{BB962C8B-B14F-4D97-AF65-F5344CB8AC3E}">
        <p14:creationId xmlns:p14="http://schemas.microsoft.com/office/powerpoint/2010/main" val="355079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Databases </a:t>
            </a:r>
            <a:br>
              <a:rPr lang="en-CA" dirty="0" smtClean="0"/>
            </a:br>
            <a:r>
              <a:rPr lang="en-CA" dirty="0" smtClean="0"/>
              <a:t>- Web of Science</a:t>
            </a: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20</a:t>
            </a:fld>
            <a:endParaRPr lang="en-US" dirty="0"/>
          </a:p>
        </p:txBody>
      </p:sp>
      <p:pic>
        <p:nvPicPr>
          <p:cNvPr id="7" name="Content Placeholder 6"/>
          <p:cNvPicPr>
            <a:picLocks noGrp="1" noChangeAspect="1"/>
          </p:cNvPicPr>
          <p:nvPr>
            <p:ph idx="1"/>
          </p:nvPr>
        </p:nvPicPr>
        <p:blipFill>
          <a:blip r:embed="rId3"/>
          <a:stretch>
            <a:fillRect/>
          </a:stretch>
        </p:blipFill>
        <p:spPr>
          <a:xfrm>
            <a:off x="457200" y="1952351"/>
            <a:ext cx="8229600" cy="3821661"/>
          </a:xfrm>
          <a:prstGeom prst="rect">
            <a:avLst/>
          </a:prstGeom>
        </p:spPr>
      </p:pic>
    </p:spTree>
    <p:extLst>
      <p:ext uri="{BB962C8B-B14F-4D97-AF65-F5344CB8AC3E}">
        <p14:creationId xmlns:p14="http://schemas.microsoft.com/office/powerpoint/2010/main" val="302973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a:t>
            </a:r>
            <a:r>
              <a:rPr lang="en-CA" dirty="0" smtClean="0"/>
              <a:t>Databases</a:t>
            </a:r>
            <a:br>
              <a:rPr lang="en-CA" dirty="0" smtClean="0"/>
            </a:br>
            <a:r>
              <a:rPr lang="en-CA" dirty="0" smtClean="0"/>
              <a:t>- Web </a:t>
            </a:r>
            <a:r>
              <a:rPr lang="en-CA" dirty="0"/>
              <a:t>of Science</a:t>
            </a:r>
          </a:p>
        </p:txBody>
      </p:sp>
      <p:pic>
        <p:nvPicPr>
          <p:cNvPr id="5" name="Content Placeholder 4"/>
          <p:cNvPicPr>
            <a:picLocks noGrp="1" noChangeAspect="1"/>
          </p:cNvPicPr>
          <p:nvPr>
            <p:ph idx="1"/>
          </p:nvPr>
        </p:nvPicPr>
        <p:blipFill>
          <a:blip r:embed="rId3"/>
          <a:stretch>
            <a:fillRect/>
          </a:stretch>
        </p:blipFill>
        <p:spPr>
          <a:xfrm>
            <a:off x="457200" y="1702442"/>
            <a:ext cx="8229600" cy="4321479"/>
          </a:xfrm>
          <a:prstGeom prst="rect">
            <a:avLst/>
          </a:prstGeom>
        </p:spPr>
      </p:pic>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21</a:t>
            </a:fld>
            <a:endParaRPr lang="en-US"/>
          </a:p>
        </p:txBody>
      </p:sp>
      <p:sp>
        <p:nvSpPr>
          <p:cNvPr id="8" name="Rectangle 7"/>
          <p:cNvSpPr/>
          <p:nvPr/>
        </p:nvSpPr>
        <p:spPr>
          <a:xfrm>
            <a:off x="2792361" y="4119716"/>
            <a:ext cx="589936" cy="19664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TextBox 8"/>
          <p:cNvSpPr txBox="1"/>
          <p:nvPr/>
        </p:nvSpPr>
        <p:spPr>
          <a:xfrm>
            <a:off x="1081550" y="3724681"/>
            <a:ext cx="1710812" cy="276999"/>
          </a:xfrm>
          <a:prstGeom prst="rect">
            <a:avLst/>
          </a:prstGeom>
          <a:noFill/>
        </p:spPr>
        <p:txBody>
          <a:bodyPr wrap="square" rtlCol="0">
            <a:spAutoFit/>
          </a:bodyPr>
          <a:lstStyle/>
          <a:p>
            <a:r>
              <a:rPr lang="en-CA" sz="1200" dirty="0" smtClean="0">
                <a:solidFill>
                  <a:srgbClr val="FF0000"/>
                </a:solidFill>
              </a:rPr>
              <a:t>Access full-text article</a:t>
            </a:r>
            <a:endParaRPr lang="en-CA" sz="1200" dirty="0">
              <a:solidFill>
                <a:srgbClr val="FF0000"/>
              </a:solidFill>
            </a:endParaRPr>
          </a:p>
        </p:txBody>
      </p:sp>
      <p:cxnSp>
        <p:nvCxnSpPr>
          <p:cNvPr id="11" name="Straight Arrow Connector 10"/>
          <p:cNvCxnSpPr/>
          <p:nvPr/>
        </p:nvCxnSpPr>
        <p:spPr>
          <a:xfrm>
            <a:off x="2379406" y="4001680"/>
            <a:ext cx="302342" cy="118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832" y="6020668"/>
            <a:ext cx="909482" cy="276999"/>
          </a:xfrm>
          <a:prstGeom prst="rect">
            <a:avLst/>
          </a:prstGeom>
          <a:noFill/>
        </p:spPr>
        <p:txBody>
          <a:bodyPr wrap="square" rtlCol="0">
            <a:spAutoFit/>
          </a:bodyPr>
          <a:lstStyle/>
          <a:p>
            <a:r>
              <a:rPr lang="en-CA" sz="1200" dirty="0" smtClean="0">
                <a:solidFill>
                  <a:srgbClr val="FF0000"/>
                </a:solidFill>
              </a:rPr>
              <a:t>Add limits</a:t>
            </a:r>
            <a:endParaRPr lang="en-CA" sz="1200" dirty="0">
              <a:solidFill>
                <a:srgbClr val="FF0000"/>
              </a:solidFill>
            </a:endParaRPr>
          </a:p>
        </p:txBody>
      </p:sp>
      <p:cxnSp>
        <p:nvCxnSpPr>
          <p:cNvPr id="17" name="Straight Arrow Connector 16"/>
          <p:cNvCxnSpPr/>
          <p:nvPr/>
        </p:nvCxnSpPr>
        <p:spPr>
          <a:xfrm flipV="1">
            <a:off x="314631" y="5478174"/>
            <a:ext cx="260555" cy="5374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944761" y="2714434"/>
            <a:ext cx="589936" cy="19664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TextBox 21"/>
          <p:cNvSpPr txBox="1"/>
          <p:nvPr/>
        </p:nvSpPr>
        <p:spPr>
          <a:xfrm>
            <a:off x="2681748" y="3002307"/>
            <a:ext cx="2621526" cy="276999"/>
          </a:xfrm>
          <a:prstGeom prst="rect">
            <a:avLst/>
          </a:prstGeom>
          <a:noFill/>
        </p:spPr>
        <p:txBody>
          <a:bodyPr wrap="square" rtlCol="0">
            <a:spAutoFit/>
          </a:bodyPr>
          <a:lstStyle/>
          <a:p>
            <a:r>
              <a:rPr lang="en-CA" sz="1200" dirty="0" smtClean="0">
                <a:solidFill>
                  <a:srgbClr val="FF0000"/>
                </a:solidFill>
              </a:rPr>
              <a:t>Sorting results by citation counts</a:t>
            </a:r>
            <a:endParaRPr lang="en-CA" sz="1200" dirty="0">
              <a:solidFill>
                <a:srgbClr val="FF0000"/>
              </a:solidFill>
            </a:endParaRPr>
          </a:p>
        </p:txBody>
      </p:sp>
      <p:cxnSp>
        <p:nvCxnSpPr>
          <p:cNvPr id="23" name="Straight Arrow Connector 22"/>
          <p:cNvCxnSpPr/>
          <p:nvPr/>
        </p:nvCxnSpPr>
        <p:spPr>
          <a:xfrm flipH="1" flipV="1">
            <a:off x="3554978" y="2911079"/>
            <a:ext cx="244576" cy="1046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89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(4 Min)</a:t>
            </a:r>
            <a:endParaRPr lang="en-US" dirty="0"/>
          </a:p>
        </p:txBody>
      </p:sp>
      <p:sp>
        <p:nvSpPr>
          <p:cNvPr id="3" name="Content Placeholder 2"/>
          <p:cNvSpPr>
            <a:spLocks noGrp="1"/>
          </p:cNvSpPr>
          <p:nvPr>
            <p:ph idx="1"/>
          </p:nvPr>
        </p:nvSpPr>
        <p:spPr/>
        <p:txBody>
          <a:bodyPr/>
          <a:lstStyle/>
          <a:p>
            <a:r>
              <a:rPr lang="en-US" dirty="0" smtClean="0"/>
              <a:t>Find Web of Science in Database List</a:t>
            </a:r>
          </a:p>
          <a:p>
            <a:r>
              <a:rPr lang="en-US" dirty="0" smtClean="0"/>
              <a:t>Search green energy and environment </a:t>
            </a:r>
          </a:p>
          <a:p>
            <a:r>
              <a:rPr lang="en-US" dirty="0" smtClean="0"/>
              <a:t>Use truncation and “phrase searching” in your search string</a:t>
            </a:r>
          </a:p>
          <a:p>
            <a:r>
              <a:rPr lang="en-US" dirty="0" smtClean="0"/>
              <a:t>Sort by times cited</a:t>
            </a:r>
            <a:endParaRPr lang="en-US"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22</a:t>
            </a:fld>
            <a:endParaRPr lang="en-US"/>
          </a:p>
        </p:txBody>
      </p:sp>
    </p:spTree>
    <p:extLst>
      <p:ext uri="{BB962C8B-B14F-4D97-AF65-F5344CB8AC3E}">
        <p14:creationId xmlns:p14="http://schemas.microsoft.com/office/powerpoint/2010/main" val="286502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4: Scholarly vs Popular Sources</a:t>
            </a:r>
            <a:endParaRPr lang="en-CA" dirty="0"/>
          </a:p>
        </p:txBody>
      </p:sp>
      <p:sp>
        <p:nvSpPr>
          <p:cNvPr id="3" name="Content Placeholder 2"/>
          <p:cNvSpPr>
            <a:spLocks noGrp="1"/>
          </p:cNvSpPr>
          <p:nvPr>
            <p:ph idx="1"/>
          </p:nvPr>
        </p:nvSpPr>
        <p:spPr/>
        <p:txBody>
          <a:bodyPr/>
          <a:lstStyle/>
          <a:p>
            <a:r>
              <a:rPr lang="en-CA" sz="2800" dirty="0" smtClean="0"/>
              <a:t>Questions to consider…</a:t>
            </a:r>
          </a:p>
          <a:p>
            <a:r>
              <a:rPr lang="en-CA" sz="2800" dirty="0" smtClean="0"/>
              <a:t>For </a:t>
            </a:r>
            <a:r>
              <a:rPr lang="en-CA" sz="2800" dirty="0"/>
              <a:t>journals, are articles </a:t>
            </a:r>
            <a:r>
              <a:rPr lang="en-CA" sz="2800" dirty="0" smtClean="0"/>
              <a:t>peer-reviewed?</a:t>
            </a:r>
          </a:p>
          <a:p>
            <a:r>
              <a:rPr lang="en-CA" sz="2800" dirty="0" smtClean="0"/>
              <a:t> </a:t>
            </a:r>
            <a:r>
              <a:rPr lang="en-CA" sz="2800" dirty="0"/>
              <a:t>For books, are they published by scholarly presses, popular presses, or self-published</a:t>
            </a:r>
            <a:r>
              <a:rPr lang="en-CA" sz="2800" dirty="0" smtClean="0"/>
              <a:t>?</a:t>
            </a:r>
          </a:p>
          <a:p>
            <a:r>
              <a:rPr lang="en-CA" sz="2800" dirty="0" smtClean="0"/>
              <a:t>Ask questions about each and every source that you used. Who published it? Why are they writing about this? When was it written? How does it fit into the context of what others are saying on the topic? How does it connect to what I would like to say? </a:t>
            </a:r>
          </a:p>
          <a:p>
            <a:endParaRPr lang="en-CA" dirty="0"/>
          </a:p>
        </p:txBody>
      </p:sp>
    </p:spTree>
    <p:extLst>
      <p:ext uri="{BB962C8B-B14F-4D97-AF65-F5344CB8AC3E}">
        <p14:creationId xmlns:p14="http://schemas.microsoft.com/office/powerpoint/2010/main" val="2413638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4: Scholarly vs Popular Sources</a:t>
            </a:r>
            <a:endParaRPr lang="en-CA" dirty="0"/>
          </a:p>
        </p:txBody>
      </p:sp>
      <p:sp>
        <p:nvSpPr>
          <p:cNvPr id="3" name="Content Placeholder 2"/>
          <p:cNvSpPr>
            <a:spLocks noGrp="1"/>
          </p:cNvSpPr>
          <p:nvPr>
            <p:ph idx="1"/>
          </p:nvPr>
        </p:nvSpPr>
        <p:spPr>
          <a:xfrm>
            <a:off x="559824" y="1417638"/>
            <a:ext cx="7886700" cy="402431"/>
          </a:xfrm>
        </p:spPr>
        <p:txBody>
          <a:bodyPr/>
          <a:lstStyle/>
          <a:p>
            <a:pPr marL="0" indent="0">
              <a:buNone/>
            </a:pPr>
            <a:r>
              <a:rPr lang="en-CA" dirty="0" smtClean="0"/>
              <a:t>Sometimes it’s easy to know when it’s okay to use a source…</a:t>
            </a:r>
            <a:endParaRPr lang="en-CA" dirty="0"/>
          </a:p>
        </p:txBody>
      </p:sp>
      <p:pic>
        <p:nvPicPr>
          <p:cNvPr id="4" name="Picture 3"/>
          <p:cNvPicPr>
            <a:picLocks noChangeAspect="1"/>
          </p:cNvPicPr>
          <p:nvPr/>
        </p:nvPicPr>
        <p:blipFill>
          <a:blip r:embed="rId3"/>
          <a:stretch>
            <a:fillRect/>
          </a:stretch>
        </p:blipFill>
        <p:spPr>
          <a:xfrm>
            <a:off x="1728549" y="2749268"/>
            <a:ext cx="2529841" cy="3403997"/>
          </a:xfrm>
          <a:prstGeom prst="rect">
            <a:avLst/>
          </a:prstGeom>
        </p:spPr>
      </p:pic>
      <p:pic>
        <p:nvPicPr>
          <p:cNvPr id="5" name="Picture 4"/>
          <p:cNvPicPr>
            <a:picLocks noChangeAspect="1"/>
          </p:cNvPicPr>
          <p:nvPr/>
        </p:nvPicPr>
        <p:blipFill>
          <a:blip r:embed="rId4"/>
          <a:stretch>
            <a:fillRect/>
          </a:stretch>
        </p:blipFill>
        <p:spPr>
          <a:xfrm>
            <a:off x="4677727" y="2749268"/>
            <a:ext cx="2466023" cy="3275651"/>
          </a:xfrm>
          <a:prstGeom prst="rect">
            <a:avLst/>
          </a:prstGeom>
        </p:spPr>
      </p:pic>
    </p:spTree>
    <p:extLst>
      <p:ext uri="{BB962C8B-B14F-4D97-AF65-F5344CB8AC3E}">
        <p14:creationId xmlns:p14="http://schemas.microsoft.com/office/powerpoint/2010/main" val="691714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4: Scholarly vs Popular Sources</a:t>
            </a:r>
            <a:endParaRPr lang="en-CA" dirty="0"/>
          </a:p>
        </p:txBody>
      </p:sp>
      <p:sp>
        <p:nvSpPr>
          <p:cNvPr id="3" name="Content Placeholder 2"/>
          <p:cNvSpPr>
            <a:spLocks noGrp="1"/>
          </p:cNvSpPr>
          <p:nvPr>
            <p:ph idx="1"/>
          </p:nvPr>
        </p:nvSpPr>
        <p:spPr>
          <a:xfrm>
            <a:off x="757083" y="1918336"/>
            <a:ext cx="5719425" cy="413861"/>
          </a:xfrm>
        </p:spPr>
        <p:txBody>
          <a:bodyPr/>
          <a:lstStyle/>
          <a:p>
            <a:pPr marL="0" indent="0">
              <a:buNone/>
            </a:pPr>
            <a:r>
              <a:rPr lang="en-CA" dirty="0" smtClean="0"/>
              <a:t>Other times it can be trickier…</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30" y="2622254"/>
            <a:ext cx="2180898" cy="2943701"/>
          </a:xfrm>
          <a:prstGeom prst="rect">
            <a:avLst/>
          </a:prstGeom>
        </p:spPr>
      </p:pic>
    </p:spTree>
    <p:extLst>
      <p:ext uri="{BB962C8B-B14F-4D97-AF65-F5344CB8AC3E}">
        <p14:creationId xmlns:p14="http://schemas.microsoft.com/office/powerpoint/2010/main" val="370716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9144000" cy="6858000"/>
        </p:xfrm>
        <a:graphic>
          <a:graphicData uri="http://schemas.openxmlformats.org/drawingml/2006/table">
            <a:tbl>
              <a:tblPr firstRow="1" bandRow="1">
                <a:tableStyleId>{5C22544A-7EE6-4342-B048-85BDC9FD1C3A}</a:tableStyleId>
              </a:tblPr>
              <a:tblGrid>
                <a:gridCol w="1945532">
                  <a:extLst>
                    <a:ext uri="{9D8B030D-6E8A-4147-A177-3AD203B41FA5}">
                      <a16:colId xmlns:a16="http://schemas.microsoft.com/office/drawing/2014/main" val="20000"/>
                    </a:ext>
                  </a:extLst>
                </a:gridCol>
                <a:gridCol w="3474165">
                  <a:extLst>
                    <a:ext uri="{9D8B030D-6E8A-4147-A177-3AD203B41FA5}">
                      <a16:colId xmlns:a16="http://schemas.microsoft.com/office/drawing/2014/main" val="20001"/>
                    </a:ext>
                  </a:extLst>
                </a:gridCol>
                <a:gridCol w="3724303">
                  <a:extLst>
                    <a:ext uri="{9D8B030D-6E8A-4147-A177-3AD203B41FA5}">
                      <a16:colId xmlns:a16="http://schemas.microsoft.com/office/drawing/2014/main" val="20002"/>
                    </a:ext>
                  </a:extLst>
                </a:gridCol>
              </a:tblGrid>
              <a:tr h="694547">
                <a:tc>
                  <a:txBody>
                    <a:bodyPr/>
                    <a:lstStyle/>
                    <a:p>
                      <a:endParaRPr lang="en-CA" sz="2400" dirty="0"/>
                    </a:p>
                  </a:txBody>
                  <a:tcPr anchor="ctr"/>
                </a:tc>
                <a:tc>
                  <a:txBody>
                    <a:bodyPr/>
                    <a:lstStyle/>
                    <a:p>
                      <a:r>
                        <a:rPr lang="en-CA" sz="2400" dirty="0" smtClean="0"/>
                        <a:t>Journal</a:t>
                      </a:r>
                      <a:r>
                        <a:rPr lang="en-CA" sz="2400" baseline="0" dirty="0" smtClean="0"/>
                        <a:t> - Scholarly</a:t>
                      </a:r>
                      <a:endParaRPr lang="en-CA" sz="2400" dirty="0"/>
                    </a:p>
                  </a:txBody>
                  <a:tcPr anchor="ctr"/>
                </a:tc>
                <a:tc>
                  <a:txBody>
                    <a:bodyPr/>
                    <a:lstStyle/>
                    <a:p>
                      <a:r>
                        <a:rPr lang="en-CA" sz="2400" dirty="0" smtClean="0"/>
                        <a:t>Magazine</a:t>
                      </a:r>
                      <a:r>
                        <a:rPr lang="en-CA" sz="2400" baseline="0" dirty="0" smtClean="0"/>
                        <a:t> – Popular</a:t>
                      </a:r>
                      <a:endParaRPr lang="en-CA" sz="2400" dirty="0"/>
                    </a:p>
                  </a:txBody>
                  <a:tcPr anchor="ctr"/>
                </a:tc>
                <a:extLst>
                  <a:ext uri="{0D108BD9-81ED-4DB2-BD59-A6C34878D82A}">
                    <a16:rowId xmlns:a16="http://schemas.microsoft.com/office/drawing/2014/main" val="10000"/>
                  </a:ext>
                </a:extLst>
              </a:tr>
              <a:tr h="1756731">
                <a:tc>
                  <a:txBody>
                    <a:bodyPr/>
                    <a:lstStyle/>
                    <a:p>
                      <a:r>
                        <a:rPr lang="en-CA" sz="3200" b="1" dirty="0" smtClean="0">
                          <a:solidFill>
                            <a:srgbClr val="7030A0"/>
                          </a:solidFill>
                        </a:rPr>
                        <a:t>Content</a:t>
                      </a:r>
                      <a:endParaRPr lang="en-CA" sz="3200" b="1" dirty="0">
                        <a:solidFill>
                          <a:srgbClr val="7030A0"/>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contain original research data</a:t>
                      </a:r>
                    </a:p>
                  </a:txBody>
                  <a:tcPr anchor="ctr"/>
                </a:tc>
                <a:tc>
                  <a:txBody>
                    <a:bodyPr/>
                    <a:lstStyle/>
                    <a:p>
                      <a:r>
                        <a:rPr lang="en-CA" sz="2400" dirty="0" smtClean="0"/>
                        <a:t>cover a wide range of popular interest topics, maybe</a:t>
                      </a:r>
                      <a:r>
                        <a:rPr lang="en-CA" sz="2400" baseline="0" dirty="0" smtClean="0"/>
                        <a:t> with </a:t>
                      </a:r>
                      <a:r>
                        <a:rPr lang="en-CA" sz="2400" dirty="0" smtClean="0"/>
                        <a:t>personal opinions and anecdotes</a:t>
                      </a:r>
                    </a:p>
                  </a:txBody>
                  <a:tcPr anchor="ctr"/>
                </a:tc>
                <a:extLst>
                  <a:ext uri="{0D108BD9-81ED-4DB2-BD59-A6C34878D82A}">
                    <a16:rowId xmlns:a16="http://schemas.microsoft.com/office/drawing/2014/main" val="10001"/>
                  </a:ext>
                </a:extLst>
              </a:tr>
              <a:tr h="1334839">
                <a:tc>
                  <a:txBody>
                    <a:bodyPr/>
                    <a:lstStyle/>
                    <a:p>
                      <a:r>
                        <a:rPr lang="en-CA" sz="3200" b="1" dirty="0" smtClean="0">
                          <a:solidFill>
                            <a:srgbClr val="7030A0"/>
                          </a:solidFill>
                        </a:rPr>
                        <a:t>Author</a:t>
                      </a:r>
                      <a:endParaRPr lang="en-CA" sz="3200" b="1" dirty="0">
                        <a:solidFill>
                          <a:srgbClr val="7030A0"/>
                        </a:solidFill>
                      </a:endParaRPr>
                    </a:p>
                  </a:txBody>
                  <a:tcPr anchor="ctr"/>
                </a:tc>
                <a:tc>
                  <a:txBody>
                    <a:bodyPr/>
                    <a:lstStyle/>
                    <a:p>
                      <a:r>
                        <a:rPr lang="en-CA" sz="2400" baseline="0" dirty="0" smtClean="0"/>
                        <a:t>a scholar with subject expertise</a:t>
                      </a:r>
                      <a:endParaRPr lang="en-CA" sz="2400" dirty="0"/>
                    </a:p>
                  </a:txBody>
                  <a:tcPr anchor="ctr"/>
                </a:tc>
                <a:tc>
                  <a:txBody>
                    <a:bodyPr/>
                    <a:lstStyle/>
                    <a:p>
                      <a:r>
                        <a:rPr lang="en-CA" sz="2400" dirty="0" smtClean="0"/>
                        <a:t>general</a:t>
                      </a:r>
                      <a:r>
                        <a:rPr lang="en-CA" sz="2400" baseline="0" dirty="0" smtClean="0"/>
                        <a:t> public; an interested non-specialist</a:t>
                      </a:r>
                      <a:endParaRPr lang="en-CA" sz="2400" dirty="0"/>
                    </a:p>
                  </a:txBody>
                  <a:tcPr anchor="ctr"/>
                </a:tc>
                <a:extLst>
                  <a:ext uri="{0D108BD9-81ED-4DB2-BD59-A6C34878D82A}">
                    <a16:rowId xmlns:a16="http://schemas.microsoft.com/office/drawing/2014/main" val="10002"/>
                  </a:ext>
                </a:extLst>
              </a:tr>
              <a:tr h="1343383">
                <a:tc>
                  <a:txBody>
                    <a:bodyPr/>
                    <a:lstStyle/>
                    <a:p>
                      <a:r>
                        <a:rPr lang="en-CA" sz="3200" b="1" dirty="0" smtClean="0">
                          <a:solidFill>
                            <a:srgbClr val="7030A0"/>
                          </a:solidFill>
                        </a:rPr>
                        <a:t>Audience</a:t>
                      </a:r>
                      <a:endParaRPr lang="en-CA" sz="3200" b="1" dirty="0">
                        <a:solidFill>
                          <a:srgbClr val="7030A0"/>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smtClean="0"/>
                        <a:t>scholars, researchers, students</a:t>
                      </a:r>
                    </a:p>
                  </a:txBody>
                  <a:tcPr anchor="ctr"/>
                </a:tc>
                <a:tc>
                  <a:txBody>
                    <a:bodyPr/>
                    <a:lstStyle/>
                    <a:p>
                      <a:r>
                        <a:rPr lang="en-CA" sz="2400" dirty="0" smtClean="0"/>
                        <a:t>general public</a:t>
                      </a:r>
                      <a:endParaRPr lang="en-CA" sz="2400" dirty="0"/>
                    </a:p>
                  </a:txBody>
                  <a:tcPr anchor="ctr"/>
                </a:tc>
                <a:extLst>
                  <a:ext uri="{0D108BD9-81ED-4DB2-BD59-A6C34878D82A}">
                    <a16:rowId xmlns:a16="http://schemas.microsoft.com/office/drawing/2014/main" val="10003"/>
                  </a:ext>
                </a:extLst>
              </a:tr>
              <a:tr h="864250">
                <a:tc>
                  <a:txBody>
                    <a:bodyPr/>
                    <a:lstStyle/>
                    <a:p>
                      <a:r>
                        <a:rPr lang="en-CA" sz="3200" b="1" dirty="0" smtClean="0">
                          <a:solidFill>
                            <a:srgbClr val="7030A0"/>
                          </a:solidFill>
                        </a:rPr>
                        <a:t>Language</a:t>
                      </a:r>
                      <a:endParaRPr lang="en-CA" sz="3200" b="1" dirty="0">
                        <a:solidFill>
                          <a:srgbClr val="7030A0"/>
                        </a:solidFill>
                      </a:endParaRPr>
                    </a:p>
                  </a:txBody>
                  <a:tcPr anchor="ctr"/>
                </a:tc>
                <a:tc>
                  <a:txBody>
                    <a:bodyPr/>
                    <a:lstStyle/>
                    <a:p>
                      <a:r>
                        <a:rPr lang="en-CA" sz="2400" dirty="0" smtClean="0"/>
                        <a:t>complex</a:t>
                      </a:r>
                      <a:r>
                        <a:rPr lang="en-CA" sz="2400" baseline="0" dirty="0" smtClean="0"/>
                        <a:t> with specialized terminology</a:t>
                      </a:r>
                      <a:endParaRPr lang="en-CA" sz="2400" dirty="0"/>
                    </a:p>
                  </a:txBody>
                  <a:tcPr anchor="ctr"/>
                </a:tc>
                <a:tc>
                  <a:txBody>
                    <a:bodyPr/>
                    <a:lstStyle/>
                    <a:p>
                      <a:r>
                        <a:rPr lang="en-CA" sz="2400" dirty="0" smtClean="0"/>
                        <a:t>understandable to most</a:t>
                      </a:r>
                      <a:r>
                        <a:rPr lang="en-CA" sz="2400" baseline="0" dirty="0" smtClean="0"/>
                        <a:t> readers</a:t>
                      </a:r>
                      <a:endParaRPr lang="en-CA" sz="2400" dirty="0"/>
                    </a:p>
                  </a:txBody>
                  <a:tcPr anchor="ctr"/>
                </a:tc>
                <a:extLst>
                  <a:ext uri="{0D108BD9-81ED-4DB2-BD59-A6C34878D82A}">
                    <a16:rowId xmlns:a16="http://schemas.microsoft.com/office/drawing/2014/main" val="10004"/>
                  </a:ext>
                </a:extLst>
              </a:tr>
              <a:tr h="864250">
                <a:tc>
                  <a:txBody>
                    <a:bodyPr/>
                    <a:lstStyle/>
                    <a:p>
                      <a:r>
                        <a:rPr lang="en-CA" sz="3200" b="1" dirty="0" smtClean="0">
                          <a:solidFill>
                            <a:srgbClr val="7030A0"/>
                          </a:solidFill>
                        </a:rPr>
                        <a:t>Reference</a:t>
                      </a:r>
                      <a:endParaRPr lang="en-CA" sz="3200" b="1" dirty="0">
                        <a:solidFill>
                          <a:srgbClr val="7030A0"/>
                        </a:solidFill>
                      </a:endParaRPr>
                    </a:p>
                  </a:txBody>
                  <a:tcPr anchor="ctr"/>
                </a:tc>
                <a:tc>
                  <a:txBody>
                    <a:bodyPr/>
                    <a:lstStyle/>
                    <a:p>
                      <a:r>
                        <a:rPr lang="en-CA" sz="2400" dirty="0" smtClean="0"/>
                        <a:t>further research</a:t>
                      </a:r>
                      <a:r>
                        <a:rPr lang="en-CA" sz="2400" baseline="0" dirty="0" smtClean="0"/>
                        <a:t> sources are cited</a:t>
                      </a:r>
                      <a:endParaRPr lang="en-CA" sz="2400" dirty="0"/>
                    </a:p>
                  </a:txBody>
                  <a:tcPr anchor="ctr"/>
                </a:tc>
                <a:tc>
                  <a:txBody>
                    <a:bodyPr/>
                    <a:lstStyle/>
                    <a:p>
                      <a:r>
                        <a:rPr lang="en-CA" sz="2400" dirty="0" smtClean="0"/>
                        <a:t>does</a:t>
                      </a:r>
                      <a:r>
                        <a:rPr lang="en-CA" sz="2400" baseline="0" dirty="0" smtClean="0"/>
                        <a:t> not usually contain bibliographies</a:t>
                      </a:r>
                      <a:endParaRPr lang="en-CA" sz="24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4368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6878" y="142958"/>
            <a:ext cx="2648558" cy="353331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59259" y="177550"/>
            <a:ext cx="3084074" cy="4224197"/>
          </a:xfrm>
          <a:prstGeom prst="rect">
            <a:avLst/>
          </a:prstGeom>
          <a:ln w="57150">
            <a:solidFill>
              <a:schemeClr val="tx1"/>
            </a:solidFill>
          </a:ln>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5641" y="2621164"/>
            <a:ext cx="5283720" cy="3561171"/>
          </a:xfrm>
          <a:prstGeom prst="rect">
            <a:avLst/>
          </a:prstGeom>
          <a:ln w="57150">
            <a:solidFill>
              <a:schemeClr val="tx1"/>
            </a:solidFill>
          </a:ln>
        </p:spPr>
      </p:pic>
      <p:sp>
        <p:nvSpPr>
          <p:cNvPr id="6" name="TextBox 5"/>
          <p:cNvSpPr txBox="1"/>
          <p:nvPr/>
        </p:nvSpPr>
        <p:spPr>
          <a:xfrm>
            <a:off x="4580878" y="1367161"/>
            <a:ext cx="312906" cy="369332"/>
          </a:xfrm>
          <a:prstGeom prst="rect">
            <a:avLst/>
          </a:prstGeom>
          <a:noFill/>
        </p:spPr>
        <p:txBody>
          <a:bodyPr wrap="none" rtlCol="0">
            <a:spAutoFit/>
          </a:bodyPr>
          <a:lstStyle/>
          <a:p>
            <a:r>
              <a:rPr lang="en-CA" dirty="0" smtClean="0"/>
              <a:t>7</a:t>
            </a:r>
            <a:endParaRPr lang="en-CA" dirty="0"/>
          </a:p>
        </p:txBody>
      </p:sp>
    </p:spTree>
    <p:extLst>
      <p:ext uri="{BB962C8B-B14F-4D97-AF65-F5344CB8AC3E}">
        <p14:creationId xmlns:p14="http://schemas.microsoft.com/office/powerpoint/2010/main" val="3136029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518" y="46541"/>
            <a:ext cx="2988161" cy="398607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4881" y="46541"/>
            <a:ext cx="2716567" cy="3944885"/>
          </a:xfrm>
          <a:prstGeom prst="rect">
            <a:avLst/>
          </a:prstGeom>
          <a:ln w="57150">
            <a:solidFill>
              <a:schemeClr val="tx1"/>
            </a:solid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16676" y="2480649"/>
            <a:ext cx="5097973" cy="3747719"/>
          </a:xfrm>
          <a:prstGeom prst="rect">
            <a:avLst/>
          </a:prstGeom>
          <a:ln w="57150">
            <a:solidFill>
              <a:schemeClr val="tx1"/>
            </a:solidFill>
          </a:ln>
        </p:spPr>
      </p:pic>
      <p:sp>
        <p:nvSpPr>
          <p:cNvPr id="9" name="TextBox 8"/>
          <p:cNvSpPr txBox="1"/>
          <p:nvPr/>
        </p:nvSpPr>
        <p:spPr>
          <a:xfrm>
            <a:off x="4651899" y="941033"/>
            <a:ext cx="312906" cy="369332"/>
          </a:xfrm>
          <a:prstGeom prst="rect">
            <a:avLst/>
          </a:prstGeom>
          <a:noFill/>
        </p:spPr>
        <p:txBody>
          <a:bodyPr wrap="none" rtlCol="0">
            <a:spAutoFit/>
          </a:bodyPr>
          <a:lstStyle/>
          <a:p>
            <a:r>
              <a:rPr lang="en-CA" dirty="0" smtClean="0"/>
              <a:t>8</a:t>
            </a:r>
            <a:endParaRPr lang="en-CA" dirty="0"/>
          </a:p>
        </p:txBody>
      </p:sp>
    </p:spTree>
    <p:extLst>
      <p:ext uri="{BB962C8B-B14F-4D97-AF65-F5344CB8AC3E}">
        <p14:creationId xmlns:p14="http://schemas.microsoft.com/office/powerpoint/2010/main" val="696746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 y="185980"/>
            <a:ext cx="8915400" cy="1348352"/>
          </a:xfrm>
        </p:spPr>
        <p:txBody>
          <a:bodyPr/>
          <a:lstStyle/>
          <a:p>
            <a:r>
              <a:rPr lang="en-CA" dirty="0" smtClean="0"/>
              <a:t>Scenario 5: How to get materials from other libraries</a:t>
            </a:r>
            <a:endParaRPr lang="en-CA" dirty="0"/>
          </a:p>
        </p:txBody>
      </p:sp>
      <p:pic>
        <p:nvPicPr>
          <p:cNvPr id="4" name="Picture 3"/>
          <p:cNvPicPr>
            <a:picLocks noChangeAspect="1"/>
          </p:cNvPicPr>
          <p:nvPr/>
        </p:nvPicPr>
        <p:blipFill>
          <a:blip r:embed="rId3"/>
          <a:stretch>
            <a:fillRect/>
          </a:stretch>
        </p:blipFill>
        <p:spPr>
          <a:xfrm>
            <a:off x="2205990" y="1741683"/>
            <a:ext cx="4686300" cy="3975344"/>
          </a:xfrm>
          <a:prstGeom prst="rect">
            <a:avLst/>
          </a:prstGeom>
        </p:spPr>
      </p:pic>
      <p:sp>
        <p:nvSpPr>
          <p:cNvPr id="5" name="Rounded Rectangle 4"/>
          <p:cNvSpPr/>
          <p:nvPr/>
        </p:nvSpPr>
        <p:spPr>
          <a:xfrm>
            <a:off x="2205990" y="3554730"/>
            <a:ext cx="1565910" cy="388620"/>
          </a:xfrm>
          <a:prstGeom prst="roundRect">
            <a:avLst/>
          </a:prstGeom>
          <a:no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a:off x="2045970" y="2468880"/>
            <a:ext cx="2045970" cy="3429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871" y="974074"/>
            <a:ext cx="2476244" cy="707886"/>
          </a:xfrm>
          <a:prstGeom prst="rect">
            <a:avLst/>
          </a:prstGeom>
          <a:noFill/>
        </p:spPr>
        <p:txBody>
          <a:bodyPr wrap="square" rtlCol="0">
            <a:spAutoFit/>
          </a:bodyPr>
          <a:lstStyle/>
          <a:p>
            <a:r>
              <a:rPr lang="en-US" sz="2000" b="1" dirty="0"/>
              <a:t>The D.B. Weldon Library</a:t>
            </a:r>
            <a:endParaRPr lang="en-CA" sz="2000" b="1" dirty="0"/>
          </a:p>
        </p:txBody>
      </p:sp>
      <p:sp>
        <p:nvSpPr>
          <p:cNvPr id="8" name="TextBox 7"/>
          <p:cNvSpPr txBox="1"/>
          <p:nvPr/>
        </p:nvSpPr>
        <p:spPr>
          <a:xfrm>
            <a:off x="3376490" y="1093312"/>
            <a:ext cx="1563569" cy="2031325"/>
          </a:xfrm>
          <a:prstGeom prst="rect">
            <a:avLst/>
          </a:prstGeom>
          <a:noFill/>
        </p:spPr>
        <p:txBody>
          <a:bodyPr wrap="square" rtlCol="0">
            <a:spAutoFit/>
          </a:bodyPr>
          <a:lstStyle/>
          <a:p>
            <a:r>
              <a:rPr lang="en-CA" dirty="0"/>
              <a:t>Arts &amp; Humanities, Information </a:t>
            </a:r>
          </a:p>
          <a:p>
            <a:r>
              <a:rPr lang="en-CA" dirty="0"/>
              <a:t>&amp; Media Studies, Social Sciences</a:t>
            </a:r>
          </a:p>
        </p:txBody>
      </p:sp>
      <p:sp>
        <p:nvSpPr>
          <p:cNvPr id="14" name="Rectangle 13"/>
          <p:cNvSpPr/>
          <p:nvPr/>
        </p:nvSpPr>
        <p:spPr>
          <a:xfrm>
            <a:off x="5079201" y="974074"/>
            <a:ext cx="3429000" cy="1015663"/>
          </a:xfrm>
          <a:prstGeom prst="rect">
            <a:avLst/>
          </a:prstGeom>
        </p:spPr>
        <p:txBody>
          <a:bodyPr>
            <a:spAutoFit/>
          </a:bodyPr>
          <a:lstStyle/>
          <a:p>
            <a:r>
              <a:rPr lang="en-US" sz="2000" b="1" dirty="0"/>
              <a:t>ARCC – Archives and Research Collections Centre</a:t>
            </a:r>
            <a:endParaRPr lang="en-CA" sz="2000" b="1" dirty="0"/>
          </a:p>
        </p:txBody>
      </p:sp>
      <p:sp>
        <p:nvSpPr>
          <p:cNvPr id="19" name="TextBox 18"/>
          <p:cNvSpPr txBox="1"/>
          <p:nvPr/>
        </p:nvSpPr>
        <p:spPr>
          <a:xfrm>
            <a:off x="4940059" y="3687705"/>
            <a:ext cx="2897267" cy="1754326"/>
          </a:xfrm>
          <a:prstGeom prst="rect">
            <a:avLst/>
          </a:prstGeom>
          <a:noFill/>
        </p:spPr>
        <p:txBody>
          <a:bodyPr wrap="square" rtlCol="0">
            <a:spAutoFit/>
          </a:bodyPr>
          <a:lstStyle/>
          <a:p>
            <a:pPr lvl="1"/>
            <a:r>
              <a:rPr lang="en-CA" dirty="0"/>
              <a:t>Special Collections, Storage,</a:t>
            </a:r>
          </a:p>
          <a:p>
            <a:pPr lvl="1"/>
            <a:r>
              <a:rPr lang="en-CA" dirty="0"/>
              <a:t> &amp; University Archives</a:t>
            </a:r>
          </a:p>
          <a:p>
            <a:pPr lvl="1"/>
            <a:endParaRPr lang="en-US" dirty="0"/>
          </a:p>
          <a:p>
            <a:pPr lvl="1"/>
            <a:r>
              <a:rPr lang="en-US" dirty="0"/>
              <a:t>Located off of first floor of Weldon</a:t>
            </a:r>
            <a:endParaRPr lang="en-CA" dirty="0"/>
          </a:p>
        </p:txBody>
      </p:sp>
      <p:pic>
        <p:nvPicPr>
          <p:cNvPr id="20" name="Picture 3" descr="K:\Promotion\Pictures\Map Data Centre\2013 Weldon\P1070532.jpg"/>
          <p:cNvPicPr>
            <a:picLocks noChangeAspect="1" noChangeArrowheads="1"/>
          </p:cNvPicPr>
          <p:nvPr/>
        </p:nvPicPr>
        <p:blipFill>
          <a:blip r:embed="rId3" cstate="print"/>
          <a:srcRect/>
          <a:stretch>
            <a:fillRect/>
          </a:stretch>
        </p:blipFill>
        <p:spPr bwMode="auto">
          <a:xfrm>
            <a:off x="1326870" y="4197113"/>
            <a:ext cx="1884998" cy="1244918"/>
          </a:xfrm>
          <a:prstGeom prst="rect">
            <a:avLst/>
          </a:prstGeom>
          <a:noFill/>
        </p:spPr>
      </p:pic>
      <p:sp>
        <p:nvSpPr>
          <p:cNvPr id="21" name="TextBox 20"/>
          <p:cNvSpPr txBox="1"/>
          <p:nvPr/>
        </p:nvSpPr>
        <p:spPr>
          <a:xfrm>
            <a:off x="3376491" y="4037545"/>
            <a:ext cx="1728192" cy="2031325"/>
          </a:xfrm>
          <a:prstGeom prst="rect">
            <a:avLst/>
          </a:prstGeom>
          <a:noFill/>
        </p:spPr>
        <p:txBody>
          <a:bodyPr wrap="square" rtlCol="0">
            <a:spAutoFit/>
          </a:bodyPr>
          <a:lstStyle/>
          <a:p>
            <a:r>
              <a:rPr lang="en-CA" dirty="0"/>
              <a:t>Provides map, data, and GIS services</a:t>
            </a:r>
          </a:p>
          <a:p>
            <a:endParaRPr lang="en-US" dirty="0"/>
          </a:p>
          <a:p>
            <a:r>
              <a:rPr lang="en-US" dirty="0"/>
              <a:t>Located in the basement of Weldon</a:t>
            </a:r>
            <a:endParaRPr lang="en-CA" dirty="0"/>
          </a:p>
        </p:txBody>
      </p:sp>
      <p:sp>
        <p:nvSpPr>
          <p:cNvPr id="22" name="TextBox 21"/>
          <p:cNvSpPr txBox="1"/>
          <p:nvPr/>
        </p:nvSpPr>
        <p:spPr>
          <a:xfrm>
            <a:off x="1195869" y="3523858"/>
            <a:ext cx="2751097" cy="400110"/>
          </a:xfrm>
          <a:prstGeom prst="rect">
            <a:avLst/>
          </a:prstGeom>
          <a:noFill/>
        </p:spPr>
        <p:txBody>
          <a:bodyPr wrap="square" rtlCol="0">
            <a:spAutoFit/>
          </a:bodyPr>
          <a:lstStyle/>
          <a:p>
            <a:r>
              <a:rPr lang="en-US" sz="2000" b="1" dirty="0"/>
              <a:t>Map and Data Centre</a:t>
            </a:r>
            <a:endParaRPr lang="en-CA" sz="20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715" y="2066949"/>
            <a:ext cx="1791153" cy="12090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103" y="2328521"/>
            <a:ext cx="1812244" cy="1359183"/>
          </a:xfrm>
          <a:prstGeom prst="rect">
            <a:avLst/>
          </a:prstGeom>
        </p:spPr>
      </p:pic>
    </p:spTree>
    <p:extLst>
      <p:ext uri="{BB962C8B-B14F-4D97-AF65-F5344CB8AC3E}">
        <p14:creationId xmlns:p14="http://schemas.microsoft.com/office/powerpoint/2010/main" val="49408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CA" dirty="0" smtClean="0"/>
              <a:t>Scenario 5: How to get materials from other libraries</a:t>
            </a:r>
            <a:endParaRPr lang="en-CA" dirty="0"/>
          </a:p>
        </p:txBody>
      </p:sp>
      <p:pic>
        <p:nvPicPr>
          <p:cNvPr id="5" name="Picture 4"/>
          <p:cNvPicPr>
            <a:picLocks noChangeAspect="1"/>
          </p:cNvPicPr>
          <p:nvPr/>
        </p:nvPicPr>
        <p:blipFill>
          <a:blip r:embed="rId3"/>
          <a:stretch>
            <a:fillRect/>
          </a:stretch>
        </p:blipFill>
        <p:spPr>
          <a:xfrm>
            <a:off x="2194561" y="1683203"/>
            <a:ext cx="4793456" cy="4133953"/>
          </a:xfrm>
          <a:prstGeom prst="rect">
            <a:avLst/>
          </a:prstGeom>
        </p:spPr>
      </p:pic>
      <p:sp>
        <p:nvSpPr>
          <p:cNvPr id="6" name="Rounded Rectangle 5"/>
          <p:cNvSpPr/>
          <p:nvPr/>
        </p:nvSpPr>
        <p:spPr>
          <a:xfrm>
            <a:off x="3703320" y="5074920"/>
            <a:ext cx="1577340" cy="331470"/>
          </a:xfrm>
          <a:prstGeom prst="roundRect">
            <a:avLst/>
          </a:prstGeom>
          <a:no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29109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6: Citing</a:t>
            </a:r>
            <a:endParaRPr lang="en-CA" dirty="0"/>
          </a:p>
        </p:txBody>
      </p:sp>
      <p:pic>
        <p:nvPicPr>
          <p:cNvPr id="4" name="Picture 3"/>
          <p:cNvPicPr>
            <a:picLocks noChangeAspect="1"/>
          </p:cNvPicPr>
          <p:nvPr/>
        </p:nvPicPr>
        <p:blipFill>
          <a:blip r:embed="rId3"/>
          <a:stretch>
            <a:fillRect/>
          </a:stretch>
        </p:blipFill>
        <p:spPr>
          <a:xfrm>
            <a:off x="2175272" y="1866798"/>
            <a:ext cx="4793456" cy="4133953"/>
          </a:xfrm>
          <a:prstGeom prst="rect">
            <a:avLst/>
          </a:prstGeom>
        </p:spPr>
      </p:pic>
      <p:sp>
        <p:nvSpPr>
          <p:cNvPr id="5" name="Rounded Rectangle 4"/>
          <p:cNvSpPr/>
          <p:nvPr/>
        </p:nvSpPr>
        <p:spPr>
          <a:xfrm>
            <a:off x="2175273" y="4777740"/>
            <a:ext cx="910828" cy="228600"/>
          </a:xfrm>
          <a:prstGeom prst="roundRect">
            <a:avLst/>
          </a:prstGeom>
          <a:no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9233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6: Citing</a:t>
            </a:r>
            <a:endParaRPr lang="en-CA" dirty="0"/>
          </a:p>
        </p:txBody>
      </p:sp>
      <p:sp>
        <p:nvSpPr>
          <p:cNvPr id="3" name="Content Placeholder 2"/>
          <p:cNvSpPr>
            <a:spLocks noGrp="1"/>
          </p:cNvSpPr>
          <p:nvPr>
            <p:ph idx="1"/>
          </p:nvPr>
        </p:nvSpPr>
        <p:spPr/>
        <p:txBody>
          <a:bodyPr/>
          <a:lstStyle/>
          <a:p>
            <a:r>
              <a:rPr lang="en-CA" dirty="0" smtClean="0"/>
              <a:t>A lot of databases have quick citing features</a:t>
            </a:r>
          </a:p>
          <a:p>
            <a:r>
              <a:rPr lang="en-CA" dirty="0" smtClean="0"/>
              <a:t>There are also tools that you could recommend students try such as </a:t>
            </a:r>
            <a:r>
              <a:rPr lang="en-CA" dirty="0" err="1" smtClean="0"/>
              <a:t>Zotero</a:t>
            </a:r>
            <a:r>
              <a:rPr lang="en-CA" dirty="0" smtClean="0"/>
              <a:t> or </a:t>
            </a:r>
            <a:r>
              <a:rPr lang="en-CA" dirty="0" err="1" smtClean="0"/>
              <a:t>Mendeley</a:t>
            </a:r>
            <a:r>
              <a:rPr lang="en-CA" dirty="0" smtClean="0"/>
              <a:t>- that will allow for really easy managing of sources and citing with appropriate style. </a:t>
            </a:r>
          </a:p>
          <a:p>
            <a:endParaRPr lang="en-CA" dirty="0"/>
          </a:p>
          <a:p>
            <a:r>
              <a:rPr lang="en-CA" dirty="0" smtClean="0">
                <a:hlinkClick r:id="rId3"/>
              </a:rPr>
              <a:t>lib.uwo.ca</a:t>
            </a:r>
            <a:endParaRPr lang="en-CA" dirty="0"/>
          </a:p>
        </p:txBody>
      </p:sp>
    </p:spTree>
    <p:extLst>
      <p:ext uri="{BB962C8B-B14F-4D97-AF65-F5344CB8AC3E}">
        <p14:creationId xmlns:p14="http://schemas.microsoft.com/office/powerpoint/2010/main" val="328515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196752"/>
            <a:ext cx="6480720" cy="1323439"/>
          </a:xfrm>
          <a:prstGeom prst="rect">
            <a:avLst/>
          </a:prstGeom>
          <a:noFill/>
        </p:spPr>
        <p:txBody>
          <a:bodyPr wrap="square" rtlCol="0">
            <a:spAutoFit/>
          </a:bodyPr>
          <a:lstStyle/>
          <a:p>
            <a:pPr algn="ctr"/>
            <a:r>
              <a:rPr lang="en-CA" sz="8000" dirty="0" smtClean="0">
                <a:solidFill>
                  <a:srgbClr val="7030A0"/>
                </a:solidFill>
              </a:rPr>
              <a:t>Questions?</a:t>
            </a:r>
            <a:endParaRPr lang="en-US" sz="8000" dirty="0">
              <a:solidFill>
                <a:srgbClr val="7030A0"/>
              </a:solidFill>
            </a:endParaRPr>
          </a:p>
        </p:txBody>
      </p:sp>
      <p:pic>
        <p:nvPicPr>
          <p:cNvPr id="1026" name="Picture 2" descr="C:\Users\mstanle6\AppData\Local\Microsoft\Windows\Temporary Internet Files\Content.IE5\O0UEZIK4\MC90043379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420888"/>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25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243" y="773691"/>
            <a:ext cx="3541852" cy="400110"/>
          </a:xfrm>
          <a:prstGeom prst="rect">
            <a:avLst/>
          </a:prstGeom>
          <a:noFill/>
        </p:spPr>
        <p:txBody>
          <a:bodyPr wrap="square" rtlCol="0">
            <a:spAutoFit/>
          </a:bodyPr>
          <a:lstStyle/>
          <a:p>
            <a:pPr algn="r"/>
            <a:r>
              <a:rPr lang="en-US" sz="2000" b="1" dirty="0" err="1"/>
              <a:t>Allyn</a:t>
            </a:r>
            <a:r>
              <a:rPr lang="en-US" sz="2000" b="1" dirty="0"/>
              <a:t> &amp; Betty Taylor Library</a:t>
            </a:r>
            <a:endParaRPr lang="en-CA" sz="2000" b="1" dirty="0"/>
          </a:p>
        </p:txBody>
      </p:sp>
      <p:sp>
        <p:nvSpPr>
          <p:cNvPr id="9" name="TextBox 8"/>
          <p:cNvSpPr txBox="1"/>
          <p:nvPr/>
        </p:nvSpPr>
        <p:spPr>
          <a:xfrm>
            <a:off x="3375303" y="1399952"/>
            <a:ext cx="1834929" cy="1754326"/>
          </a:xfrm>
          <a:prstGeom prst="rect">
            <a:avLst/>
          </a:prstGeom>
          <a:noFill/>
        </p:spPr>
        <p:txBody>
          <a:bodyPr wrap="square" rtlCol="0">
            <a:spAutoFit/>
          </a:bodyPr>
          <a:lstStyle/>
          <a:p>
            <a:r>
              <a:rPr lang="en-CA" dirty="0"/>
              <a:t>Engineering, Science, Health </a:t>
            </a:r>
            <a:r>
              <a:rPr lang="en-CA" dirty="0" smtClean="0"/>
              <a:t>Sciences, </a:t>
            </a:r>
            <a:r>
              <a:rPr lang="en-CA" dirty="0"/>
              <a:t>and </a:t>
            </a:r>
            <a:r>
              <a:rPr lang="en-CA" dirty="0" err="1"/>
              <a:t>Schulich</a:t>
            </a:r>
            <a:r>
              <a:rPr lang="en-CA" dirty="0"/>
              <a:t> School of Medicine &amp; Dentistry</a:t>
            </a:r>
          </a:p>
        </p:txBody>
      </p:sp>
      <p:sp>
        <p:nvSpPr>
          <p:cNvPr id="7" name="Rectangle 6"/>
          <p:cNvSpPr/>
          <p:nvPr/>
        </p:nvSpPr>
        <p:spPr>
          <a:xfrm>
            <a:off x="1071526" y="3715932"/>
            <a:ext cx="2489220" cy="646331"/>
          </a:xfrm>
          <a:prstGeom prst="rect">
            <a:avLst/>
          </a:prstGeom>
        </p:spPr>
        <p:txBody>
          <a:bodyPr wrap="square">
            <a:spAutoFit/>
          </a:bodyPr>
          <a:lstStyle/>
          <a:p>
            <a:pPr algn="ctr"/>
            <a:r>
              <a:rPr lang="en-US" b="1" dirty="0"/>
              <a:t>C.B. “Bud” Johnston Library (Business) </a:t>
            </a:r>
            <a:endParaRPr lang="en-CA" b="1" dirty="0"/>
          </a:p>
        </p:txBody>
      </p:sp>
      <p:pic>
        <p:nvPicPr>
          <p:cNvPr id="15" name="Picture 5" descr="K:\Promotion\Pictures\LAW\2010\P1050178.jpg"/>
          <p:cNvPicPr>
            <a:picLocks noChangeAspect="1" noChangeArrowheads="1"/>
          </p:cNvPicPr>
          <p:nvPr/>
        </p:nvPicPr>
        <p:blipFill>
          <a:blip r:embed="rId3" cstate="print"/>
          <a:stretch>
            <a:fillRect/>
          </a:stretch>
        </p:blipFill>
        <p:spPr bwMode="auto">
          <a:xfrm>
            <a:off x="5467349" y="1819373"/>
            <a:ext cx="1853702" cy="1390276"/>
          </a:xfrm>
          <a:prstGeom prst="rect">
            <a:avLst/>
          </a:prstGeom>
          <a:noFill/>
        </p:spPr>
      </p:pic>
      <p:sp>
        <p:nvSpPr>
          <p:cNvPr id="13" name="Rectangle 12"/>
          <p:cNvSpPr/>
          <p:nvPr/>
        </p:nvSpPr>
        <p:spPr>
          <a:xfrm>
            <a:off x="4621741" y="1065188"/>
            <a:ext cx="4527746" cy="369332"/>
          </a:xfrm>
          <a:prstGeom prst="rect">
            <a:avLst/>
          </a:prstGeom>
        </p:spPr>
        <p:txBody>
          <a:bodyPr wrap="square">
            <a:spAutoFit/>
          </a:bodyPr>
          <a:lstStyle/>
          <a:p>
            <a:pPr algn="r"/>
            <a:r>
              <a:rPr lang="en-US" b="1" dirty="0" smtClean="0"/>
              <a:t>John&amp; </a:t>
            </a:r>
            <a:r>
              <a:rPr lang="en-US" b="1" dirty="0" err="1" smtClean="0"/>
              <a:t>Dotsa</a:t>
            </a:r>
            <a:r>
              <a:rPr lang="en-US" b="1" dirty="0" smtClean="0"/>
              <a:t> </a:t>
            </a:r>
            <a:r>
              <a:rPr lang="en-US" b="1" dirty="0" err="1" smtClean="0"/>
              <a:t>Bitove</a:t>
            </a:r>
            <a:r>
              <a:rPr lang="en-US" b="1" dirty="0" smtClean="0"/>
              <a:t> </a:t>
            </a:r>
            <a:r>
              <a:rPr lang="en-US" b="1" dirty="0"/>
              <a:t>Family Law Library</a:t>
            </a:r>
            <a:endParaRPr lang="en-CA" b="1" dirty="0"/>
          </a:p>
        </p:txBody>
      </p:sp>
      <p:pic>
        <p:nvPicPr>
          <p:cNvPr id="14" name="Picture 6" descr="K:\Promotion\Pictures\MUSIC\2010\P1050619.jpg"/>
          <p:cNvPicPr>
            <a:picLocks noChangeAspect="1" noChangeArrowheads="1"/>
          </p:cNvPicPr>
          <p:nvPr/>
        </p:nvPicPr>
        <p:blipFill>
          <a:blip r:embed="rId4" cstate="print"/>
          <a:stretch>
            <a:fillRect/>
          </a:stretch>
        </p:blipFill>
        <p:spPr bwMode="auto">
          <a:xfrm>
            <a:off x="3948166" y="4370189"/>
            <a:ext cx="1262066" cy="1690334"/>
          </a:xfrm>
          <a:prstGeom prst="rect">
            <a:avLst/>
          </a:prstGeom>
          <a:noFill/>
        </p:spPr>
      </p:pic>
      <p:sp>
        <p:nvSpPr>
          <p:cNvPr id="4" name="Rectangle 3"/>
          <p:cNvSpPr/>
          <p:nvPr/>
        </p:nvSpPr>
        <p:spPr>
          <a:xfrm>
            <a:off x="3779203" y="3764980"/>
            <a:ext cx="1685077" cy="369332"/>
          </a:xfrm>
          <a:prstGeom prst="rect">
            <a:avLst/>
          </a:prstGeom>
        </p:spPr>
        <p:txBody>
          <a:bodyPr wrap="none">
            <a:spAutoFit/>
          </a:bodyPr>
          <a:lstStyle/>
          <a:p>
            <a:r>
              <a:rPr lang="en-US" b="1" dirty="0"/>
              <a:t>Music Library</a:t>
            </a:r>
            <a:endParaRPr lang="en-CA" b="1" dirty="0"/>
          </a:p>
        </p:txBody>
      </p:sp>
      <p:pic>
        <p:nvPicPr>
          <p:cNvPr id="16" name="Picture 7" descr="K:\Promotion\Pictures\EDUCATION\P8021996.JPG"/>
          <p:cNvPicPr>
            <a:picLocks noChangeAspect="1" noChangeArrowheads="1"/>
          </p:cNvPicPr>
          <p:nvPr/>
        </p:nvPicPr>
        <p:blipFill>
          <a:blip r:embed="rId5" cstate="print"/>
          <a:srcRect/>
          <a:stretch>
            <a:fillRect/>
          </a:stretch>
        </p:blipFill>
        <p:spPr bwMode="auto">
          <a:xfrm>
            <a:off x="6053000" y="4312416"/>
            <a:ext cx="1877876" cy="1407573"/>
          </a:xfrm>
          <a:prstGeom prst="rect">
            <a:avLst/>
          </a:prstGeom>
          <a:noFill/>
        </p:spPr>
      </p:pic>
      <p:sp>
        <p:nvSpPr>
          <p:cNvPr id="18" name="TextBox 17"/>
          <p:cNvSpPr txBox="1"/>
          <p:nvPr/>
        </p:nvSpPr>
        <p:spPr>
          <a:xfrm>
            <a:off x="5937813" y="3734202"/>
            <a:ext cx="2523281" cy="400110"/>
          </a:xfrm>
          <a:prstGeom prst="rect">
            <a:avLst/>
          </a:prstGeom>
          <a:noFill/>
        </p:spPr>
        <p:txBody>
          <a:bodyPr wrap="square" rtlCol="0">
            <a:spAutoFit/>
          </a:bodyPr>
          <a:lstStyle/>
          <a:p>
            <a:r>
              <a:rPr lang="en-US" sz="2000" b="1" dirty="0"/>
              <a:t>Education Library</a:t>
            </a:r>
            <a:endParaRPr lang="en-CA" sz="2000" b="1"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0941" y="4669745"/>
            <a:ext cx="1654457" cy="139077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526" y="1436333"/>
            <a:ext cx="2073716" cy="1382477"/>
          </a:xfrm>
          <a:prstGeom prst="rect">
            <a:avLst/>
          </a:prstGeom>
        </p:spPr>
      </p:pic>
    </p:spTree>
    <p:extLst>
      <p:ext uri="{BB962C8B-B14F-4D97-AF65-F5344CB8AC3E}">
        <p14:creationId xmlns:p14="http://schemas.microsoft.com/office/powerpoint/2010/main" val="195353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7F83"/>
                </a:solidFill>
                <a:hlinkClick r:id="rId3"/>
              </a:rPr>
              <a:t>Learning Zones</a:t>
            </a:r>
            <a:endParaRPr lang="en-CA" dirty="0">
              <a:solidFill>
                <a:srgbClr val="807F83"/>
              </a:solidFill>
            </a:endParaRPr>
          </a:p>
        </p:txBody>
      </p:sp>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57386" y="2376858"/>
            <a:ext cx="5934773" cy="2748949"/>
          </a:xfrm>
          <a:prstGeom prst="rect">
            <a:avLst/>
          </a:prstGeom>
          <a:noFill/>
          <a:ln w="9525">
            <a:noFill/>
            <a:miter lim="800000"/>
            <a:headEnd/>
            <a:tailEnd/>
          </a:ln>
        </p:spPr>
      </p:pic>
    </p:spTree>
    <p:extLst>
      <p:ext uri="{BB962C8B-B14F-4D97-AF65-F5344CB8AC3E}">
        <p14:creationId xmlns:p14="http://schemas.microsoft.com/office/powerpoint/2010/main" val="222141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solidFill>
                <a:schemeClr val="tx1"/>
              </a:solidFill>
            </a:endParaRPr>
          </a:p>
          <a:p>
            <a:pPr marL="0" indent="0">
              <a:spcBef>
                <a:spcPts val="0"/>
              </a:spcBef>
              <a:buNone/>
              <a:defRPr/>
            </a:pPr>
            <a:endParaRPr lang="en-US" dirty="0"/>
          </a:p>
          <a:p>
            <a:pPr algn="ctr"/>
            <a:r>
              <a:rPr lang="en-US" sz="3000" dirty="0">
                <a:hlinkClick r:id="rId3"/>
              </a:rPr>
              <a:t>lib.uwo.ca/</a:t>
            </a:r>
            <a:endParaRPr lang="en-US" sz="3000" dirty="0"/>
          </a:p>
        </p:txBody>
      </p:sp>
      <p:sp>
        <p:nvSpPr>
          <p:cNvPr id="3" name="Title 2"/>
          <p:cNvSpPr>
            <a:spLocks noGrp="1"/>
          </p:cNvSpPr>
          <p:nvPr>
            <p:ph type="title"/>
          </p:nvPr>
        </p:nvSpPr>
        <p:spPr/>
        <p:txBody>
          <a:bodyPr>
            <a:normAutofit fontScale="90000"/>
          </a:bodyPr>
          <a:lstStyle/>
          <a:p>
            <a:r>
              <a:rPr lang="en-US" dirty="0"/>
              <a:t>Library Website - Your Portal</a:t>
            </a:r>
            <a:br>
              <a:rPr lang="en-US" dirty="0"/>
            </a:br>
            <a:r>
              <a:rPr lang="en-US" dirty="0"/>
              <a:t>Visit us online anytime anywhere</a:t>
            </a:r>
          </a:p>
        </p:txBody>
      </p:sp>
    </p:spTree>
    <p:extLst>
      <p:ext uri="{BB962C8B-B14F-4D97-AF65-F5344CB8AC3E}">
        <p14:creationId xmlns:p14="http://schemas.microsoft.com/office/powerpoint/2010/main" val="346330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Scenarios</a:t>
            </a:r>
            <a:endParaRPr lang="en-CA" dirty="0"/>
          </a:p>
        </p:txBody>
      </p:sp>
      <p:sp>
        <p:nvSpPr>
          <p:cNvPr id="3" name="Content Placeholder 2"/>
          <p:cNvSpPr>
            <a:spLocks noGrp="1"/>
          </p:cNvSpPr>
          <p:nvPr>
            <p:ph idx="1"/>
          </p:nvPr>
        </p:nvSpPr>
        <p:spPr/>
        <p:txBody>
          <a:bodyPr/>
          <a:lstStyle/>
          <a:p>
            <a:r>
              <a:rPr lang="en-CA" dirty="0" smtClean="0"/>
              <a:t> </a:t>
            </a:r>
            <a:r>
              <a:rPr lang="en-CA" dirty="0"/>
              <a:t>Finding course material</a:t>
            </a:r>
          </a:p>
          <a:p>
            <a:r>
              <a:rPr lang="en-CA" dirty="0" smtClean="0"/>
              <a:t>Finding information</a:t>
            </a:r>
          </a:p>
          <a:p>
            <a:r>
              <a:rPr lang="en-CA" dirty="0" smtClean="0"/>
              <a:t>Research Guides and Databases</a:t>
            </a:r>
          </a:p>
          <a:p>
            <a:r>
              <a:rPr lang="en-CA" dirty="0" smtClean="0"/>
              <a:t>Scholarly </a:t>
            </a:r>
            <a:r>
              <a:rPr lang="en-CA" dirty="0"/>
              <a:t>vs Popular sources</a:t>
            </a:r>
          </a:p>
          <a:p>
            <a:r>
              <a:rPr lang="en-CA" dirty="0" smtClean="0"/>
              <a:t>How to get materials from other libraries</a:t>
            </a:r>
          </a:p>
          <a:p>
            <a:r>
              <a:rPr lang="en-CA" dirty="0" smtClean="0"/>
              <a:t>Citing</a:t>
            </a:r>
          </a:p>
        </p:txBody>
      </p:sp>
    </p:spTree>
    <p:extLst>
      <p:ext uri="{BB962C8B-B14F-4D97-AF65-F5344CB8AC3E}">
        <p14:creationId xmlns:p14="http://schemas.microsoft.com/office/powerpoint/2010/main" val="1635127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1: Finding course material</a:t>
            </a:r>
            <a:endParaRPr lang="en-CA" dirty="0"/>
          </a:p>
        </p:txBody>
      </p:sp>
      <p:sp>
        <p:nvSpPr>
          <p:cNvPr id="3" name="Content Placeholder 2"/>
          <p:cNvSpPr>
            <a:spLocks noGrp="1"/>
          </p:cNvSpPr>
          <p:nvPr>
            <p:ph idx="1"/>
          </p:nvPr>
        </p:nvSpPr>
        <p:spPr>
          <a:xfrm>
            <a:off x="821933" y="3996576"/>
            <a:ext cx="5429996" cy="1808323"/>
          </a:xfrm>
        </p:spPr>
        <p:txBody>
          <a:bodyPr>
            <a:normAutofit fontScale="92500" lnSpcReduction="10000"/>
          </a:bodyPr>
          <a:lstStyle/>
          <a:p>
            <a:pPr marL="0" indent="0">
              <a:buNone/>
            </a:pPr>
            <a:r>
              <a:rPr lang="en-CA" sz="2700" dirty="0" smtClean="0">
                <a:latin typeface="Times New Roman" panose="02020603050405020304" pitchFamily="18" charset="0"/>
                <a:cs typeface="Times New Roman" panose="02020603050405020304" pitchFamily="18" charset="0"/>
              </a:rPr>
              <a:t>Kumar, S. A., Sridhar, K. &amp; Kumar, G. V. 2018. </a:t>
            </a:r>
            <a:r>
              <a:rPr lang="en-CA" sz="2700" dirty="0">
                <a:latin typeface="Times New Roman" panose="02020603050405020304" pitchFamily="18" charset="0"/>
                <a:cs typeface="Times New Roman" panose="02020603050405020304" pitchFamily="18" charset="0"/>
              </a:rPr>
              <a:t>Heat Transfer Analysis of Solar Air Heating System for Different Tilt Angles. </a:t>
            </a:r>
            <a:r>
              <a:rPr lang="en-CA" sz="2700" i="1" dirty="0">
                <a:latin typeface="Times New Roman" panose="02020603050405020304" pitchFamily="18" charset="0"/>
                <a:cs typeface="Times New Roman" panose="02020603050405020304" pitchFamily="18" charset="0"/>
              </a:rPr>
              <a:t>Applied Solar Energy</a:t>
            </a:r>
            <a:r>
              <a:rPr lang="en-CA" sz="2700" dirty="0" smtClean="0">
                <a:latin typeface="Times New Roman" panose="02020603050405020304" pitchFamily="18" charset="0"/>
                <a:cs typeface="Times New Roman" panose="02020603050405020304" pitchFamily="18" charset="0"/>
              </a:rPr>
              <a:t> 54, (1): 17-22. </a:t>
            </a:r>
            <a:endParaRPr lang="en-CA" sz="2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545818" y="3016091"/>
            <a:ext cx="2064544" cy="2700338"/>
          </a:xfrm>
          <a:prstGeom prst="rect">
            <a:avLst/>
          </a:prstGeom>
        </p:spPr>
      </p:pic>
      <p:grpSp>
        <p:nvGrpSpPr>
          <p:cNvPr id="8" name="Group 7"/>
          <p:cNvGrpSpPr/>
          <p:nvPr/>
        </p:nvGrpSpPr>
        <p:grpSpPr>
          <a:xfrm>
            <a:off x="2255639" y="1899282"/>
            <a:ext cx="4290179" cy="1566074"/>
            <a:chOff x="4236720" y="1904780"/>
            <a:chExt cx="5720239" cy="2088099"/>
          </a:xfrm>
        </p:grpSpPr>
        <p:sp>
          <p:nvSpPr>
            <p:cNvPr id="5" name="TextBox 4"/>
            <p:cNvSpPr txBox="1"/>
            <p:nvPr/>
          </p:nvSpPr>
          <p:spPr>
            <a:xfrm>
              <a:off x="5135880" y="2349538"/>
              <a:ext cx="4429228" cy="1415773"/>
            </a:xfrm>
            <a:prstGeom prst="rect">
              <a:avLst/>
            </a:prstGeom>
            <a:noFill/>
          </p:spPr>
          <p:txBody>
            <a:bodyPr wrap="square" rtlCol="0">
              <a:spAutoFit/>
            </a:bodyPr>
            <a:lstStyle/>
            <a:p>
              <a:r>
                <a:rPr lang="en-CA" sz="2100" dirty="0"/>
                <a:t>This article will help you </a:t>
              </a:r>
              <a:r>
                <a:rPr lang="en-CA" sz="2100" dirty="0" smtClean="0"/>
                <a:t>with your </a:t>
              </a:r>
              <a:r>
                <a:rPr lang="en-CA" sz="2100" dirty="0"/>
                <a:t>assignment. It’s in the library.</a:t>
              </a:r>
            </a:p>
          </p:txBody>
        </p:sp>
        <p:sp>
          <p:nvSpPr>
            <p:cNvPr id="6" name="Oval Callout 5"/>
            <p:cNvSpPr/>
            <p:nvPr/>
          </p:nvSpPr>
          <p:spPr>
            <a:xfrm>
              <a:off x="4236720" y="1904780"/>
              <a:ext cx="5720239" cy="2088099"/>
            </a:xfrm>
            <a:prstGeom prst="wedgeEllipseCallout">
              <a:avLst>
                <a:gd name="adj1" fmla="val 73493"/>
                <a:gd name="adj2" fmla="val 40845"/>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5876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1: Finding Course </a:t>
            </a:r>
            <a:r>
              <a:rPr lang="en-CA" dirty="0"/>
              <a:t>M</a:t>
            </a:r>
            <a:r>
              <a:rPr lang="en-CA" dirty="0" smtClean="0"/>
              <a:t>aterial</a:t>
            </a:r>
            <a:endParaRPr lang="en-CA" dirty="0"/>
          </a:p>
        </p:txBody>
      </p:sp>
      <p:grpSp>
        <p:nvGrpSpPr>
          <p:cNvPr id="6" name="Group 5"/>
          <p:cNvGrpSpPr/>
          <p:nvPr/>
        </p:nvGrpSpPr>
        <p:grpSpPr>
          <a:xfrm>
            <a:off x="1145895" y="1632030"/>
            <a:ext cx="6296628" cy="4456254"/>
            <a:chOff x="2435458" y="1432560"/>
            <a:chExt cx="7059061" cy="5188462"/>
          </a:xfrm>
        </p:grpSpPr>
        <p:pic>
          <p:nvPicPr>
            <p:cNvPr id="4" name="Picture 3" descr="A screenshot of a cell phone screen with text&#10;&#10;Description generated with very high confidence">
              <a:extLst>
                <a:ext uri="{FF2B5EF4-FFF2-40B4-BE49-F238E27FC236}">
                  <a16:creationId xmlns:a16="http://schemas.microsoft.com/office/drawing/2014/main" id="{C0DB3CE4-D9FE-40B0-BDBA-F7DA7A4D681F}"/>
                </a:ext>
              </a:extLst>
            </p:cNvPr>
            <p:cNvPicPr>
              <a:picLocks noChangeAspect="1"/>
            </p:cNvPicPr>
            <p:nvPr/>
          </p:nvPicPr>
          <p:blipFill>
            <a:blip r:embed="rId3"/>
            <a:stretch>
              <a:fillRect/>
            </a:stretch>
          </p:blipFill>
          <p:spPr>
            <a:xfrm>
              <a:off x="2435458" y="1432560"/>
              <a:ext cx="7059061" cy="5188462"/>
            </a:xfrm>
            <a:prstGeom prst="rect">
              <a:avLst/>
            </a:prstGeom>
          </p:spPr>
        </p:pic>
        <p:sp>
          <p:nvSpPr>
            <p:cNvPr id="5" name="Rounded Rectangle 4"/>
            <p:cNvSpPr/>
            <p:nvPr/>
          </p:nvSpPr>
          <p:spPr>
            <a:xfrm>
              <a:off x="4450080" y="6099676"/>
              <a:ext cx="1158280" cy="143548"/>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53357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1903</Words>
  <Application>Microsoft Office PowerPoint</Application>
  <PresentationFormat>On-screen Show (4:3)</PresentationFormat>
  <Paragraphs>310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Times New Roman</vt:lpstr>
      <vt:lpstr>Office Theme</vt:lpstr>
      <vt:lpstr>International Undergraduate Student Introduction to Western Libraries</vt:lpstr>
      <vt:lpstr>6 libraries + 3 affiliate libraries</vt:lpstr>
      <vt:lpstr>PowerPoint Presentation</vt:lpstr>
      <vt:lpstr>PowerPoint Presentation</vt:lpstr>
      <vt:lpstr>Learning Zones</vt:lpstr>
      <vt:lpstr>Library Website - Your Portal Visit us online anytime anywhere</vt:lpstr>
      <vt:lpstr>Scenarios</vt:lpstr>
      <vt:lpstr>Scenario 1: Finding course material</vt:lpstr>
      <vt:lpstr>Scenario 1: Finding Course Material</vt:lpstr>
      <vt:lpstr>Course Readings</vt:lpstr>
      <vt:lpstr>Catalogue Searching</vt:lpstr>
      <vt:lpstr>PowerPoint Presentation</vt:lpstr>
      <vt:lpstr>Your Turn! (2 min)</vt:lpstr>
      <vt:lpstr>Scenario 2: Finding Information</vt:lpstr>
      <vt:lpstr>Scenario 2: Finding information</vt:lpstr>
      <vt:lpstr>PowerPoint Presentation</vt:lpstr>
      <vt:lpstr>Your Turn! (5 min)</vt:lpstr>
      <vt:lpstr>Scenario 3: Finding Information –  Research Guides &amp; Databases</vt:lpstr>
      <vt:lpstr>Finding Information –  Research Guides &amp; Databases</vt:lpstr>
      <vt:lpstr>Searching Databases  - Web of Science</vt:lpstr>
      <vt:lpstr>Searching Databases - Web of Science</vt:lpstr>
      <vt:lpstr>Your turn! (4 Min)</vt:lpstr>
      <vt:lpstr>Scenario 4: Scholarly vs Popular Sources</vt:lpstr>
      <vt:lpstr>Scenario 4: Scholarly vs Popular Sources</vt:lpstr>
      <vt:lpstr>Scenario 4: Scholarly vs Popular Sources</vt:lpstr>
      <vt:lpstr>PowerPoint Presentation</vt:lpstr>
      <vt:lpstr>PowerPoint Presentation</vt:lpstr>
      <vt:lpstr>PowerPoint Presentation</vt:lpstr>
      <vt:lpstr>Scenario 5: How to get materials from other libraries</vt:lpstr>
      <vt:lpstr>Scenario 5: How to get materials from other libraries</vt:lpstr>
      <vt:lpstr>Scenario 6: Citing</vt:lpstr>
      <vt:lpstr>Scenario 6: Citing</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Shiyi Xie</dc:creator>
  <cp:lastModifiedBy>Monica S Fazekas</cp:lastModifiedBy>
  <cp:revision>250</cp:revision>
  <cp:lastPrinted>2018-09-17T14:53:08Z</cp:lastPrinted>
  <dcterms:created xsi:type="dcterms:W3CDTF">2011-12-23T15:22:14Z</dcterms:created>
  <dcterms:modified xsi:type="dcterms:W3CDTF">2018-09-17T21:09:17Z</dcterms:modified>
</cp:coreProperties>
</file>