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79" r:id="rId4"/>
    <p:sldId id="280" r:id="rId5"/>
    <p:sldId id="260" r:id="rId6"/>
    <p:sldId id="262" r:id="rId7"/>
    <p:sldId id="261" r:id="rId8"/>
    <p:sldId id="278" r:id="rId9"/>
    <p:sldId id="282" r:id="rId10"/>
    <p:sldId id="296" r:id="rId11"/>
    <p:sldId id="284" r:id="rId12"/>
    <p:sldId id="285" r:id="rId13"/>
    <p:sldId id="286" r:id="rId14"/>
    <p:sldId id="287" r:id="rId15"/>
    <p:sldId id="288" r:id="rId16"/>
    <p:sldId id="289" r:id="rId17"/>
    <p:sldId id="290" r:id="rId18"/>
    <p:sldId id="298" r:id="rId19"/>
    <p:sldId id="291" r:id="rId20"/>
    <p:sldId id="292" r:id="rId21"/>
    <p:sldId id="294" r:id="rId22"/>
    <p:sldId id="295" r:id="rId23"/>
    <p:sldId id="267" r:id="rId24"/>
    <p:sldId id="268" r:id="rId25"/>
    <p:sldId id="270" r:id="rId26"/>
    <p:sldId id="275"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yi Xie" initials="SX" lastIdx="1" clrIdx="0">
    <p:extLst>
      <p:ext uri="{19B8F6BF-5375-455C-9EA6-DF929625EA0E}">
        <p15:presenceInfo xmlns:p15="http://schemas.microsoft.com/office/powerpoint/2012/main" userId="S-1-5-21-1659004503-920026266-1343024091-403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2683"/>
    <a:srgbClr val="F6AC41"/>
    <a:srgbClr val="DE3B3C"/>
    <a:srgbClr val="ABC61F"/>
    <a:srgbClr val="1573BD"/>
    <a:srgbClr val="807F83"/>
    <a:srgbClr val="3C1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45032" autoAdjust="0"/>
  </p:normalViewPr>
  <p:slideViewPr>
    <p:cSldViewPr snapToGrid="0" snapToObjects="1">
      <p:cViewPr varScale="1">
        <p:scale>
          <a:sx n="57" d="100"/>
          <a:sy n="57" d="100"/>
        </p:scale>
        <p:origin x="3120" y="66"/>
      </p:cViewPr>
      <p:guideLst>
        <p:guide orient="horz" pos="2160"/>
        <p:guide pos="2880"/>
      </p:guideLst>
    </p:cSldViewPr>
  </p:slideViewPr>
  <p:outlineViewPr>
    <p:cViewPr>
      <p:scale>
        <a:sx n="33" d="100"/>
        <a:sy n="33" d="100"/>
      </p:scale>
      <p:origin x="0" y="-13104"/>
    </p:cViewPr>
  </p:outlineViewPr>
  <p:notesTextViewPr>
    <p:cViewPr>
      <p:scale>
        <a:sx n="100" d="100"/>
        <a:sy n="100" d="100"/>
      </p:scale>
      <p:origin x="0" y="0"/>
    </p:cViewPr>
  </p:notesTextViewPr>
  <p:sorterViewPr>
    <p:cViewPr>
      <p:scale>
        <a:sx n="100" d="100"/>
        <a:sy n="100" d="100"/>
      </p:scale>
      <p:origin x="0" y="-97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2T15:35:19.292" idx="1">
    <p:pos x="5472" y="1072"/>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8EC3F0F-D0FA-4ED7-8C20-645A1E7CDCCF}" type="datetimeFigureOut">
              <a:rPr lang="en-US"/>
              <a:pPr>
                <a:defRPr/>
              </a:pPr>
              <a:t>9/17/2018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70386722-C8D4-4E6B-9F09-CA262D8BCDAB}" type="slidenum">
              <a:rPr lang="en-US"/>
              <a:pPr>
                <a:defRPr/>
              </a:pPr>
              <a:t>‹#›</a:t>
            </a:fld>
            <a:endParaRPr lang="en-US"/>
          </a:p>
        </p:txBody>
      </p:sp>
    </p:spTree>
    <p:extLst>
      <p:ext uri="{BB962C8B-B14F-4D97-AF65-F5344CB8AC3E}">
        <p14:creationId xmlns:p14="http://schemas.microsoft.com/office/powerpoint/2010/main" val="22478635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8-02T17:59:41.482"/>
    </inkml:context>
    <inkml:brush xml:id="br0">
      <inkml:brushProperty name="width" value="0.175" units="cm"/>
      <inkml:brushProperty name="height" value="0.175" units="cm"/>
      <inkml:brushProperty name="color" value="#ED1C24"/>
    </inkml:brush>
  </inkml:definitions>
  <inkml:trace contextRef="#ctx0" brushRef="#br0">27372 4481 4352,'0'0'1664,"0"-5"-1312,0 5 128,0 0-32,0 0-160,0 0 0,0-5-32,0 5 64,0 0-160,0 0 192,0 0 64,0 0 0,-8-5 0,8 5-96,0 0-32,0 0-96,0 0-32,-9 0 32,9 0 96,0 0-64,0-5-64,0 5-64,0 0-96,0 0 160,0 0 128,0-5-160,9 5-64,-9 0 32,0 0 0,0 0-128,0 0 32,0 0 64,8 0 32,-8 0 32,0 0 64,9 5-96,-9-5-64,8 0 0,-8 0 32,0 0-32,9 5 64,-1-5-64,2 0 64,-3 0-64,-7 5-32,9-5 32,-1 0 32,-8 5-32,9-5-32,0 0 96,-9 5 64,9-5-64,-1 4-64,1-4 0,-1 5-32,1-5 64,-1 5 32,-8-5-32,9 5 32,0-5-64,-1 5-32,9-5 96,-8 5 0,0 0-32,-1-5-64,10 5 32,-10 0-32,1-5 0,7 5 0,-7-1 0,9 1 0,-10-5 0,1 6 0,8-2 0,0 1 64,-8-5-32,8 5-32,0-1 32,0 2 32,-8-1-32,9-5-32,-2 4 96,1 2 0,1-1-32,-1-1 32,0 1-128,0 0 0,10-5 32,-11 5 0,1 0 0,1 0 64,7 0 32,-7-1 32,-1 1-64,8 0 32,-8 0-64,1-5-32,-1 5 160,8 0 31,-7 0-159,-1-5 0,0 5-32,0-1 64,1 1-32,-1-5-32,0 10-64,0-10 32,9 5 96,-9 0 32,0-1-128,1 2 32,7-1 64,-8-1 32,1 7-32,-1-7-64,9 1-64,-9 0 32,0 0 32,9 0 0,-9 0 0,8 0 0,1-1 0,-8 6 64,7-5-32,1 0-32,0 0 32,-1 0 32,-8 0-32,18 5-32,-18-5 32,9-1-32,0 7 64,-1-7 32,1 1-128,-1 0-32,-7 0 32,8 0 64,-1 0 0,1 0-32,0-1 32,9 7 32,-10-7-96,1 1 0,-9 4 32,9-3 0,0-1 0,-9 5 0,8-5-96,-7-1 64,-1 2 32,9-2 64,-9 1-32,1 0-32,-10-5 32,9 5-32,0 0 0,1 0 0,-10-1 0,9 1 0,0 0 0,0 0 0,-7 0 0,6-5 64,1 5-96,1 0 0,-1-1 32,-1 2 0,-6-1 0,7-1 64,0-4-96,0 5-64,0 1 64,1-2 64,-1 1 0,-1 0 64,2-1-128,0 2 0,-2-6 32,10 5 64,-8-1-96,-2 2 0,1-6 32,1 4 0,0 1 0,-2 0 0,1-5-96,-8 5 64,8 0 96,0 0 96,-8-5-128,0 5-32,8 0-64,-8-5 0,-1 4 64,1-4 0,-1 5 0,1 0 64,-1-5-96,1 5 0,0-5 32,-1 5 64,1-5-32,0 5-32,-2-5 32,3 5-32,-2-5-96,-8 0 0,0 0-448,0 0-127,0 0-417,0 5-224,0-5-544,0 4-256,0-4-1088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8-02T17:59:41.483"/>
    </inkml:context>
    <inkml:brush xml:id="br0">
      <inkml:brushProperty name="width" value="0.175" units="cm"/>
      <inkml:brushProperty name="height" value="0.175" units="cm"/>
      <inkml:brushProperty name="color" value="#ED1C24"/>
    </inkml:brush>
  </inkml:definitions>
  <inkml:trace contextRef="#ctx0" brushRef="#br0">27972 2327 6272,'0'-3'2368,"6"3"-1856,-6 0-64,8 0-160,-8 0-96,6 0 96,-6-4 160,7 4 96,-7 0-288,0-4 64,7 4 96,0-4-160,-7 4-64,6-4 32,1 1 64,0 0 64,0-1 96,6 0-160,7-3-32,-6 3-64,6-3 32,0-1 64,7 0 64,0-3 32,0 4 63,7-5-31,7 0 0,-2-2-160,2-1-96,-1-4 0,8 1-32,-8 3 128,8-4 96,-8 0-64,7 1 64,-6-5-256,-1 4-128,8 0 64,-9-2 32,1 2 64,-6 4 0,6 0 0,-6-4 64,0 4-160,6 0-96,-6 0 32,-1 1 64,2 2-64,-1 1-64,-1 0 64,1-1 0,-8 1 32,1 0 64,1 0-32,-2 0-32,1 0-64,0 3 32,-6-3 32,6 0 0,-7 3-96,0-3 0,7 0 64,-13 0 0,5 3-128,1-3 32,-5 3-288,-2 1-64,-6-1-448,0 4-223,-1-3-993,1 7-384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D1298C11-844B-4345-A162-AEBD029EAF1B}" type="datetimeFigureOut">
              <a:rPr lang="en-US"/>
              <a:pPr>
                <a:defRPr/>
              </a:pPr>
              <a:t>9/17/2018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7F601B01-3264-4540-ACCF-46D1C7E753E1}" type="slidenum">
              <a:rPr lang="en-US"/>
              <a:pPr>
                <a:defRPr/>
              </a:pPr>
              <a:t>‹#›</a:t>
            </a:fld>
            <a:endParaRPr lang="en-US"/>
          </a:p>
        </p:txBody>
      </p:sp>
    </p:spTree>
    <p:extLst>
      <p:ext uri="{BB962C8B-B14F-4D97-AF65-F5344CB8AC3E}">
        <p14:creationId xmlns:p14="http://schemas.microsoft.com/office/powerpoint/2010/main" val="1005742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Good afternoon everyone. Welcome</a:t>
            </a:r>
            <a:r>
              <a:rPr lang="en-CA" baseline="0" dirty="0" smtClean="0"/>
              <a:t> to Western, to London ON and to Canada!</a:t>
            </a:r>
          </a:p>
          <a:p>
            <a:endParaRPr lang="en-CA" dirty="0" smtClean="0"/>
          </a:p>
          <a:p>
            <a:r>
              <a:rPr lang="en-CA" baseline="0" dirty="0" smtClean="0"/>
              <a:t>My name is Monica Fazekas and I’m the Student Engagement and Outreach librarian. I am Shiyi Xie, Teaching and Learning librarian for science and engineering and disciplinary coordinator for STEM. We’ve been asked here today to provide you with an introduction to the library system and its resources at Western. </a:t>
            </a:r>
          </a:p>
          <a:p>
            <a:endParaRPr lang="en-CA" baseline="0" dirty="0" smtClean="0"/>
          </a:p>
          <a:p>
            <a:r>
              <a:rPr lang="en-CA" baseline="0" dirty="0" smtClean="0"/>
              <a:t>-Monica</a:t>
            </a:r>
          </a:p>
          <a:p>
            <a:pPr defTabSz="931774">
              <a:buFontTx/>
              <a:buChar char="-"/>
              <a:defRPr/>
            </a:pPr>
            <a:endParaRPr lang="en-CA" baseline="0" dirty="0" smtClean="0"/>
          </a:p>
          <a:p>
            <a:pPr>
              <a:buFontTx/>
              <a:buChar char="-"/>
            </a:pPr>
            <a:endParaRPr lang="en-CA" baseline="0" dirty="0" smtClean="0"/>
          </a:p>
          <a:p>
            <a:pPr>
              <a:buFontTx/>
              <a:buNone/>
            </a:pPr>
            <a:endParaRPr lang="en-CA" baseline="0" dirty="0" smtClean="0"/>
          </a:p>
          <a:p>
            <a:pPr>
              <a:buFontTx/>
              <a:buNone/>
            </a:pPr>
            <a:endParaRPr lang="en-CA" baseline="0" dirty="0" smtClean="0"/>
          </a:p>
          <a:p>
            <a:pPr>
              <a:buFontTx/>
              <a:buNone/>
            </a:pPr>
            <a:endParaRPr lang="en-CA" baseline="0" dirty="0" smtClean="0"/>
          </a:p>
          <a:p>
            <a:pPr>
              <a:buFontTx/>
              <a:buNone/>
            </a:pPr>
            <a:endParaRPr lang="en-CA" baseline="0" dirty="0" smtClean="0"/>
          </a:p>
          <a:p>
            <a:pPr>
              <a:buFontTx/>
              <a:buNone/>
            </a:pPr>
            <a:endParaRPr lang="en-CA" baseline="0" dirty="0" smtClean="0"/>
          </a:p>
          <a:p>
            <a:pPr>
              <a:buFontTx/>
              <a:buNone/>
            </a:pPr>
            <a:endParaRPr lang="en-CA" dirty="0"/>
          </a:p>
        </p:txBody>
      </p:sp>
      <p:sp>
        <p:nvSpPr>
          <p:cNvPr id="4" name="Slide Number Placeholder 3"/>
          <p:cNvSpPr>
            <a:spLocks noGrp="1"/>
          </p:cNvSpPr>
          <p:nvPr>
            <p:ph type="sldNum" sz="quarter" idx="10"/>
          </p:nvPr>
        </p:nvSpPr>
        <p:spPr/>
        <p:txBody>
          <a:bodyPr/>
          <a:lstStyle/>
          <a:p>
            <a:fld id="{8305B84D-0949-4D64-BE7B-973D83D4453B}" type="slidenum">
              <a:rPr lang="en-CA" smtClean="0"/>
              <a:pPr/>
              <a:t>1</a:t>
            </a:fld>
            <a:endParaRPr lang="en-CA"/>
          </a:p>
        </p:txBody>
      </p:sp>
    </p:spTree>
    <p:extLst>
      <p:ext uri="{BB962C8B-B14F-4D97-AF65-F5344CB8AC3E}">
        <p14:creationId xmlns:p14="http://schemas.microsoft.com/office/powerpoint/2010/main" val="2612778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Shiyi</a:t>
            </a:r>
            <a:endParaRPr lang="en-CA"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10</a:t>
            </a:fld>
            <a:endParaRPr lang="en-US"/>
          </a:p>
        </p:txBody>
      </p:sp>
    </p:spTree>
    <p:extLst>
      <p:ext uri="{BB962C8B-B14F-4D97-AF65-F5344CB8AC3E}">
        <p14:creationId xmlns:p14="http://schemas.microsoft.com/office/powerpoint/2010/main" val="10827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journal title not journal article</a:t>
            </a:r>
          </a:p>
          <a:p>
            <a:endParaRPr lang="en-US" dirty="0" smtClean="0"/>
          </a:p>
          <a:p>
            <a:r>
              <a:rPr lang="en-US" dirty="0" smtClean="0"/>
              <a:t>-Shiyi</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11</a:t>
            </a:fld>
            <a:endParaRPr lang="en-US"/>
          </a:p>
        </p:txBody>
      </p:sp>
    </p:spTree>
    <p:extLst>
      <p:ext uri="{BB962C8B-B14F-4D97-AF65-F5344CB8AC3E}">
        <p14:creationId xmlns:p14="http://schemas.microsoft.com/office/powerpoint/2010/main" val="47178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Shiyi</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12</a:t>
            </a:fld>
            <a:endParaRPr lang="en-CA"/>
          </a:p>
        </p:txBody>
      </p:sp>
    </p:spTree>
    <p:extLst>
      <p:ext uri="{BB962C8B-B14F-4D97-AF65-F5344CB8AC3E}">
        <p14:creationId xmlns:p14="http://schemas.microsoft.com/office/powerpoint/2010/main" val="343996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Use the main search bar to find books,</a:t>
            </a:r>
            <a:r>
              <a:rPr lang="en-CA" baseline="0" dirty="0" smtClean="0"/>
              <a:t> articles and more</a:t>
            </a:r>
          </a:p>
          <a:p>
            <a:endParaRPr lang="en-CA" baseline="0" dirty="0" smtClean="0"/>
          </a:p>
          <a:p>
            <a:r>
              <a:rPr lang="en-CA" dirty="0" smtClean="0"/>
              <a:t>Depending</a:t>
            </a:r>
            <a:r>
              <a:rPr lang="en-CA" baseline="0" dirty="0" smtClean="0"/>
              <a:t> on discipline, you will likely be using specific databases to find your information ( can find out which database for that subject in Research Guides)</a:t>
            </a:r>
            <a:br>
              <a:rPr lang="en-CA" baseline="0" dirty="0" smtClean="0"/>
            </a:br>
            <a:endParaRPr lang="en-CA" baseline="0" dirty="0" smtClean="0"/>
          </a:p>
          <a:p>
            <a:r>
              <a:rPr lang="en-CA" baseline="0" dirty="0" smtClean="0"/>
              <a:t>For very broad multidisciplinary research, the </a:t>
            </a:r>
            <a:r>
              <a:rPr lang="en-CA" dirty="0" smtClean="0"/>
              <a:t>Main search bar can be helpful: it is a simple and fast search engine that will discover content from Western Libraries' vast collection of books, journal articles and other formats for virtually any topic using a single search box. The main search</a:t>
            </a:r>
            <a:r>
              <a:rPr lang="en-CA" baseline="0" dirty="0" smtClean="0"/>
              <a:t> </a:t>
            </a:r>
            <a:r>
              <a:rPr lang="en-CA" dirty="0" smtClean="0"/>
              <a:t>is a great place to start your research for both discipline specific and especially interdisciplinary subjects. </a:t>
            </a:r>
          </a:p>
          <a:p>
            <a:endParaRPr lang="en-CA" dirty="0" smtClean="0"/>
          </a:p>
          <a:p>
            <a:endParaRPr lang="en-US" dirty="0" smtClean="0"/>
          </a:p>
          <a:p>
            <a:r>
              <a:rPr lang="en-US" baseline="0" dirty="0" smtClean="0"/>
              <a:t>Search: </a:t>
            </a:r>
            <a:r>
              <a:rPr lang="en-US" b="1" baseline="0" dirty="0" smtClean="0"/>
              <a:t>green energy and environment</a:t>
            </a:r>
          </a:p>
          <a:p>
            <a:endParaRPr lang="en-US" b="1" baseline="0" dirty="0" smtClean="0"/>
          </a:p>
          <a:p>
            <a:r>
              <a:rPr lang="en-US" b="0" baseline="0" dirty="0" smtClean="0"/>
              <a:t>Show limits, books, journals, full-text, etc.  date</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 Shiyi</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13</a:t>
            </a:fld>
            <a:endParaRPr lang="en-CA"/>
          </a:p>
        </p:txBody>
      </p:sp>
    </p:spTree>
    <p:extLst>
      <p:ext uri="{BB962C8B-B14F-4D97-AF65-F5344CB8AC3E}">
        <p14:creationId xmlns:p14="http://schemas.microsoft.com/office/powerpoint/2010/main" val="2804542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14</a:t>
            </a:fld>
            <a:endParaRPr lang="en-US"/>
          </a:p>
        </p:txBody>
      </p:sp>
    </p:spTree>
    <p:extLst>
      <p:ext uri="{BB962C8B-B14F-4D97-AF65-F5344CB8AC3E}">
        <p14:creationId xmlns:p14="http://schemas.microsoft.com/office/powerpoint/2010/main" val="1037208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functions let you cite the item, email and save. Let’s take a closer look. </a:t>
            </a:r>
          </a:p>
        </p:txBody>
      </p:sp>
      <p:sp>
        <p:nvSpPr>
          <p:cNvPr id="4" name="Slide Number Placeholder 3"/>
          <p:cNvSpPr>
            <a:spLocks noGrp="1"/>
          </p:cNvSpPr>
          <p:nvPr>
            <p:ph type="sldNum" sz="quarter" idx="10"/>
          </p:nvPr>
        </p:nvSpPr>
        <p:spPr/>
        <p:txBody>
          <a:bodyPr/>
          <a:lstStyle/>
          <a:p>
            <a:fld id="{0347C719-64B4-4231-8F0C-C586F634B35C}" type="slidenum">
              <a:rPr lang="en-CA" smtClean="0"/>
              <a:t>15</a:t>
            </a:fld>
            <a:endParaRPr lang="en-CA"/>
          </a:p>
        </p:txBody>
      </p:sp>
    </p:spTree>
    <p:extLst>
      <p:ext uri="{BB962C8B-B14F-4D97-AF65-F5344CB8AC3E}">
        <p14:creationId xmlns:p14="http://schemas.microsoft.com/office/powerpoint/2010/main" val="319351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Come up with couple of examples</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16</a:t>
            </a:fld>
            <a:endParaRPr lang="en-CA"/>
          </a:p>
        </p:txBody>
      </p:sp>
    </p:spTree>
    <p:extLst>
      <p:ext uri="{BB962C8B-B14F-4D97-AF65-F5344CB8AC3E}">
        <p14:creationId xmlns:p14="http://schemas.microsoft.com/office/powerpoint/2010/main" val="351011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This is a great tool to</a:t>
            </a:r>
            <a:r>
              <a:rPr lang="en-US" baseline="0" dirty="0" smtClean="0"/>
              <a:t> get to know </a:t>
            </a:r>
            <a:r>
              <a:rPr lang="en-US" dirty="0" smtClean="0"/>
              <a:t>the core resources in a particular subject area</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Link out:</a:t>
            </a:r>
            <a:br>
              <a:rPr lang="en-US" dirty="0" smtClean="0"/>
            </a:b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Since the guides</a:t>
            </a:r>
            <a:r>
              <a:rPr lang="en-US" baseline="0" dirty="0" smtClean="0"/>
              <a:t> </a:t>
            </a:r>
            <a:r>
              <a:rPr lang="en-US" dirty="0" smtClean="0"/>
              <a:t>are subject</a:t>
            </a:r>
            <a:r>
              <a:rPr lang="en-US" baseline="0" dirty="0" smtClean="0"/>
              <a:t> specific – the types of core resources (tabs across the top of the page) will be different</a:t>
            </a:r>
            <a:r>
              <a:rPr lang="en-US" dirty="0" smtClean="0"/>
              <a:t> across the various disciplines (show </a:t>
            </a:r>
            <a:r>
              <a:rPr lang="en-CA" b="0" dirty="0" smtClean="0">
                <a:latin typeface="+mn-lt"/>
              </a:rPr>
              <a:t>Ophthalmology [Clinical</a:t>
            </a:r>
            <a:r>
              <a:rPr lang="en-CA" b="0" baseline="0" dirty="0" smtClean="0">
                <a:latin typeface="+mn-lt"/>
              </a:rPr>
              <a:t> Tools] </a:t>
            </a:r>
            <a:r>
              <a:rPr lang="en-CA" b="0" dirty="0" smtClean="0">
                <a:latin typeface="+mn-lt"/>
              </a:rPr>
              <a:t>&amp; Visual Arts [Images])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CA" b="0" dirty="0" smtClean="0">
              <a:latin typeface="+mn-lt"/>
            </a:endParaRPr>
          </a:p>
          <a:p>
            <a:pPr lvl="1"/>
            <a:endParaRPr lang="en-US" dirty="0" smtClean="0"/>
          </a:p>
          <a:p>
            <a:pPr lvl="1"/>
            <a:r>
              <a:rPr lang="en-US" dirty="0" smtClean="0"/>
              <a:t>-– There will also</a:t>
            </a:r>
            <a:r>
              <a:rPr lang="en-US" baseline="0" dirty="0" smtClean="0"/>
              <a:t> be a mixture of print and electronic sources – which again will be discipline specific  (based on how research is published for that particular field – e.g. we can’t order e-books if they are only available for purchase in print)</a:t>
            </a:r>
          </a:p>
          <a:p>
            <a:pPr lvl="1"/>
            <a:endParaRPr lang="en-US" baseline="0" dirty="0" smtClean="0"/>
          </a:p>
          <a:p>
            <a:pPr lvl="1"/>
            <a:r>
              <a:rPr lang="en-US" baseline="0" dirty="0" smtClean="0"/>
              <a:t>Show CBE Guide</a:t>
            </a:r>
          </a:p>
          <a:p>
            <a:pPr lvl="1"/>
            <a:r>
              <a:rPr lang="en-US" baseline="0" dirty="0" smtClean="0"/>
              <a:t>-what other guides are relevant</a:t>
            </a:r>
          </a:p>
          <a:p>
            <a:pPr lvl="1"/>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-look up: (green energy and environment question)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Find database: multi-disciplinary : Web of Science or Scopus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1"/>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DBAA70-C7A5-4FF3-9AA9-49E4821CD2F0}" type="slidenum">
              <a:rPr lang="en-CA" smtClean="0"/>
              <a:t>17</a:t>
            </a:fld>
            <a:endParaRPr lang="en-CA"/>
          </a:p>
        </p:txBody>
      </p:sp>
    </p:spTree>
    <p:extLst>
      <p:ext uri="{BB962C8B-B14F-4D97-AF65-F5344CB8AC3E}">
        <p14:creationId xmlns:p14="http://schemas.microsoft.com/office/powerpoint/2010/main" val="264892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18</a:t>
            </a:fld>
            <a:endParaRPr lang="en-US"/>
          </a:p>
        </p:txBody>
      </p:sp>
    </p:spTree>
    <p:extLst>
      <p:ext uri="{BB962C8B-B14F-4D97-AF65-F5344CB8AC3E}">
        <p14:creationId xmlns:p14="http://schemas.microsoft.com/office/powerpoint/2010/main" val="743708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them know about</a:t>
            </a:r>
            <a:r>
              <a:rPr lang="en-US" baseline="0" dirty="0" smtClean="0"/>
              <a:t> truncation, search terms , and “phrase search”</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19</a:t>
            </a:fld>
            <a:endParaRPr lang="en-US"/>
          </a:p>
        </p:txBody>
      </p:sp>
    </p:spTree>
    <p:extLst>
      <p:ext uri="{BB962C8B-B14F-4D97-AF65-F5344CB8AC3E}">
        <p14:creationId xmlns:p14="http://schemas.microsoft.com/office/powerpoint/2010/main" val="112039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One of your handouts has a map of libraries on one side and general contact information on the other side</a:t>
            </a:r>
          </a:p>
          <a:p>
            <a:pPr>
              <a:buFontTx/>
              <a:buChar char="-"/>
            </a:pPr>
            <a:endParaRPr lang="en-CA" baseline="0" dirty="0" smtClean="0"/>
          </a:p>
          <a:p>
            <a:pPr>
              <a:buFontTx/>
              <a:buChar char="-"/>
            </a:pPr>
            <a:r>
              <a:rPr lang="en-CA" baseline="0" dirty="0" smtClean="0"/>
              <a:t>On main campus there are 6 Libraries – organized by discipline</a:t>
            </a:r>
          </a:p>
          <a:p>
            <a:pPr>
              <a:buFontTx/>
              <a:buChar char="-"/>
            </a:pPr>
            <a:r>
              <a:rPr lang="en-US" baseline="0" dirty="0" smtClean="0"/>
              <a:t>your Western One ID card is also your library card (same with your Western ID – username – and password) and your print/copy/scan card</a:t>
            </a:r>
          </a:p>
          <a:p>
            <a:pPr>
              <a:buFontTx/>
              <a:buNone/>
            </a:pPr>
            <a:r>
              <a:rPr lang="en-US" baseline="0" dirty="0" smtClean="0"/>
              <a:t>-Never share your card or ID &amp; password </a:t>
            </a:r>
            <a:endParaRPr lang="en-CA" baseline="0" dirty="0" smtClean="0"/>
          </a:p>
          <a:p>
            <a:pPr>
              <a:buFontTx/>
              <a:buNone/>
            </a:pPr>
            <a:endParaRPr lang="en-CA" baseline="0" dirty="0" smtClean="0"/>
          </a:p>
          <a:p>
            <a:pPr lvl="0">
              <a:buFontTx/>
              <a:buChar char="-"/>
            </a:pPr>
            <a:endParaRPr lang="en-US" baseline="0" dirty="0" smtClean="0"/>
          </a:p>
          <a:p>
            <a:pPr lvl="0">
              <a:buFontTx/>
              <a:buChar char="-"/>
            </a:pPr>
            <a:r>
              <a:rPr lang="en-US" baseline="0" dirty="0" smtClean="0"/>
              <a:t>You have access to ALL of the libraries on main campus, as well as the libraries of the 3 affiliated colleges – Huron UC, Brescia UC and Kings UC</a:t>
            </a:r>
          </a:p>
          <a:p>
            <a:pPr lvl="0">
              <a:buFontTx/>
              <a:buChar char="-"/>
            </a:pPr>
            <a:endParaRPr lang="en-US" baseline="0" dirty="0" smtClean="0"/>
          </a:p>
          <a:p>
            <a:pPr lvl="0">
              <a:buFontTx/>
              <a:buChar char="-"/>
            </a:pPr>
            <a:r>
              <a:rPr lang="en-US" baseline="0" dirty="0" smtClean="0"/>
              <a:t>-if you live in London – also have access to London Public Library – our library catalogue has a link which we will show you later)-</a:t>
            </a:r>
          </a:p>
          <a:p>
            <a:pPr lvl="0">
              <a:buFontTx/>
              <a:buChar char="-"/>
            </a:pPr>
            <a:endParaRPr lang="en-US" baseline="0" dirty="0" smtClean="0"/>
          </a:p>
          <a:p>
            <a:pPr lvl="0">
              <a:buFontTx/>
              <a:buChar char="-"/>
            </a:pPr>
            <a:endParaRPr lang="en-US" baseline="0" dirty="0" smtClean="0"/>
          </a:p>
          <a:p>
            <a:pPr lvl="0">
              <a:buFontTx/>
              <a:buChar char="-"/>
            </a:pPr>
            <a:r>
              <a:rPr lang="en-US" baseline="0" dirty="0" smtClean="0"/>
              <a:t>Monica</a:t>
            </a:r>
            <a:endParaRPr lang="en-CA" baseline="0" dirty="0" smtClean="0"/>
          </a:p>
        </p:txBody>
      </p:sp>
      <p:sp>
        <p:nvSpPr>
          <p:cNvPr id="4" name="Slide Number Placeholder 3"/>
          <p:cNvSpPr>
            <a:spLocks noGrp="1"/>
          </p:cNvSpPr>
          <p:nvPr>
            <p:ph type="sldNum" sz="quarter" idx="10"/>
          </p:nvPr>
        </p:nvSpPr>
        <p:spPr/>
        <p:txBody>
          <a:bodyPr/>
          <a:lstStyle/>
          <a:p>
            <a:fld id="{8305B84D-0949-4D64-BE7B-973D83D4453B}" type="slidenum">
              <a:rPr lang="en-CA" smtClean="0"/>
              <a:pPr/>
              <a:t>2</a:t>
            </a:fld>
            <a:endParaRPr lang="en-CA"/>
          </a:p>
        </p:txBody>
      </p:sp>
    </p:spTree>
    <p:extLst>
      <p:ext uri="{BB962C8B-B14F-4D97-AF65-F5344CB8AC3E}">
        <p14:creationId xmlns:p14="http://schemas.microsoft.com/office/powerpoint/2010/main" val="2987207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Sorting</a:t>
            </a:r>
            <a:r>
              <a:rPr lang="en-CA" baseline="0" dirty="0" smtClean="0"/>
              <a:t> and full text and limits on side-bar</a:t>
            </a:r>
            <a:endParaRPr lang="en-CA"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20</a:t>
            </a:fld>
            <a:endParaRPr lang="en-US"/>
          </a:p>
        </p:txBody>
      </p:sp>
    </p:spTree>
    <p:extLst>
      <p:ext uri="{BB962C8B-B14F-4D97-AF65-F5344CB8AC3E}">
        <p14:creationId xmlns:p14="http://schemas.microsoft.com/office/powerpoint/2010/main" val="3463121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-FYI</a:t>
            </a:r>
            <a:r>
              <a:rPr lang="en-US" baseline="0" dirty="0" smtClean="0"/>
              <a:t> – web of science is for all subjects including the humanities and social sciences</a:t>
            </a:r>
          </a:p>
          <a:p>
            <a:endParaRPr lang="en-US" baseline="0" dirty="0" smtClean="0"/>
          </a:p>
          <a:p>
            <a:r>
              <a:rPr lang="en-US" baseline="0" dirty="0" smtClean="0"/>
              <a:t>Times-cited (most cited papers first)</a:t>
            </a:r>
          </a:p>
          <a:p>
            <a:endParaRPr lang="en-US" baseline="0" dirty="0" smtClean="0"/>
          </a:p>
          <a:p>
            <a:r>
              <a:rPr lang="en-US" baseline="0" dirty="0" smtClean="0"/>
              <a:t>-Shiyi</a:t>
            </a:r>
            <a:endParaRPr lang="en-US"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21</a:t>
            </a:fld>
            <a:endParaRPr lang="en-US"/>
          </a:p>
        </p:txBody>
      </p:sp>
    </p:spTree>
    <p:extLst>
      <p:ext uri="{BB962C8B-B14F-4D97-AF65-F5344CB8AC3E}">
        <p14:creationId xmlns:p14="http://schemas.microsoft.com/office/powerpoint/2010/main" val="12375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Every once in a while…you might discover that the library forgot to buy a book that you discover.</a:t>
            </a:r>
            <a:r>
              <a:rPr lang="en-CA" baseline="0" dirty="0" smtClean="0"/>
              <a:t>  Students can also request material that the library does not own and this is free and done through our interlibrary loans service using a tool called RACER.  You just need to create an account to make these kinds of requests.   Has anyone used RACER before?  What can you tell us about your experience with it? </a:t>
            </a:r>
          </a:p>
          <a:p>
            <a:endParaRPr lang="en-CA" baseline="0" dirty="0" smtClean="0"/>
          </a:p>
          <a:p>
            <a:r>
              <a:rPr lang="en-CA" baseline="0" dirty="0" smtClean="0"/>
              <a:t>Show mine (if time can do – or stay and can help you get set up)</a:t>
            </a:r>
          </a:p>
          <a:p>
            <a:endParaRPr lang="en-CA" baseline="0" dirty="0" smtClean="0"/>
          </a:p>
          <a:p>
            <a:r>
              <a:rPr lang="en-CA" baseline="0" dirty="0" smtClean="0"/>
              <a:t>-Monica</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22</a:t>
            </a:fld>
            <a:endParaRPr lang="en-CA"/>
          </a:p>
        </p:txBody>
      </p:sp>
    </p:spTree>
    <p:extLst>
      <p:ext uri="{BB962C8B-B14F-4D97-AF65-F5344CB8AC3E}">
        <p14:creationId xmlns:p14="http://schemas.microsoft.com/office/powerpoint/2010/main" val="291984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with paraphrasing</a:t>
            </a:r>
            <a:r>
              <a:rPr lang="en-US" baseline="0" dirty="0" smtClean="0"/>
              <a:t> – writing </a:t>
            </a:r>
            <a:r>
              <a:rPr lang="en-US" baseline="0" dirty="0" err="1" smtClean="0"/>
              <a:t>centre</a:t>
            </a:r>
            <a:r>
              <a:rPr lang="en-US" baseline="0" dirty="0" smtClean="0"/>
              <a:t> has </a:t>
            </a:r>
            <a:r>
              <a:rPr lang="en-US" baseline="0" dirty="0" err="1" smtClean="0"/>
              <a:t>gradwrite</a:t>
            </a:r>
            <a:r>
              <a:rPr lang="en-US" baseline="0" dirty="0" smtClean="0"/>
              <a:t> seminars, drop in help and a number of services</a:t>
            </a:r>
          </a:p>
          <a:p>
            <a:endParaRPr lang="en-US" baseline="0" dirty="0" smtClean="0"/>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Use a citation management tool to help you keep track of your citations while doing</a:t>
            </a:r>
            <a:r>
              <a:rPr lang="en-US" baseline="0" dirty="0" smtClean="0"/>
              <a:t> your research (can upload directly from catalogue and databases, can manually insert, can organize into folders, automatically generates  </a:t>
            </a:r>
            <a:r>
              <a:rPr lang="en-US" sz="1200" b="0" i="0" kern="1200" dirty="0" smtClean="0">
                <a:solidFill>
                  <a:schemeClr val="tx1"/>
                </a:solidFill>
                <a:effectLst/>
                <a:latin typeface="+mn-lt"/>
                <a:ea typeface="ＭＳ Ｐゴシック" pitchFamily="84" charset="-128"/>
                <a:cs typeface="+mn-cs"/>
              </a:rPr>
              <a:t>bibliography, endnotes, footnotes, or in-text citations BUT</a:t>
            </a:r>
            <a:r>
              <a:rPr lang="en-US" sz="1200" b="0" i="0" kern="1200" baseline="0" dirty="0" smtClean="0">
                <a:solidFill>
                  <a:schemeClr val="tx1"/>
                </a:solidFill>
                <a:effectLst/>
                <a:latin typeface="+mn-lt"/>
                <a:ea typeface="ＭＳ Ｐゴシック" pitchFamily="84" charset="-128"/>
                <a:cs typeface="+mn-cs"/>
              </a:rPr>
              <a:t> b</a:t>
            </a:r>
            <a:r>
              <a:rPr lang="en-US" sz="1200" b="0" i="0" kern="1200" dirty="0" smtClean="0">
                <a:solidFill>
                  <a:schemeClr val="tx1"/>
                </a:solidFill>
                <a:effectLst/>
                <a:latin typeface="+mn-lt"/>
                <a:ea typeface="ＭＳ Ｐゴシック" pitchFamily="84" charset="-128"/>
                <a:cs typeface="+mn-cs"/>
              </a:rPr>
              <a:t>e sure to double check for accuracy.</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r>
              <a:rPr lang="en-US" dirty="0" smtClean="0"/>
              <a:t>Go to link:</a:t>
            </a:r>
            <a:r>
              <a:rPr lang="en-CA" dirty="0" smtClean="0"/>
              <a:t>. There are different software packages available, each with its own strengths and weaknesses. Chart and quick start guides. – we don’t subscribe to any</a:t>
            </a:r>
            <a:r>
              <a:rPr lang="en-CA" baseline="0" dirty="0" smtClean="0"/>
              <a:t> of the “full versions” but can help with these three free versions</a:t>
            </a:r>
            <a:endParaRPr lang="en-CA" dirty="0" smtClean="0"/>
          </a:p>
          <a:p>
            <a:pPr lvl="1"/>
            <a:endParaRPr lang="en-US" dirty="0" smtClean="0"/>
          </a:p>
          <a:p>
            <a:pPr lvl="1"/>
            <a:r>
              <a:rPr lang="en-US" baseline="0" dirty="0" smtClean="0"/>
              <a:t>Show </a:t>
            </a:r>
            <a:r>
              <a:rPr lang="en-US" baseline="0" dirty="0" err="1" smtClean="0"/>
              <a:t>Zotero</a:t>
            </a:r>
            <a:r>
              <a:rPr lang="en-US" baseline="0" dirty="0" smtClean="0"/>
              <a:t> (groups – D one) – show international authors – create bib – better when have downloads</a:t>
            </a:r>
          </a:p>
          <a:p>
            <a:pPr lvl="1"/>
            <a:r>
              <a:rPr lang="en-US" baseline="0" dirty="0" smtClean="0"/>
              <a:t>-Monica</a:t>
            </a:r>
            <a:endParaRPr lang="en-US" dirty="0" smtClean="0"/>
          </a:p>
        </p:txBody>
      </p:sp>
      <p:sp>
        <p:nvSpPr>
          <p:cNvPr id="4" name="Slide Number Placeholder 3"/>
          <p:cNvSpPr>
            <a:spLocks noGrp="1"/>
          </p:cNvSpPr>
          <p:nvPr>
            <p:ph type="sldNum" sz="quarter" idx="10"/>
          </p:nvPr>
        </p:nvSpPr>
        <p:spPr/>
        <p:txBody>
          <a:bodyPr/>
          <a:lstStyle/>
          <a:p>
            <a:fld id="{8305B84D-0949-4D64-BE7B-973D83D4453B}" type="slidenum">
              <a:rPr lang="en-CA" smtClean="0"/>
              <a:pPr/>
              <a:t>23</a:t>
            </a:fld>
            <a:endParaRPr lang="en-CA"/>
          </a:p>
        </p:txBody>
      </p:sp>
    </p:spTree>
    <p:extLst>
      <p:ext uri="{BB962C8B-B14F-4D97-AF65-F5344CB8AC3E}">
        <p14:creationId xmlns:p14="http://schemas.microsoft.com/office/powerpoint/2010/main" val="960765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both your teaching and research, you may have questions relating to copyright in Canada and how copyrighted works can be used here.</a:t>
            </a:r>
            <a:br>
              <a:rPr lang="en-US" dirty="0" smtClean="0"/>
            </a:br>
            <a:r>
              <a:rPr lang="en-US" dirty="0" smtClean="0"/>
              <a:t>In Canadian legislation</a:t>
            </a:r>
            <a:r>
              <a:rPr lang="en-US" baseline="0" dirty="0" smtClean="0"/>
              <a:t> there is a striving for a balance between the rights of creators/owners of copyright and the rights of users of these materials.</a:t>
            </a:r>
            <a:endParaRPr lang="en-US" dirty="0" smtClean="0"/>
          </a:p>
          <a:p>
            <a:endParaRPr lang="en-US" dirty="0" smtClean="0"/>
          </a:p>
          <a:p>
            <a:r>
              <a:rPr lang="en-US" dirty="0" smtClean="0"/>
              <a:t>The website</a:t>
            </a:r>
            <a:r>
              <a:rPr lang="en-US" baseline="0" dirty="0" smtClean="0"/>
              <a:t> copyright.uwo.ca provides information and education on copyright for academic use. </a:t>
            </a:r>
          </a:p>
          <a:p>
            <a:r>
              <a:rPr lang="en-US" baseline="0" dirty="0" smtClean="0"/>
              <a:t>The primary tool is the copyright decision map – use to  determine whether particular use is an infringement or not</a:t>
            </a:r>
          </a:p>
          <a:p>
            <a:r>
              <a:rPr lang="en-US" baseline="0" dirty="0" smtClean="0"/>
              <a:t>1</a:t>
            </a:r>
            <a:r>
              <a:rPr lang="en-US" baseline="30000" dirty="0" smtClean="0"/>
              <a:t>st</a:t>
            </a:r>
            <a:r>
              <a:rPr lang="en-US" baseline="0" dirty="0" smtClean="0"/>
              <a:t> two questions determine if copyright even applies (e.g. public domain or insubstantial amount)</a:t>
            </a:r>
          </a:p>
          <a:p>
            <a:r>
              <a:rPr lang="en-US" baseline="0" dirty="0" smtClean="0"/>
              <a:t>For protected material – 2</a:t>
            </a:r>
            <a:r>
              <a:rPr lang="en-US" baseline="30000" dirty="0" smtClean="0"/>
              <a:t>nd</a:t>
            </a:r>
            <a:r>
              <a:rPr lang="en-US" baseline="0" dirty="0" smtClean="0"/>
              <a:t> two questions looks at licenses and exceptions that would allow copying</a:t>
            </a:r>
          </a:p>
          <a:p>
            <a:r>
              <a:rPr lang="en-US" baseline="0" dirty="0" smtClean="0"/>
              <a:t>The last question navigates “when all else fails” securing permissions</a:t>
            </a:r>
          </a:p>
          <a:p>
            <a:endParaRPr lang="en-US" baseline="0" dirty="0" smtClean="0"/>
          </a:p>
          <a:p>
            <a:r>
              <a:rPr lang="en-US" baseline="0" dirty="0" smtClean="0"/>
              <a:t>Don’t worry about not knowing about Canadian copyright, there is help (Tom Adam, </a:t>
            </a:r>
            <a:r>
              <a:rPr lang="en-CA" dirty="0" smtClean="0"/>
              <a:t> Copyright Librarian)</a:t>
            </a:r>
            <a:r>
              <a:rPr lang="en-US" baseline="0" dirty="0" smtClean="0"/>
              <a:t>. </a:t>
            </a:r>
          </a:p>
          <a:p>
            <a:endParaRPr lang="en-US" baseline="0" dirty="0" smtClean="0"/>
          </a:p>
          <a:p>
            <a:r>
              <a:rPr lang="en-US" baseline="0" dirty="0" smtClean="0"/>
              <a:t>- Monica</a:t>
            </a:r>
            <a:endParaRPr lang="en-US" dirty="0" smtClean="0"/>
          </a:p>
        </p:txBody>
      </p:sp>
      <p:sp>
        <p:nvSpPr>
          <p:cNvPr id="4" name="Slide Number Placeholder 3"/>
          <p:cNvSpPr>
            <a:spLocks noGrp="1"/>
          </p:cNvSpPr>
          <p:nvPr>
            <p:ph type="sldNum" sz="quarter" idx="10"/>
          </p:nvPr>
        </p:nvSpPr>
        <p:spPr/>
        <p:txBody>
          <a:bodyPr/>
          <a:lstStyle/>
          <a:p>
            <a:fld id="{8305B84D-0949-4D64-BE7B-973D83D4453B}" type="slidenum">
              <a:rPr lang="en-CA" smtClean="0"/>
              <a:pPr/>
              <a:t>24</a:t>
            </a:fld>
            <a:endParaRPr lang="en-CA"/>
          </a:p>
        </p:txBody>
      </p:sp>
    </p:spTree>
    <p:extLst>
      <p:ext uri="{BB962C8B-B14F-4D97-AF65-F5344CB8AC3E}">
        <p14:creationId xmlns:p14="http://schemas.microsoft.com/office/powerpoint/2010/main" val="4161228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a:p>
            <a:r>
              <a:rPr lang="en-US" dirty="0" smtClean="0"/>
              <a:t>-yo</a:t>
            </a:r>
            <a:r>
              <a:rPr lang="en-US" baseline="0" dirty="0" smtClean="0"/>
              <a:t>u can get help from service desks, Chat etc. , but for in-depth library research help you can set up a meeting with a librarian – use the email under contacts to get help. </a:t>
            </a:r>
          </a:p>
          <a:p>
            <a:endParaRPr lang="en-US" baseline="0" dirty="0" smtClean="0"/>
          </a:p>
          <a:p>
            <a:endParaRPr lang="en-US" baseline="0" dirty="0" smtClean="0"/>
          </a:p>
          <a:p>
            <a:endParaRPr lang="en-US" sz="1200" b="0" i="0" kern="1200" dirty="0" smtClean="0">
              <a:solidFill>
                <a:schemeClr val="tx1"/>
              </a:solidFill>
              <a:effectLst/>
              <a:latin typeface="+mn-lt"/>
              <a:ea typeface="ＭＳ Ｐゴシック" pitchFamily="84" charset="-128"/>
              <a:cs typeface="ＭＳ Ｐゴシック" pitchFamily="84" charset="-128"/>
            </a:endParaRPr>
          </a:p>
          <a:p>
            <a:r>
              <a:rPr lang="en-US" sz="1200" b="0" i="0" kern="1200" dirty="0" smtClean="0">
                <a:solidFill>
                  <a:schemeClr val="tx1"/>
                </a:solidFill>
                <a:effectLst/>
                <a:latin typeface="+mn-lt"/>
                <a:ea typeface="ＭＳ Ｐゴシック" pitchFamily="84" charset="-128"/>
                <a:cs typeface="ＭＳ Ｐゴシック" pitchFamily="84" charset="-128"/>
              </a:rPr>
              <a:t>Some departments</a:t>
            </a:r>
            <a:r>
              <a:rPr lang="en-US" sz="1200" b="0" i="0" kern="1200" baseline="0" dirty="0" smtClean="0">
                <a:solidFill>
                  <a:schemeClr val="tx1"/>
                </a:solidFill>
                <a:effectLst/>
                <a:latin typeface="+mn-lt"/>
                <a:ea typeface="ＭＳ Ｐゴシック" pitchFamily="84" charset="-128"/>
                <a:cs typeface="ＭＳ Ｐゴシック" pitchFamily="84" charset="-128"/>
              </a:rPr>
              <a:t> have their own graduate student journal – if yours doesn’t and you are interested, come talk to us – we can help set one up for you (open access, can do full double blind peer review); Also have conference management system – e.g. if have faculty/departmental grad symposium – can do peer review through system and publish conference proceedings afterwards as well.</a:t>
            </a:r>
          </a:p>
          <a:p>
            <a:endParaRPr lang="en-US" sz="1200" b="0" i="0" kern="1200" dirty="0" smtClean="0">
              <a:solidFill>
                <a:schemeClr val="tx1"/>
              </a:solidFill>
              <a:effectLst/>
              <a:latin typeface="+mn-lt"/>
              <a:ea typeface="ＭＳ Ｐゴシック" pitchFamily="84" charset="-128"/>
              <a:cs typeface="ＭＳ Ｐゴシック" pitchFamily="84" charset="-128"/>
            </a:endParaRPr>
          </a:p>
          <a:p>
            <a:endParaRPr lang="en-US" baseline="0" dirty="0" smtClean="0"/>
          </a:p>
          <a:p>
            <a:r>
              <a:rPr lang="en-US" baseline="0" dirty="0" smtClean="0"/>
              <a:t>Monica</a:t>
            </a:r>
          </a:p>
        </p:txBody>
      </p:sp>
      <p:sp>
        <p:nvSpPr>
          <p:cNvPr id="4" name="Slide Number Placeholder 3"/>
          <p:cNvSpPr>
            <a:spLocks noGrp="1"/>
          </p:cNvSpPr>
          <p:nvPr>
            <p:ph type="sldNum" sz="quarter" idx="10"/>
          </p:nvPr>
        </p:nvSpPr>
        <p:spPr/>
        <p:txBody>
          <a:bodyPr/>
          <a:lstStyle/>
          <a:p>
            <a:fld id="{8305B84D-0949-4D64-BE7B-973D83D4453B}" type="slidenum">
              <a:rPr lang="en-CA" smtClean="0"/>
              <a:pPr/>
              <a:t>25</a:t>
            </a:fld>
            <a:endParaRPr lang="en-CA"/>
          </a:p>
        </p:txBody>
      </p:sp>
    </p:spTree>
    <p:extLst>
      <p:ext uri="{BB962C8B-B14F-4D97-AF65-F5344CB8AC3E}">
        <p14:creationId xmlns:p14="http://schemas.microsoft.com/office/powerpoint/2010/main" val="341198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Please fill out one-minute paper. If you would like question answered please include email</a:t>
            </a:r>
            <a:endParaRPr lang="en-US" dirty="0" smtClean="0"/>
          </a:p>
          <a:p>
            <a:endParaRPr lang="en-US" baseline="0" dirty="0" smtClean="0"/>
          </a:p>
          <a:p>
            <a:endParaRPr lang="en-US" baseline="0" dirty="0" smtClean="0"/>
          </a:p>
          <a:p>
            <a:r>
              <a:rPr lang="en-US" baseline="0" dirty="0" smtClean="0"/>
              <a:t>- Monica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305B84D-0949-4D64-BE7B-973D83D4453B}" type="slidenum">
              <a:rPr lang="en-CA" smtClean="0"/>
              <a:pPr/>
              <a:t>26</a:t>
            </a:fld>
            <a:endParaRPr lang="en-CA"/>
          </a:p>
        </p:txBody>
      </p:sp>
    </p:spTree>
    <p:extLst>
      <p:ext uri="{BB962C8B-B14F-4D97-AF65-F5344CB8AC3E}">
        <p14:creationId xmlns:p14="http://schemas.microsoft.com/office/powerpoint/2010/main" val="349529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D.B. Weldon Library is the largest library. It </a:t>
            </a:r>
            <a:r>
              <a:rPr lang="en-US" baseline="0" dirty="0" smtClean="0"/>
              <a:t>supports Arts and Humanities, Information and Media Studies and the Social Sciences.</a:t>
            </a:r>
          </a:p>
          <a:p>
            <a:endParaRPr lang="en-US" baseline="0" dirty="0" smtClean="0"/>
          </a:p>
          <a:p>
            <a:endParaRPr lang="en-US" baseline="0" dirty="0" smtClean="0"/>
          </a:p>
          <a:p>
            <a:r>
              <a:rPr lang="en-US" baseline="0" dirty="0" smtClean="0"/>
              <a:t>The Archives and Research Collections Centre (commonly referred to as the ARCC) houses Special Collections (rare books and materials), Regional Collections (local history), and the University Archives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Map and Data Centre is located on the ground floor of Weldon and provides map, data and GIS </a:t>
            </a:r>
            <a:r>
              <a:rPr lang="en-CA" dirty="0" smtClean="0"/>
              <a:t>(geographic information systems) and statistical services.</a:t>
            </a:r>
            <a:r>
              <a:rPr lang="en-CA" baseline="0" dirty="0" smtClean="0"/>
              <a:t> GIS has cross-disciplinary applications being used in biology, civil engineering, earth sciences, geography, etc.  The Centre provides access to GIS tools through workstations; it also supplies local, regional, national, and international data and imagery through various online spatial data directories. They offer research help and instruction on GIS information resources. </a:t>
            </a:r>
            <a:br>
              <a:rPr lang="en-CA" baseline="0" dirty="0" smtClean="0"/>
            </a:br>
            <a:r>
              <a:rPr lang="en-CA" baseline="0" dirty="0" smtClean="0"/>
              <a:t/>
            </a:r>
            <a:br>
              <a:rPr lang="en-CA" baseline="0" dirty="0" smtClean="0"/>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CA" baseline="0" dirty="0" smtClean="0"/>
              <a:t>[</a:t>
            </a:r>
            <a:r>
              <a:rPr lang="en-CA" i="1" dirty="0" smtClean="0"/>
              <a:t>GIS has cross-disciplinary applications and has been used in biology, civil engineering, earth sciences, geography, marketing, health science and more. GIS is a visual representation of data on a map. For example, GIS can illustrate service areas of health centres, locating all the coffee shops in London, or areas at risk of flooding. </a:t>
            </a:r>
            <a:r>
              <a:rPr lang="en-CA" dirty="0" smtClean="0"/>
              <a:t> </a:t>
            </a:r>
            <a:r>
              <a:rPr lang="en-CA" i="1" dirty="0" smtClean="0"/>
              <a:t>Within the Centre itself, they provide access to GIS tools through workstations that are equipped with ArcGIS, Google Earth Pro, and specialized statistical software; they also supply local, regional, national, and international data and imagery through various online spatial data directories. They offer instruction on GIS concepts and tools through one-on-one consultation, group workshops or virtual training; they can help you select the appropriate tools to use; and, provide direction in locating, obtaining, and integrating spatial datasets into your research.]</a:t>
            </a:r>
            <a:endParaRPr lang="en-CA" dirty="0" smtClean="0"/>
          </a:p>
          <a:p>
            <a:endParaRPr lang="en-US" baseline="0" dirty="0" smtClean="0"/>
          </a:p>
          <a:p>
            <a:endParaRPr lang="en-US" baseline="0" dirty="0" smtClean="0"/>
          </a:p>
          <a:p>
            <a:r>
              <a:rPr lang="en-US" baseline="0" dirty="0" smtClean="0"/>
              <a:t>GIS Day will be on November 14</a:t>
            </a:r>
            <a:r>
              <a:rPr lang="en-US" baseline="30000" dirty="0" smtClean="0"/>
              <a:t>th</a:t>
            </a:r>
            <a:r>
              <a:rPr lang="en-US" baseline="0" dirty="0" smtClean="0"/>
              <a:t> (</a:t>
            </a:r>
            <a:r>
              <a:rPr lang="en-US" dirty="0" smtClean="0"/>
              <a:t>workshops, presentations)</a:t>
            </a:r>
            <a:endParaRPr lang="en-US" baseline="0" dirty="0" smtClean="0"/>
          </a:p>
          <a:p>
            <a:endParaRPr lang="en-US" baseline="0" dirty="0" smtClean="0"/>
          </a:p>
          <a:p>
            <a:endParaRPr lang="en-US" baseline="0" dirty="0" smtClean="0"/>
          </a:p>
          <a:p>
            <a:r>
              <a:rPr lang="en-US" baseline="0" dirty="0" smtClean="0"/>
              <a:t>-Monica</a:t>
            </a:r>
          </a:p>
        </p:txBody>
      </p:sp>
      <p:sp>
        <p:nvSpPr>
          <p:cNvPr id="4" name="Slide Number Placeholder 3"/>
          <p:cNvSpPr>
            <a:spLocks noGrp="1"/>
          </p:cNvSpPr>
          <p:nvPr>
            <p:ph type="sldNum" sz="quarter" idx="10"/>
          </p:nvPr>
        </p:nvSpPr>
        <p:spPr/>
        <p:txBody>
          <a:bodyPr/>
          <a:lstStyle/>
          <a:p>
            <a:fld id="{8305B84D-0949-4D64-BE7B-973D83D4453B}" type="slidenum">
              <a:rPr lang="en-CA" smtClean="0"/>
              <a:pPr/>
              <a:t>3</a:t>
            </a:fld>
            <a:endParaRPr lang="en-CA"/>
          </a:p>
        </p:txBody>
      </p:sp>
    </p:spTree>
    <p:extLst>
      <p:ext uri="{BB962C8B-B14F-4D97-AF65-F5344CB8AC3E}">
        <p14:creationId xmlns:p14="http://schemas.microsoft.com/office/powerpoint/2010/main" val="275866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Allyn &amp; Betty Taylor Library is the 2nd largest library on campus and it supports Engineering, Science, Health Sciences and the </a:t>
            </a:r>
            <a:r>
              <a:rPr lang="en-US" baseline="0" dirty="0" err="1" smtClean="0"/>
              <a:t>Schulich</a:t>
            </a:r>
            <a:r>
              <a:rPr lang="en-US" baseline="0" dirty="0" smtClean="0"/>
              <a:t> School of Medicine and Dentistry</a:t>
            </a:r>
          </a:p>
          <a:p>
            <a:endParaRPr lang="en-US" baseline="0" dirty="0" smtClean="0"/>
          </a:p>
          <a:p>
            <a:r>
              <a:rPr lang="en-US" dirty="0" smtClean="0"/>
              <a:t>-Although the primary user groups for  the law, business, music and education libraries the are the students,</a:t>
            </a:r>
            <a:r>
              <a:rPr lang="en-US" baseline="0" dirty="0" smtClean="0"/>
              <a:t> faculty and staff of their</a:t>
            </a:r>
            <a:r>
              <a:rPr lang="en-US" dirty="0" smtClean="0"/>
              <a:t> associated</a:t>
            </a:r>
            <a:r>
              <a:rPr lang="en-US" baseline="0" dirty="0" smtClean="0"/>
              <a:t> faculties – these libraries and their resources (Business, Education, Music and Law) are open to everyone.</a:t>
            </a:r>
          </a:p>
          <a:p>
            <a:pPr marL="171450" indent="-171450">
              <a:buFontTx/>
              <a:buChar char="-"/>
            </a:pPr>
            <a:r>
              <a:rPr lang="en-US" baseline="0" dirty="0" smtClean="0"/>
              <a:t>different libraries are busy at different times (e.g. during April exams the Business Library is fairly empty, so you can easily find a study space in there.) </a:t>
            </a:r>
          </a:p>
          <a:p>
            <a:pPr marL="171450" indent="-171450">
              <a:buFontTx/>
              <a:buChar char="-"/>
            </a:pPr>
            <a:endParaRPr lang="en-US" baseline="0" dirty="0" smtClean="0"/>
          </a:p>
          <a:p>
            <a:endParaRPr lang="en-US" baseline="0" dirty="0" smtClean="0"/>
          </a:p>
          <a:p>
            <a:endParaRPr lang="en-US" baseline="0" dirty="0" smtClean="0"/>
          </a:p>
          <a:p>
            <a:r>
              <a:rPr lang="en-US" baseline="0" dirty="0" smtClean="0"/>
              <a:t>-Monica</a:t>
            </a:r>
          </a:p>
        </p:txBody>
      </p:sp>
      <p:sp>
        <p:nvSpPr>
          <p:cNvPr id="4" name="Slide Number Placeholder 3"/>
          <p:cNvSpPr>
            <a:spLocks noGrp="1"/>
          </p:cNvSpPr>
          <p:nvPr>
            <p:ph type="sldNum" sz="quarter" idx="10"/>
          </p:nvPr>
        </p:nvSpPr>
        <p:spPr/>
        <p:txBody>
          <a:bodyPr/>
          <a:lstStyle/>
          <a:p>
            <a:fld id="{8305B84D-0949-4D64-BE7B-973D83D4453B}" type="slidenum">
              <a:rPr lang="en-CA" smtClean="0"/>
              <a:pPr/>
              <a:t>4</a:t>
            </a:fld>
            <a:endParaRPr lang="en-CA"/>
          </a:p>
        </p:txBody>
      </p:sp>
    </p:spTree>
    <p:extLst>
      <p:ext uri="{BB962C8B-B14F-4D97-AF65-F5344CB8AC3E}">
        <p14:creationId xmlns:p14="http://schemas.microsoft.com/office/powerpoint/2010/main" val="87816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fontAlgn="base">
              <a:spcBef>
                <a:spcPct val="30000"/>
              </a:spcBef>
              <a:spcAft>
                <a:spcPct val="0"/>
              </a:spcAft>
              <a:defRPr/>
            </a:pPr>
            <a:r>
              <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t>- Libraries have different study zones – Silent (no talking at all), Quiet (quiet small group discussions) &amp; Conversation Friendly – can find</a:t>
            </a:r>
            <a:r>
              <a:rPr lang="en-US" altLang="en-US" baseline="0"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t> maps with study zones online in in library</a:t>
            </a:r>
            <a:endPar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endParaRPr>
          </a:p>
          <a:p>
            <a:pPr defTabSz="465887" fontAlgn="base">
              <a:spcBef>
                <a:spcPct val="30000"/>
              </a:spcBef>
              <a:spcAft>
                <a:spcPct val="0"/>
              </a:spcAft>
              <a:defRPr/>
            </a:pPr>
            <a:endParaRPr lang="en-US" altLang="en-US" baseline="0" dirty="0" smtClean="0">
              <a:solidFill>
                <a:schemeClr val="tx1"/>
              </a:solidFill>
              <a:latin typeface="+mn-lt"/>
              <a:ea typeface="+mn-ea"/>
              <a:cs typeface="+mn-cs"/>
            </a:endParaRPr>
          </a:p>
          <a:p>
            <a:pPr defTabSz="465887" fontAlgn="base">
              <a:spcBef>
                <a:spcPct val="30000"/>
              </a:spcBef>
              <a:spcAft>
                <a:spcPct val="0"/>
              </a:spcAft>
              <a:defRPr/>
            </a:pPr>
            <a:r>
              <a:rPr lang="en-US" altLang="en-US" baseline="0" dirty="0" smtClean="0">
                <a:solidFill>
                  <a:schemeClr val="tx1"/>
                </a:solidFill>
                <a:latin typeface="+mn-lt"/>
                <a:ea typeface="+mn-ea"/>
                <a:cs typeface="+mn-cs"/>
              </a:rPr>
              <a:t>-most professional libraries are quiet study zone </a:t>
            </a:r>
          </a:p>
          <a:p>
            <a:pPr defTabSz="465887" fontAlgn="base">
              <a:spcBef>
                <a:spcPct val="30000"/>
              </a:spcBef>
              <a:spcAft>
                <a:spcPct val="0"/>
              </a:spcAft>
              <a:defRPr/>
            </a:pPr>
            <a:r>
              <a:rPr lang="en-US" altLang="en-US" baseline="0" dirty="0" smtClean="0">
                <a:solidFill>
                  <a:schemeClr val="tx1"/>
                </a:solidFill>
                <a:latin typeface="+mn-lt"/>
                <a:ea typeface="+mn-ea"/>
                <a:cs typeface="+mn-cs"/>
              </a:rPr>
              <a:t>– for Weldon –the higher you go the quieter; for Taylor – generally the lower you go the quieter</a:t>
            </a:r>
            <a:r>
              <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t/>
            </a:r>
            <a:br>
              <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endParaRPr>
          </a:p>
          <a:p>
            <a:pPr defTabSz="465887" fontAlgn="base">
              <a:spcBef>
                <a:spcPct val="30000"/>
              </a:spcBef>
              <a:spcAft>
                <a:spcPct val="0"/>
              </a:spcAft>
              <a:defRPr/>
            </a:pPr>
            <a:r>
              <a:rPr lang="en-US" dirty="0" smtClean="0">
                <a:solidFill>
                  <a:srgbClr val="807F83"/>
                </a:solidFill>
                <a:latin typeface="Arial" panose="020B0604020202020204" pitchFamily="34" charset="0"/>
                <a:ea typeface="ＭＳ Ｐゴシック" panose="020B0600070205080204" pitchFamily="34" charset="-128"/>
                <a:cs typeface="Arial" panose="020B0604020202020204" pitchFamily="34" charset="0"/>
              </a:rPr>
              <a:t>-Monica</a:t>
            </a:r>
            <a:endParaRPr lang="en-CA" dirty="0"/>
          </a:p>
        </p:txBody>
      </p:sp>
      <p:sp>
        <p:nvSpPr>
          <p:cNvPr id="4" name="Slide Number Placeholder 3"/>
          <p:cNvSpPr>
            <a:spLocks noGrp="1"/>
          </p:cNvSpPr>
          <p:nvPr>
            <p:ph type="sldNum" sz="quarter" idx="10"/>
          </p:nvPr>
        </p:nvSpPr>
        <p:spPr/>
        <p:txBody>
          <a:bodyPr/>
          <a:lstStyle/>
          <a:p>
            <a:pPr>
              <a:defRPr/>
            </a:pPr>
            <a:fld id="{7F601B01-3264-4540-ACCF-46D1C7E753E1}" type="slidenum">
              <a:rPr lang="en-US" smtClean="0"/>
              <a:pPr>
                <a:defRPr/>
              </a:pPr>
              <a:t>5</a:t>
            </a:fld>
            <a:endParaRPr lang="en-US"/>
          </a:p>
        </p:txBody>
      </p:sp>
    </p:spTree>
    <p:extLst>
      <p:ext uri="{BB962C8B-B14F-4D97-AF65-F5344CB8AC3E}">
        <p14:creationId xmlns:p14="http://schemas.microsoft.com/office/powerpoint/2010/main" val="90494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CA" baseline="0" dirty="0" smtClean="0"/>
          </a:p>
          <a:p>
            <a:endParaRPr lang="en-US" baseline="0" dirty="0" smtClean="0"/>
          </a:p>
          <a:p>
            <a:r>
              <a:rPr lang="en-CA" sz="1200" kern="1200" dirty="0" smtClean="0">
                <a:solidFill>
                  <a:schemeClr val="tx1"/>
                </a:solidFill>
                <a:latin typeface="+mn-lt"/>
                <a:ea typeface="+mn-ea"/>
                <a:cs typeface="+mn-cs"/>
              </a:rPr>
              <a:t>In 2017 we spent over 15 million dollars on library materials and subscriptions. We collect to support all of the different faculties and departments at Western and we collect a number of different formats. WLs has over 11 million items in our collection, which is a hybrid collection of both physical print and digital items. </a:t>
            </a:r>
          </a:p>
          <a:p>
            <a:endParaRPr lang="en-CA"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Subscription based electronic sources require authentication if off campus: recognizes IP address while on campus, login when remote. (it will just pop up – type in your username</a:t>
            </a:r>
            <a:r>
              <a:rPr lang="en-CA" sz="1200" baseline="0" dirty="0" smtClean="0"/>
              <a:t> and password (</a:t>
            </a:r>
            <a:r>
              <a:rPr lang="en-CA" sz="1200" baseline="0" dirty="0" smtClean="0">
                <a:solidFill>
                  <a:srgbClr val="FF0000"/>
                </a:solidFill>
              </a:rPr>
              <a:t>same as to access Western email</a:t>
            </a:r>
            <a:r>
              <a:rPr lang="en-CA" sz="1200" baseline="0" dirty="0" smtClean="0"/>
              <a:t>).</a:t>
            </a:r>
          </a:p>
          <a:p>
            <a:endParaRPr lang="en-CA" sz="1200" kern="1200" dirty="0" smtClean="0">
              <a:solidFill>
                <a:schemeClr val="tx1"/>
              </a:solidFill>
              <a:latin typeface="+mn-lt"/>
              <a:ea typeface="+mn-ea"/>
              <a:cs typeface="+mn-cs"/>
            </a:endParaRPr>
          </a:p>
          <a:p>
            <a:endParaRPr lang="en-US" baseline="0" dirty="0" smtClean="0"/>
          </a:p>
          <a:p>
            <a:endParaRPr lang="en-CA" baseline="0" dirty="0" smtClean="0"/>
          </a:p>
          <a:p>
            <a:r>
              <a:rPr lang="en-CA" baseline="0" dirty="0" smtClean="0"/>
              <a:t>- Monica</a:t>
            </a:r>
          </a:p>
        </p:txBody>
      </p:sp>
      <p:sp>
        <p:nvSpPr>
          <p:cNvPr id="4" name="Slide Number Placeholder 3"/>
          <p:cNvSpPr>
            <a:spLocks noGrp="1"/>
          </p:cNvSpPr>
          <p:nvPr>
            <p:ph type="sldNum" sz="quarter" idx="10"/>
          </p:nvPr>
        </p:nvSpPr>
        <p:spPr/>
        <p:txBody>
          <a:bodyPr/>
          <a:lstStyle/>
          <a:p>
            <a:fld id="{8305B84D-0949-4D64-BE7B-973D83D4453B}" type="slidenum">
              <a:rPr lang="en-CA" smtClean="0"/>
              <a:pPr/>
              <a:t>6</a:t>
            </a:fld>
            <a:endParaRPr lang="en-CA"/>
          </a:p>
        </p:txBody>
      </p:sp>
    </p:spTree>
    <p:extLst>
      <p:ext uri="{BB962C8B-B14F-4D97-AF65-F5344CB8AC3E}">
        <p14:creationId xmlns:p14="http://schemas.microsoft.com/office/powerpoint/2010/main" val="213098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Library website is your portal</a:t>
            </a:r>
            <a:r>
              <a:rPr lang="en-US" baseline="0" dirty="0" smtClean="0"/>
              <a:t> to information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Loan periods (120 days</a:t>
            </a:r>
            <a:r>
              <a:rPr lang="en-US" baseline="0" dirty="0" smtClean="0"/>
              <a:t> + 3 renewals</a:t>
            </a:r>
            <a:r>
              <a:rPr lang="en-US" dirty="0" smtClean="0"/>
              <a:t>), under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Getting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Course Readings </a:t>
            </a:r>
            <a:r>
              <a:rPr lang="en-US" dirty="0" smtClean="0"/>
              <a:t>– maybe</a:t>
            </a:r>
            <a:r>
              <a:rPr lang="en-US" baseline="0" dirty="0" smtClean="0"/>
              <a:t> on your OWL course site or library website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 “</a:t>
            </a:r>
            <a:r>
              <a:rPr lang="en-US" b="1" dirty="0" smtClean="0"/>
              <a:t>Videos and How </a:t>
            </a:r>
            <a:r>
              <a:rPr lang="en-US" b="1" dirty="0" err="1" smtClean="0"/>
              <a:t>Tos</a:t>
            </a:r>
            <a:r>
              <a:rPr lang="en-US" b="1" dirty="0" smtClean="0"/>
              <a:t>” </a:t>
            </a:r>
            <a:r>
              <a:rPr lang="en-US" dirty="0" smtClean="0"/>
              <a:t>- short 2 minute videos that explain how</a:t>
            </a:r>
            <a:r>
              <a:rPr lang="en-US" baseline="0" dirty="0" smtClean="0"/>
              <a:t> to do something - </a:t>
            </a:r>
            <a:r>
              <a:rPr lang="en-US" dirty="0" smtClean="0"/>
              <a:t> how to search, evaluate sources</a:t>
            </a:r>
            <a:r>
              <a:rPr lang="en-US" baseline="0" dirty="0" smtClean="0"/>
              <a:t> etc., how to cite in APA etc. – many are great to recommend to your students if you’re </a:t>
            </a:r>
            <a:r>
              <a:rPr lang="en-US" baseline="0" dirty="0" err="1" smtClean="0"/>
              <a:t>TAing</a:t>
            </a:r>
            <a:r>
              <a:rPr lang="en-US" baseline="0" dirty="0" smtClean="0"/>
              <a:t> a course</a:t>
            </a:r>
            <a:endParaRPr lang="en-US" dirty="0" smtClean="0"/>
          </a:p>
          <a:p>
            <a:r>
              <a:rPr lang="en-US" dirty="0" smtClean="0"/>
              <a:t> </a:t>
            </a:r>
            <a:r>
              <a:rPr lang="en-US" b="1" dirty="0" smtClean="0"/>
              <a:t>Find Study Space </a:t>
            </a:r>
            <a:r>
              <a:rPr lang="en-US" dirty="0" smtClean="0"/>
              <a:t>for room booking (media/collaborative tables)</a:t>
            </a:r>
            <a:r>
              <a:rPr lang="en-US" baseline="0" dirty="0" smtClean="0"/>
              <a:t> - </a:t>
            </a:r>
            <a:r>
              <a:rPr lang="en-US" dirty="0" smtClean="0"/>
              <a:t>–</a:t>
            </a:r>
            <a:r>
              <a:rPr lang="en-CA" dirty="0" smtClean="0"/>
              <a:t> in Weldon daily study rooms on</a:t>
            </a:r>
            <a:r>
              <a:rPr lang="en-CA" baseline="0" dirty="0" smtClean="0"/>
              <a:t> first come first serve basis</a:t>
            </a:r>
          </a:p>
          <a:p>
            <a:r>
              <a:rPr lang="en-CA" baseline="0" dirty="0" smtClean="0"/>
              <a:t>-There are also assigned research study rooms for academic and summer terms –must fill out application – based on need – </a:t>
            </a:r>
            <a:r>
              <a:rPr lang="en-CA" b="1" baseline="0" dirty="0" smtClean="0"/>
              <a:t>deadline is today for application </a:t>
            </a:r>
          </a:p>
          <a:p>
            <a:r>
              <a:rPr lang="en-CA" dirty="0" smtClean="0"/>
              <a:t/>
            </a:r>
            <a:br>
              <a:rPr lang="en-CA" dirty="0" smtClean="0"/>
            </a:br>
            <a:r>
              <a:rPr lang="en-US" b="1" dirty="0" smtClean="0"/>
              <a:t>My library account </a:t>
            </a:r>
            <a:r>
              <a:rPr lang="en-US" dirty="0" smtClean="0"/>
              <a:t>(never have fines! – can renew online), show - mine</a:t>
            </a:r>
          </a:p>
          <a:p>
            <a:r>
              <a:rPr lang="en-CA" sz="1200" kern="1200" baseline="0" dirty="0" smtClean="0">
                <a:solidFill>
                  <a:schemeClr val="tx1"/>
                </a:solidFill>
                <a:latin typeface="+mn-lt"/>
                <a:ea typeface="+mn-ea"/>
                <a:cs typeface="+mn-cs"/>
              </a:rPr>
              <a:t>Please remember: if you find resources you think that Western Libraries should own, please let us know and fill out the “</a:t>
            </a:r>
            <a:r>
              <a:rPr lang="en-CA" sz="1200" b="1" kern="1200" baseline="0" dirty="0" smtClean="0">
                <a:solidFill>
                  <a:schemeClr val="tx1"/>
                </a:solidFill>
                <a:latin typeface="+mn-lt"/>
                <a:ea typeface="+mn-ea"/>
                <a:cs typeface="+mn-cs"/>
              </a:rPr>
              <a:t>Recommend a Purchase for Collection</a:t>
            </a:r>
            <a:r>
              <a:rPr lang="en-CA" sz="1200" kern="1200" baseline="0" dirty="0" smtClean="0">
                <a:solidFill>
                  <a:schemeClr val="tx1"/>
                </a:solidFill>
                <a:latin typeface="+mn-lt"/>
                <a:ea typeface="+mn-ea"/>
                <a:cs typeface="+mn-cs"/>
              </a:rPr>
              <a:t>” form.</a:t>
            </a: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I can’t guarantee that we will be able to acquire it, but we will do our best </a:t>
            </a: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a:t>
            </a:r>
            <a:r>
              <a:rPr lang="en-US" b="1" dirty="0" smtClean="0"/>
              <a:t>Materials from another University </a:t>
            </a:r>
            <a:r>
              <a:rPr lang="en-US" dirty="0" smtClean="0"/>
              <a:t>- RACER (not overnight), recommend a purchase – almost</a:t>
            </a:r>
            <a:r>
              <a:rPr lang="en-US" baseline="0" dirty="0" smtClean="0"/>
              <a:t> always free – if charge we’ll get your approval 1st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Workshops (under Research Tools,)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smtClean="0"/>
              <a:t>Contacts</a:t>
            </a:r>
            <a:r>
              <a:rPr lang="en-CA" baseline="0" dirty="0" smtClean="0"/>
              <a:t> </a:t>
            </a:r>
            <a:r>
              <a:rPr lang="en-CA" dirty="0" smtClean="0"/>
              <a:t>(in person at desk, Chat, text, email, consultation with librarian (request through email)</a:t>
            </a: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-Monica</a:t>
            </a:r>
            <a:endParaRPr lang="en-US" dirty="0"/>
          </a:p>
        </p:txBody>
      </p:sp>
      <p:sp>
        <p:nvSpPr>
          <p:cNvPr id="4" name="Slide Number Placeholder 3"/>
          <p:cNvSpPr>
            <a:spLocks noGrp="1"/>
          </p:cNvSpPr>
          <p:nvPr>
            <p:ph type="sldNum" sz="quarter" idx="10"/>
          </p:nvPr>
        </p:nvSpPr>
        <p:spPr/>
        <p:txBody>
          <a:bodyPr/>
          <a:lstStyle/>
          <a:p>
            <a:fld id="{8305B84D-0949-4D64-BE7B-973D83D4453B}" type="slidenum">
              <a:rPr lang="en-CA" smtClean="0"/>
              <a:pPr/>
              <a:t>7</a:t>
            </a:fld>
            <a:endParaRPr lang="en-CA"/>
          </a:p>
        </p:txBody>
      </p:sp>
    </p:spTree>
    <p:extLst>
      <p:ext uri="{BB962C8B-B14F-4D97-AF65-F5344CB8AC3E}">
        <p14:creationId xmlns:p14="http://schemas.microsoft.com/office/powerpoint/2010/main" val="414280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thought it might be helpful to work through some of the most common questions</a:t>
            </a:r>
            <a:r>
              <a:rPr lang="en-CA" baseline="0" dirty="0" smtClean="0"/>
              <a:t> and problems that we hear from grad students</a:t>
            </a:r>
          </a:p>
          <a:p>
            <a:endParaRPr lang="en-CA" dirty="0" smtClean="0"/>
          </a:p>
          <a:p>
            <a:r>
              <a:rPr lang="en-CA" dirty="0" smtClean="0"/>
              <a:t>Shiyi</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8</a:t>
            </a:fld>
            <a:endParaRPr lang="en-CA"/>
          </a:p>
        </p:txBody>
      </p:sp>
    </p:spTree>
    <p:extLst>
      <p:ext uri="{BB962C8B-B14F-4D97-AF65-F5344CB8AC3E}">
        <p14:creationId xmlns:p14="http://schemas.microsoft.com/office/powerpoint/2010/main" val="401387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Another common problem that students face is that they</a:t>
            </a:r>
            <a:r>
              <a:rPr lang="en-CA" baseline="0" dirty="0" smtClean="0"/>
              <a:t> are told by  their instructors to read Article XYZ and it’s available at the library.  Well, what exactly does this mean?  What multiple things COULD this mean? Any ideas?  [let the students come up with some ideas- and try to find this…show them course readings, then show them how to search for an article in the library search…then show them how to find a print journal article (that’s where this one is).  </a:t>
            </a:r>
          </a:p>
          <a:p>
            <a:endParaRPr lang="en-CA" dirty="0" smtClean="0"/>
          </a:p>
          <a:p>
            <a:r>
              <a:rPr lang="en-CA" dirty="0" smtClean="0"/>
              <a:t>Shiyi</a:t>
            </a:r>
            <a:endParaRPr lang="en-CA" dirty="0"/>
          </a:p>
        </p:txBody>
      </p:sp>
      <p:sp>
        <p:nvSpPr>
          <p:cNvPr id="4" name="Slide Number Placeholder 3"/>
          <p:cNvSpPr>
            <a:spLocks noGrp="1"/>
          </p:cNvSpPr>
          <p:nvPr>
            <p:ph type="sldNum" sz="quarter" idx="10"/>
          </p:nvPr>
        </p:nvSpPr>
        <p:spPr/>
        <p:txBody>
          <a:bodyPr/>
          <a:lstStyle/>
          <a:p>
            <a:fld id="{74DBAA70-C7A5-4FF3-9AA9-49E4821CD2F0}" type="slidenum">
              <a:rPr lang="en-CA" smtClean="0"/>
              <a:t>9</a:t>
            </a:fld>
            <a:endParaRPr lang="en-CA"/>
          </a:p>
        </p:txBody>
      </p:sp>
    </p:spTree>
    <p:extLst>
      <p:ext uri="{BB962C8B-B14F-4D97-AF65-F5344CB8AC3E}">
        <p14:creationId xmlns:p14="http://schemas.microsoft.com/office/powerpoint/2010/main" val="31948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8D3566-8CD4-4FEF-92C5-D29A83538D0C}"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E5B013-3A75-4E1E-921F-A8D3B19341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54C7C7-38A6-429D-917F-0527BC23A641}"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07410-5AF6-435D-9AC4-D8C4090B06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33BE65-B86B-4B08-B9A5-D2B5141BC18F}"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0EAB6-E0F6-4617-9A73-5A70973AAE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B5924F-5CAF-477F-A8A3-36391B839093}"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2AA983-976B-421B-B2BB-90BF2F34C6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051F3C-759A-45B3-8593-97D7FB8705A9}" type="datetime1">
              <a:rPr lang="en-US" smtClean="0"/>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375193-0FAC-4C3B-9EA2-AF20F6CAB6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3124F6-3B5C-494A-A987-C3DDC03D77E7}" type="datetime1">
              <a:rPr lang="en-US" smtClean="0"/>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C3F965-E816-4240-8AB3-E8C2E84F3D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2D1A1C-C764-45EB-B9E9-701252D40607}" type="datetime1">
              <a:rPr lang="en-US" smtClean="0"/>
              <a:t>9/17/2018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A66979-854B-48AA-8242-0BC301DFBB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2F14D3-A992-4537-B587-1A3009327D48}" type="datetime1">
              <a:rPr lang="en-US" smtClean="0"/>
              <a:t>9/17/2018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9807AD-B46E-401B-A3E1-A2F24DD9C1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E2DFC9-9F09-4974-9D9F-DFE841F1248F}" type="datetime1">
              <a:rPr lang="en-US" smtClean="0"/>
              <a:t>9/17/2018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2E0C56-677B-4726-8EF9-29C8826875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DD1D60-F317-4C26-A739-51F679D41190}" type="datetime1">
              <a:rPr lang="en-US" smtClean="0"/>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D812FC-9BC7-47A8-93FA-0C2766D931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1F1CE5-6A1D-4D29-AAD4-D4CA150705C7}" type="datetime1">
              <a:rPr lang="en-US" smtClean="0"/>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BB8092-A6CA-4E64-A17A-87DAAD76CF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62B7977-3C04-4355-B959-F6D023ECEEB2}" type="datetime1">
              <a:rPr lang="en-US" smtClean="0"/>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F92BF05-3351-4FAA-B164-1E90FB47E0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hyperlink" Target="https://www.lib.uwo.ca/" TargetMode="External"/><Relationship Id="rId7" Type="http://schemas.openxmlformats.org/officeDocument/2006/relationships/customXml" Target="../ink/ink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www.lib.uwo.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b.uwo.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ib.uwo.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www.lib.uwo.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1.bin"/><Relationship Id="rId4" Type="http://schemas.openxmlformats.org/officeDocument/2006/relationships/hyperlink" Target="http://copyright.uwo.c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lib.uwo.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ib.uwo.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988840"/>
            <a:ext cx="7772400" cy="1031428"/>
          </a:xfrm>
        </p:spPr>
        <p:txBody>
          <a:bodyPr>
            <a:normAutofit fontScale="90000"/>
          </a:bodyPr>
          <a:lstStyle/>
          <a:p>
            <a:r>
              <a:rPr lang="en-US" sz="4000" dirty="0" smtClean="0"/>
              <a:t>International Graduate Student</a:t>
            </a:r>
            <a:br>
              <a:rPr lang="en-US" sz="4000" dirty="0" smtClean="0"/>
            </a:br>
            <a:r>
              <a:rPr lang="en-CA" sz="4000" dirty="0" smtClean="0"/>
              <a:t>Introduction to Western Libraries</a:t>
            </a:r>
            <a:endParaRPr lang="en-CA" sz="4000" dirty="0"/>
          </a:p>
        </p:txBody>
      </p:sp>
      <p:sp>
        <p:nvSpPr>
          <p:cNvPr id="3" name="Subtitle 2"/>
          <p:cNvSpPr>
            <a:spLocks noGrp="1"/>
          </p:cNvSpPr>
          <p:nvPr>
            <p:ph type="subTitle" idx="1"/>
          </p:nvPr>
        </p:nvSpPr>
        <p:spPr>
          <a:xfrm>
            <a:off x="1187624" y="3356992"/>
            <a:ext cx="6912768" cy="2304256"/>
          </a:xfrm>
        </p:spPr>
        <p:txBody>
          <a:bodyPr>
            <a:normAutofit fontScale="85000" lnSpcReduction="20000"/>
          </a:bodyPr>
          <a:lstStyle/>
          <a:p>
            <a:endParaRPr lang="en-CA" sz="1800" dirty="0" smtClean="0"/>
          </a:p>
          <a:p>
            <a:r>
              <a:rPr lang="en-CA" sz="3200" b="1" dirty="0" smtClean="0"/>
              <a:t>Monica Fazekas &amp; </a:t>
            </a:r>
            <a:r>
              <a:rPr lang="en-CA" sz="3200" b="1" dirty="0" err="1" smtClean="0"/>
              <a:t>Shiyi</a:t>
            </a:r>
            <a:r>
              <a:rPr lang="en-CA" sz="3200" b="1" dirty="0" smtClean="0"/>
              <a:t> </a:t>
            </a:r>
            <a:r>
              <a:rPr lang="en-CA" sz="3200" b="1" dirty="0" err="1" smtClean="0"/>
              <a:t>Xie</a:t>
            </a:r>
            <a:endParaRPr lang="en-CA" sz="3200" b="1" dirty="0" smtClean="0"/>
          </a:p>
          <a:p>
            <a:r>
              <a:rPr lang="en-CA" sz="2400" dirty="0" smtClean="0"/>
              <a:t>Student Engagement and Outreach Librarian</a:t>
            </a:r>
          </a:p>
          <a:p>
            <a:r>
              <a:rPr lang="en-US" sz="2400" dirty="0" smtClean="0"/>
              <a:t>Teaching and Learning Librarian</a:t>
            </a:r>
            <a:endParaRPr lang="en-CA" sz="2400" dirty="0" smtClean="0"/>
          </a:p>
          <a:p>
            <a:endParaRPr lang="en-CA" sz="2400" dirty="0" smtClean="0"/>
          </a:p>
          <a:p>
            <a:r>
              <a:rPr lang="en-CA" sz="2400" dirty="0" smtClean="0"/>
              <a:t/>
            </a:r>
            <a:br>
              <a:rPr lang="en-CA" sz="2400" dirty="0" smtClean="0"/>
            </a:br>
            <a:r>
              <a:rPr lang="en-CA" sz="2400" dirty="0" smtClean="0"/>
              <a:t>September 17, 2018</a:t>
            </a:r>
            <a:endParaRPr lang="en-CA" sz="1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11" y="5661248"/>
            <a:ext cx="19145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12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Catalogue Searching</a:t>
            </a:r>
            <a:endParaRPr lang="en-CA" dirty="0"/>
          </a:p>
        </p:txBody>
      </p:sp>
      <p:sp>
        <p:nvSpPr>
          <p:cNvPr id="3" name="Content Placeholder 2"/>
          <p:cNvSpPr>
            <a:spLocks noGrp="1"/>
          </p:cNvSpPr>
          <p:nvPr>
            <p:ph idx="1"/>
          </p:nvPr>
        </p:nvSpPr>
        <p:spPr/>
        <p:txBody>
          <a:bodyPr/>
          <a:lstStyle/>
          <a:p>
            <a:pPr marL="0" indent="0">
              <a:buNone/>
            </a:pPr>
            <a:endParaRPr lang="en-CA" dirty="0"/>
          </a:p>
        </p:txBody>
      </p:sp>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10</a:t>
            </a:fld>
            <a:endParaRPr lang="en-US"/>
          </a:p>
        </p:txBody>
      </p:sp>
      <p:pic>
        <p:nvPicPr>
          <p:cNvPr id="5" name="Picture 4" descr="A screenshot of a cell phone screen with text&#10;&#10;Description generated with very high confidence">
            <a:extLst>
              <a:ext uri="{FF2B5EF4-FFF2-40B4-BE49-F238E27FC236}">
                <a16:creationId xmlns:a16="http://schemas.microsoft.com/office/drawing/2014/main" id="{C0DB3CE4-D9FE-40B0-BDBA-F7DA7A4D681F}"/>
              </a:ext>
            </a:extLst>
          </p:cNvPr>
          <p:cNvPicPr>
            <a:picLocks noChangeAspect="1"/>
          </p:cNvPicPr>
          <p:nvPr/>
        </p:nvPicPr>
        <p:blipFill>
          <a:blip r:embed="rId3"/>
          <a:stretch>
            <a:fillRect/>
          </a:stretch>
        </p:blipFill>
        <p:spPr>
          <a:xfrm>
            <a:off x="1145895" y="1632030"/>
            <a:ext cx="6296628" cy="4456254"/>
          </a:xfrm>
          <a:prstGeom prst="rect">
            <a:avLst/>
          </a:prstGeom>
        </p:spPr>
      </p:pic>
      <p:sp>
        <p:nvSpPr>
          <p:cNvPr id="6" name="Rounded Rectangle 5"/>
          <p:cNvSpPr/>
          <p:nvPr/>
        </p:nvSpPr>
        <p:spPr>
          <a:xfrm>
            <a:off x="2281084" y="4991583"/>
            <a:ext cx="776748" cy="123290"/>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138517" y="2034172"/>
            <a:ext cx="776748" cy="123290"/>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1483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11</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63029"/>
            <a:ext cx="8975572" cy="3509920"/>
          </a:xfrm>
        </p:spPr>
      </p:pic>
    </p:spTree>
    <p:extLst>
      <p:ext uri="{BB962C8B-B14F-4D97-AF65-F5344CB8AC3E}">
        <p14:creationId xmlns:p14="http://schemas.microsoft.com/office/powerpoint/2010/main" val="913205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Turn! (2 min)</a:t>
            </a:r>
            <a:endParaRPr lang="en-CA" dirty="0"/>
          </a:p>
        </p:txBody>
      </p:sp>
      <p:sp>
        <p:nvSpPr>
          <p:cNvPr id="3" name="Content Placeholder 2"/>
          <p:cNvSpPr>
            <a:spLocks noGrp="1"/>
          </p:cNvSpPr>
          <p:nvPr>
            <p:ph idx="1"/>
          </p:nvPr>
        </p:nvSpPr>
        <p:spPr/>
        <p:txBody>
          <a:bodyPr/>
          <a:lstStyle/>
          <a:p>
            <a:r>
              <a:rPr lang="en-CA" dirty="0" smtClean="0"/>
              <a:t>Do we have this article in print in the library? </a:t>
            </a:r>
            <a:endParaRPr lang="en-CA" dirty="0"/>
          </a:p>
        </p:txBody>
      </p:sp>
      <p:sp>
        <p:nvSpPr>
          <p:cNvPr id="4" name="Content Placeholder 2"/>
          <p:cNvSpPr txBox="1">
            <a:spLocks/>
          </p:cNvSpPr>
          <p:nvPr/>
        </p:nvSpPr>
        <p:spPr>
          <a:xfrm>
            <a:off x="1270695" y="3287917"/>
            <a:ext cx="7038915" cy="140981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700" dirty="0">
                <a:latin typeface="Times New Roman" panose="02020603050405020304" pitchFamily="18" charset="0"/>
                <a:cs typeface="Times New Roman" panose="02020603050405020304" pitchFamily="18" charset="0"/>
              </a:rPr>
              <a:t>Kumar, S. A., Sridhar, K. &amp; Kumar, G. V. 2018. Heat Transfer Analysis of Solar Air Heating System for Different Tilt Angles. </a:t>
            </a:r>
            <a:r>
              <a:rPr lang="en-CA" sz="2700" i="1" dirty="0">
                <a:latin typeface="Times New Roman" panose="02020603050405020304" pitchFamily="18" charset="0"/>
                <a:cs typeface="Times New Roman" panose="02020603050405020304" pitchFamily="18" charset="0"/>
              </a:rPr>
              <a:t>Applied Solar Energy</a:t>
            </a:r>
            <a:r>
              <a:rPr lang="en-CA" sz="2700" dirty="0">
                <a:latin typeface="Times New Roman" panose="02020603050405020304" pitchFamily="18" charset="0"/>
                <a:cs typeface="Times New Roman" panose="02020603050405020304" pitchFamily="18" charset="0"/>
              </a:rPr>
              <a:t> 54, (1): 17-22. </a:t>
            </a:r>
          </a:p>
        </p:txBody>
      </p:sp>
    </p:spTree>
    <p:extLst>
      <p:ext uri="{BB962C8B-B14F-4D97-AF65-F5344CB8AC3E}">
        <p14:creationId xmlns:p14="http://schemas.microsoft.com/office/powerpoint/2010/main" val="4235705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hlinkClick r:id="rId3"/>
              </a:rPr>
              <a:t>Finding Information</a:t>
            </a:r>
            <a:endParaRPr lang="en-CA" dirty="0"/>
          </a:p>
        </p:txBody>
      </p:sp>
      <p:pic>
        <p:nvPicPr>
          <p:cNvPr id="6" name="Picture 5" descr="A screenshot of a cell phone screen with text&#10;&#10;Description generated with very high confidence">
            <a:hlinkClick r:id="rId3"/>
            <a:extLst>
              <a:ext uri="{FF2B5EF4-FFF2-40B4-BE49-F238E27FC236}">
                <a16:creationId xmlns:a16="http://schemas.microsoft.com/office/drawing/2014/main" id="{C0DB3CE4-D9FE-40B0-BDBA-F7DA7A4D681F}"/>
              </a:ext>
            </a:extLst>
          </p:cNvPr>
          <p:cNvPicPr>
            <a:picLocks noChangeAspect="1"/>
          </p:cNvPicPr>
          <p:nvPr/>
        </p:nvPicPr>
        <p:blipFill>
          <a:blip r:embed="rId4"/>
          <a:stretch>
            <a:fillRect/>
          </a:stretch>
        </p:blipFill>
        <p:spPr>
          <a:xfrm>
            <a:off x="1826594" y="1931670"/>
            <a:ext cx="5294296" cy="3891347"/>
          </a:xfrm>
          <a:prstGeom prst="rect">
            <a:avLst/>
          </a:prstGeom>
        </p:spPr>
      </p:pic>
      <p:grpSp>
        <p:nvGrpSpPr>
          <p:cNvPr id="10" name="Group 9"/>
          <p:cNvGrpSpPr/>
          <p:nvPr/>
        </p:nvGrpSpPr>
        <p:grpSpPr>
          <a:xfrm>
            <a:off x="1882230" y="1929675"/>
            <a:ext cx="5183022" cy="3089345"/>
            <a:chOff x="1414378" y="16182"/>
            <a:chExt cx="9004422" cy="5803847"/>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2849176-DE19-49E7-94D3-CC7A7DE164A4}"/>
                    </a:ext>
                  </a:extLst>
                </p14:cNvPr>
                <p14:cNvContentPartPr/>
                <p14:nvPr/>
              </p14:nvContentPartPr>
              <p14:xfrm>
                <a:off x="8731388" y="22321"/>
                <a:ext cx="1687412" cy="463592"/>
              </p14:xfrm>
            </p:contentPart>
          </mc:Choice>
          <mc:Fallback xmlns="">
            <p:pic>
              <p:nvPicPr>
                <p:cNvPr id="7" name="Ink 6">
                  <a:extLst>
                    <a:ext uri="{FF2B5EF4-FFF2-40B4-BE49-F238E27FC236}">
                      <a16:creationId xmlns:a16="http://schemas.microsoft.com/office/drawing/2014/main" id="{62849176-DE19-49E7-94D3-CC7A7DE164A4}"/>
                    </a:ext>
                  </a:extLst>
                </p:cNvPr>
                <p:cNvPicPr/>
                <p:nvPr/>
              </p:nvPicPr>
              <p:blipFill>
                <a:blip r:embed="rId6"/>
                <a:stretch>
                  <a:fillRect/>
                </a:stretch>
              </p:blipFill>
              <p:spPr>
                <a:xfrm>
                  <a:off x="8697152" y="-16227"/>
                  <a:ext cx="1764326" cy="5422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8491047-B216-4DFB-B851-4F986F71A992}"/>
                    </a:ext>
                  </a:extLst>
                </p14:cNvPr>
                <p14:cNvContentPartPr/>
                <p14:nvPr/>
              </p14:nvContentPartPr>
              <p14:xfrm>
                <a:off x="8991448" y="16182"/>
                <a:ext cx="1020518" cy="460615"/>
              </p14:xfrm>
            </p:contentPart>
          </mc:Choice>
          <mc:Fallback xmlns="">
            <p:pic>
              <p:nvPicPr>
                <p:cNvPr id="8" name="Ink 7">
                  <a:extLst>
                    <a:ext uri="{FF2B5EF4-FFF2-40B4-BE49-F238E27FC236}">
                      <a16:creationId xmlns:a16="http://schemas.microsoft.com/office/drawing/2014/main" id="{F8491047-B216-4DFB-B851-4F986F71A992}"/>
                    </a:ext>
                  </a:extLst>
                </p:cNvPr>
                <p:cNvPicPr/>
                <p:nvPr/>
              </p:nvPicPr>
              <p:blipFill>
                <a:blip r:embed="rId8"/>
                <a:stretch>
                  <a:fillRect/>
                </a:stretch>
              </p:blipFill>
              <p:spPr>
                <a:xfrm>
                  <a:off x="8965173" y="-23894"/>
                  <a:ext cx="1079638" cy="530113"/>
                </a:xfrm>
                <a:prstGeom prst="rect">
                  <a:avLst/>
                </a:prstGeom>
              </p:spPr>
            </p:pic>
          </mc:Fallback>
        </mc:AlternateContent>
        <p:sp>
          <p:nvSpPr>
            <p:cNvPr id="9" name="Rectangle: Rounded Corners 26">
              <a:extLst>
                <a:ext uri="{FF2B5EF4-FFF2-40B4-BE49-F238E27FC236}">
                  <a16:creationId xmlns:a16="http://schemas.microsoft.com/office/drawing/2014/main" id="{EF701143-1385-4693-98AA-BD4A0AFB2405}"/>
                </a:ext>
              </a:extLst>
            </p:cNvPr>
            <p:cNvSpPr/>
            <p:nvPr/>
          </p:nvSpPr>
          <p:spPr>
            <a:xfrm>
              <a:off x="1414378" y="4905629"/>
              <a:ext cx="6956926" cy="914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5999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hlinkClick r:id="rId3"/>
              </a:rPr>
              <a:t>Finding Information</a:t>
            </a:r>
            <a:endParaRPr lang="en-CA" dirty="0"/>
          </a:p>
        </p:txBody>
      </p:sp>
      <p:pic>
        <p:nvPicPr>
          <p:cNvPr id="5" name="Content Placeholder 4"/>
          <p:cNvPicPr>
            <a:picLocks noGrp="1" noChangeAspect="1"/>
          </p:cNvPicPr>
          <p:nvPr>
            <p:ph idx="1"/>
          </p:nvPr>
        </p:nvPicPr>
        <p:blipFill>
          <a:blip r:embed="rId4"/>
          <a:stretch>
            <a:fillRect/>
          </a:stretch>
        </p:blipFill>
        <p:spPr>
          <a:xfrm>
            <a:off x="790183" y="1600200"/>
            <a:ext cx="7563633" cy="4525963"/>
          </a:xfrm>
          <a:prstGeom prst="rect">
            <a:avLst/>
          </a:prstGeom>
        </p:spPr>
      </p:pic>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14</a:t>
            </a:fld>
            <a:endParaRPr lang="en-US"/>
          </a:p>
        </p:txBody>
      </p:sp>
      <p:sp>
        <p:nvSpPr>
          <p:cNvPr id="7" name="TextBox 6"/>
          <p:cNvSpPr txBox="1"/>
          <p:nvPr/>
        </p:nvSpPr>
        <p:spPr>
          <a:xfrm>
            <a:off x="7017250" y="2609798"/>
            <a:ext cx="2126750" cy="369332"/>
          </a:xfrm>
          <a:prstGeom prst="rect">
            <a:avLst/>
          </a:prstGeom>
          <a:noFill/>
        </p:spPr>
        <p:txBody>
          <a:bodyPr wrap="square" rtlCol="0">
            <a:spAutoFit/>
          </a:bodyPr>
          <a:lstStyle/>
          <a:p>
            <a:r>
              <a:rPr lang="en-US" dirty="0"/>
              <a:t>Extra functionality!</a:t>
            </a:r>
          </a:p>
        </p:txBody>
      </p:sp>
      <p:sp>
        <p:nvSpPr>
          <p:cNvPr id="8" name="Rectangle 7"/>
          <p:cNvSpPr/>
          <p:nvPr/>
        </p:nvSpPr>
        <p:spPr>
          <a:xfrm>
            <a:off x="7664521" y="2291137"/>
            <a:ext cx="689295" cy="1849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0" name="Straight Arrow Connector 9"/>
          <p:cNvCxnSpPr>
            <a:endCxn id="8" idx="3"/>
          </p:cNvCxnSpPr>
          <p:nvPr/>
        </p:nvCxnSpPr>
        <p:spPr>
          <a:xfrm flipH="1" flipV="1">
            <a:off x="8353816" y="2383605"/>
            <a:ext cx="255928" cy="2261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5"/>
          <a:stretch>
            <a:fillRect/>
          </a:stretch>
        </p:blipFill>
        <p:spPr>
          <a:xfrm>
            <a:off x="2808746" y="3318046"/>
            <a:ext cx="3848908" cy="679219"/>
          </a:xfrm>
          <a:prstGeom prst="rect">
            <a:avLst/>
          </a:prstGeom>
          <a:ln w="12700">
            <a:solidFill>
              <a:srgbClr val="7030A0"/>
            </a:solidFill>
          </a:ln>
        </p:spPr>
      </p:pic>
    </p:spTree>
    <p:extLst>
      <p:ext uri="{BB962C8B-B14F-4D97-AF65-F5344CB8AC3E}">
        <p14:creationId xmlns:p14="http://schemas.microsoft.com/office/powerpoint/2010/main" val="602687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4450" y="3538267"/>
            <a:ext cx="800219" cy="507831"/>
          </a:xfrm>
          <a:prstGeom prst="rect">
            <a:avLst/>
          </a:prstGeom>
          <a:solidFill>
            <a:schemeClr val="bg1"/>
          </a:solidFill>
          <a:ln>
            <a:solidFill>
              <a:schemeClr val="tx1"/>
            </a:solidFill>
          </a:ln>
        </p:spPr>
        <p:txBody>
          <a:bodyPr wrap="none" rtlCol="0">
            <a:spAutoFit/>
          </a:bodyPr>
          <a:lstStyle/>
          <a:p>
            <a:r>
              <a:rPr lang="en-US" sz="2700"/>
              <a:t>Cite</a:t>
            </a:r>
          </a:p>
        </p:txBody>
      </p:sp>
      <p:sp>
        <p:nvSpPr>
          <p:cNvPr id="9" name="TextBox 8"/>
          <p:cNvSpPr txBox="1"/>
          <p:nvPr/>
        </p:nvSpPr>
        <p:spPr>
          <a:xfrm>
            <a:off x="4150471" y="3656601"/>
            <a:ext cx="1050288" cy="507831"/>
          </a:xfrm>
          <a:prstGeom prst="rect">
            <a:avLst/>
          </a:prstGeom>
          <a:solidFill>
            <a:schemeClr val="bg1"/>
          </a:solidFill>
          <a:ln>
            <a:solidFill>
              <a:schemeClr val="tx1"/>
            </a:solidFill>
          </a:ln>
        </p:spPr>
        <p:txBody>
          <a:bodyPr wrap="none" rtlCol="0">
            <a:spAutoFit/>
          </a:bodyPr>
          <a:lstStyle/>
          <a:p>
            <a:r>
              <a:rPr lang="en-US" sz="2700"/>
              <a:t>Email</a:t>
            </a:r>
          </a:p>
        </p:txBody>
      </p:sp>
      <p:sp>
        <p:nvSpPr>
          <p:cNvPr id="10" name="TextBox 9"/>
          <p:cNvSpPr txBox="1"/>
          <p:nvPr/>
        </p:nvSpPr>
        <p:spPr>
          <a:xfrm>
            <a:off x="5733109" y="3656600"/>
            <a:ext cx="973343" cy="507831"/>
          </a:xfrm>
          <a:prstGeom prst="rect">
            <a:avLst/>
          </a:prstGeom>
          <a:solidFill>
            <a:schemeClr val="bg1"/>
          </a:solidFill>
          <a:ln>
            <a:solidFill>
              <a:schemeClr val="tx1"/>
            </a:solidFill>
          </a:ln>
        </p:spPr>
        <p:txBody>
          <a:bodyPr wrap="none" rtlCol="0">
            <a:spAutoFit/>
          </a:bodyPr>
          <a:lstStyle/>
          <a:p>
            <a:r>
              <a:rPr lang="en-US" sz="2700"/>
              <a:t>Save</a:t>
            </a:r>
          </a:p>
        </p:txBody>
      </p:sp>
      <p:pic>
        <p:nvPicPr>
          <p:cNvPr id="12" name="Picture 11"/>
          <p:cNvPicPr>
            <a:picLocks noChangeAspect="1"/>
          </p:cNvPicPr>
          <p:nvPr/>
        </p:nvPicPr>
        <p:blipFill>
          <a:blip r:embed="rId3"/>
          <a:stretch>
            <a:fillRect/>
          </a:stretch>
        </p:blipFill>
        <p:spPr>
          <a:xfrm>
            <a:off x="2337606" y="2280863"/>
            <a:ext cx="5129133" cy="905141"/>
          </a:xfrm>
          <a:prstGeom prst="rect">
            <a:avLst/>
          </a:prstGeom>
          <a:ln w="12700">
            <a:solidFill>
              <a:srgbClr val="7030A0"/>
            </a:solidFill>
          </a:ln>
        </p:spPr>
      </p:pic>
      <p:cxnSp>
        <p:nvCxnSpPr>
          <p:cNvPr id="11" name="Straight Arrow Connector 10"/>
          <p:cNvCxnSpPr/>
          <p:nvPr/>
        </p:nvCxnSpPr>
        <p:spPr>
          <a:xfrm flipV="1">
            <a:off x="3090135" y="2995752"/>
            <a:ext cx="572845" cy="542516"/>
          </a:xfrm>
          <a:prstGeom prst="straightConnector1">
            <a:avLst/>
          </a:prstGeom>
          <a:ln w="57150">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V="1">
            <a:off x="4600549" y="3114085"/>
            <a:ext cx="4493" cy="560609"/>
          </a:xfrm>
          <a:prstGeom prst="straightConnector1">
            <a:avLst/>
          </a:prstGeom>
          <a:ln w="57150">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flipV="1">
            <a:off x="5454958" y="3042993"/>
            <a:ext cx="640136" cy="586570"/>
          </a:xfrm>
          <a:prstGeom prst="straightConnector1">
            <a:avLst/>
          </a:prstGeom>
          <a:ln w="57150">
            <a:solidFill>
              <a:schemeClr val="tx1"/>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93662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F666-72A1-4FBA-884F-C313ABA4AFAA}"/>
              </a:ext>
            </a:extLst>
          </p:cNvPr>
          <p:cNvSpPr>
            <a:spLocks noGrp="1"/>
          </p:cNvSpPr>
          <p:nvPr>
            <p:ph type="title"/>
          </p:nvPr>
        </p:nvSpPr>
        <p:spPr/>
        <p:txBody>
          <a:bodyPr/>
          <a:lstStyle/>
          <a:p>
            <a:r>
              <a:rPr lang="en-US" dirty="0"/>
              <a:t>Your Turn! </a:t>
            </a:r>
            <a:r>
              <a:rPr lang="en-US" dirty="0" smtClean="0"/>
              <a:t>(4 </a:t>
            </a:r>
            <a:r>
              <a:rPr lang="en-US" dirty="0"/>
              <a:t>min)</a:t>
            </a:r>
          </a:p>
        </p:txBody>
      </p:sp>
      <p:sp>
        <p:nvSpPr>
          <p:cNvPr id="3" name="Subtitle 2">
            <a:extLst>
              <a:ext uri="{FF2B5EF4-FFF2-40B4-BE49-F238E27FC236}">
                <a16:creationId xmlns:a16="http://schemas.microsoft.com/office/drawing/2014/main" id="{FAEA792F-5EF6-4DE5-8B41-D978D8086556}"/>
              </a:ext>
            </a:extLst>
          </p:cNvPr>
          <p:cNvSpPr>
            <a:spLocks noGrp="1"/>
          </p:cNvSpPr>
          <p:nvPr>
            <p:ph idx="1"/>
          </p:nvPr>
        </p:nvSpPr>
        <p:spPr/>
        <p:txBody>
          <a:bodyPr vert="horz" wrap="square" lIns="68580" tIns="34290" rIns="68580" bIns="34290" numCol="1" rtlCol="0" anchor="t" anchorCtr="0" compatLnSpc="1">
            <a:prstTxWarp prst="textNoShape">
              <a:avLst/>
            </a:prstTxWarp>
            <a:normAutofit/>
          </a:bodyPr>
          <a:lstStyle/>
          <a:p>
            <a:r>
              <a:rPr lang="en-US" dirty="0"/>
              <a:t>Run a </a:t>
            </a:r>
            <a:r>
              <a:rPr lang="en-US" dirty="0" smtClean="0"/>
              <a:t>search (green energy &amp; the environment)</a:t>
            </a:r>
            <a:endParaRPr lang="en-US" dirty="0"/>
          </a:p>
          <a:p>
            <a:r>
              <a:rPr lang="en-US" dirty="0"/>
              <a:t>Limit the results to just books</a:t>
            </a:r>
            <a:endParaRPr lang="en-US" dirty="0">
              <a:cs typeface="Calibri"/>
            </a:endParaRPr>
          </a:p>
          <a:p>
            <a:r>
              <a:rPr lang="en-US" dirty="0"/>
              <a:t>Click on one or two books.  </a:t>
            </a:r>
            <a:r>
              <a:rPr lang="en-US" dirty="0" smtClean="0"/>
              <a:t>Is it online or print? </a:t>
            </a:r>
          </a:p>
          <a:p>
            <a:r>
              <a:rPr lang="en-US" dirty="0" smtClean="0"/>
              <a:t>Find a journal article</a:t>
            </a:r>
          </a:p>
          <a:p>
            <a:r>
              <a:rPr lang="en-US" dirty="0" smtClean="0"/>
              <a:t>Next</a:t>
            </a:r>
            <a:r>
              <a:rPr lang="en-US" dirty="0"/>
              <a:t>, try marking to save </a:t>
            </a:r>
            <a:r>
              <a:rPr lang="en-US" dirty="0" smtClean="0"/>
              <a:t>a result </a:t>
            </a:r>
            <a:r>
              <a:rPr lang="en-US" dirty="0"/>
              <a:t>and </a:t>
            </a:r>
            <a:r>
              <a:rPr lang="en-US" dirty="0" smtClean="0"/>
              <a:t>email it to </a:t>
            </a:r>
            <a:r>
              <a:rPr lang="en-US" dirty="0"/>
              <a:t>yourself. </a:t>
            </a:r>
            <a:endParaRPr lang="en-US" dirty="0">
              <a:cs typeface="Calibri"/>
            </a:endParaRPr>
          </a:p>
        </p:txBody>
      </p:sp>
    </p:spTree>
    <p:extLst>
      <p:ext uri="{BB962C8B-B14F-4D97-AF65-F5344CB8AC3E}">
        <p14:creationId xmlns:p14="http://schemas.microsoft.com/office/powerpoint/2010/main" val="3995851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Finding Information – </a:t>
            </a:r>
            <a:br>
              <a:rPr lang="en-CA" dirty="0" smtClean="0"/>
            </a:br>
            <a:r>
              <a:rPr lang="en-CA" dirty="0" smtClean="0"/>
              <a:t>Research Guides &amp; Databases</a:t>
            </a:r>
            <a:endParaRPr lang="en-US" dirty="0"/>
          </a:p>
        </p:txBody>
      </p:sp>
      <p:sp>
        <p:nvSpPr>
          <p:cNvPr id="3" name="Content Placeholder 2"/>
          <p:cNvSpPr>
            <a:spLocks noGrp="1"/>
          </p:cNvSpPr>
          <p:nvPr>
            <p:ph idx="1"/>
          </p:nvPr>
        </p:nvSpPr>
        <p:spPr/>
        <p:txBody>
          <a:bodyPr/>
          <a:lstStyle/>
          <a:p>
            <a:pPr marL="457200" lvl="1" indent="0">
              <a:buNone/>
            </a:pPr>
            <a:r>
              <a:rPr lang="en-CA" dirty="0" smtClean="0"/>
              <a:t>Research Guides</a:t>
            </a:r>
          </a:p>
          <a:p>
            <a:pPr lvl="1"/>
            <a:r>
              <a:rPr lang="en-CA" sz="2400" dirty="0"/>
              <a:t>Lists reference tools, databases, and course guides specific to a particular subject. </a:t>
            </a:r>
          </a:p>
          <a:p>
            <a:pPr lvl="1"/>
            <a:r>
              <a:rPr lang="en-CA" sz="2400" dirty="0"/>
              <a:t>There’s a Research Guide for every academic program at Western.</a:t>
            </a:r>
          </a:p>
          <a:p>
            <a:pPr lvl="1"/>
            <a:endParaRPr lang="en-US" sz="2400" dirty="0"/>
          </a:p>
          <a:p>
            <a:pPr lvl="1"/>
            <a:r>
              <a:rPr lang="en-US" sz="2400" dirty="0">
                <a:hlinkClick r:id="rId3"/>
              </a:rPr>
              <a:t>lib.uwo.ca</a:t>
            </a:r>
            <a:endParaRPr lang="en-US" sz="2400" dirty="0"/>
          </a:p>
          <a:p>
            <a:pPr marL="0" indent="0">
              <a:buNone/>
            </a:pPr>
            <a:endParaRPr lang="en-US" dirty="0"/>
          </a:p>
        </p:txBody>
      </p:sp>
    </p:spTree>
    <p:extLst>
      <p:ext uri="{BB962C8B-B14F-4D97-AF65-F5344CB8AC3E}">
        <p14:creationId xmlns:p14="http://schemas.microsoft.com/office/powerpoint/2010/main" val="96467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Finding </a:t>
            </a:r>
            <a:r>
              <a:rPr lang="en-CA" dirty="0" smtClean="0"/>
              <a:t>Information </a:t>
            </a:r>
            <a:r>
              <a:rPr lang="en-CA" dirty="0"/>
              <a:t>– </a:t>
            </a:r>
            <a:br>
              <a:rPr lang="en-CA" dirty="0"/>
            </a:br>
            <a:r>
              <a:rPr lang="en-CA" dirty="0"/>
              <a:t>Research Guides &amp; Databases</a:t>
            </a:r>
          </a:p>
        </p:txBody>
      </p:sp>
      <p:sp>
        <p:nvSpPr>
          <p:cNvPr id="3" name="Content Placeholder 2"/>
          <p:cNvSpPr>
            <a:spLocks noGrp="1"/>
          </p:cNvSpPr>
          <p:nvPr>
            <p:ph idx="1"/>
          </p:nvPr>
        </p:nvSpPr>
        <p:spPr/>
        <p:txBody>
          <a:bodyPr/>
          <a:lstStyle/>
          <a:p>
            <a:pPr marL="0" indent="0">
              <a:buNone/>
            </a:pPr>
            <a:endParaRPr lang="en-CA" dirty="0"/>
          </a:p>
        </p:txBody>
      </p:sp>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18</a:t>
            </a:fld>
            <a:endParaRPr lang="en-US"/>
          </a:p>
        </p:txBody>
      </p:sp>
      <p:pic>
        <p:nvPicPr>
          <p:cNvPr id="5" name="Picture 4" descr="A screenshot of a cell phone screen with text&#10;&#10;Description generated with very high confidence">
            <a:extLst>
              <a:ext uri="{FF2B5EF4-FFF2-40B4-BE49-F238E27FC236}">
                <a16:creationId xmlns:a16="http://schemas.microsoft.com/office/drawing/2014/main" id="{C0DB3CE4-D9FE-40B0-BDBA-F7DA7A4D681F}"/>
              </a:ext>
            </a:extLst>
          </p:cNvPr>
          <p:cNvPicPr>
            <a:picLocks noChangeAspect="1"/>
          </p:cNvPicPr>
          <p:nvPr/>
        </p:nvPicPr>
        <p:blipFill>
          <a:blip r:embed="rId3"/>
          <a:stretch>
            <a:fillRect/>
          </a:stretch>
        </p:blipFill>
        <p:spPr>
          <a:xfrm>
            <a:off x="1145895" y="1632030"/>
            <a:ext cx="6296628" cy="4456254"/>
          </a:xfrm>
          <a:prstGeom prst="rect">
            <a:avLst/>
          </a:prstGeom>
        </p:spPr>
      </p:pic>
      <p:sp>
        <p:nvSpPr>
          <p:cNvPr id="6" name="Rounded Rectangle 5"/>
          <p:cNvSpPr/>
          <p:nvPr/>
        </p:nvSpPr>
        <p:spPr>
          <a:xfrm>
            <a:off x="1504336" y="5638129"/>
            <a:ext cx="776748" cy="123290"/>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915265" y="5938982"/>
            <a:ext cx="776748" cy="149301"/>
          </a:xfrm>
          <a:prstGeom prst="round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28632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Searching Databases </a:t>
            </a:r>
            <a:br>
              <a:rPr lang="en-CA" dirty="0" smtClean="0"/>
            </a:br>
            <a:r>
              <a:rPr lang="en-CA" dirty="0" smtClean="0"/>
              <a:t>- Web of Science</a:t>
            </a:r>
            <a:endParaRPr lang="en-CA" dirty="0"/>
          </a:p>
        </p:txBody>
      </p:sp>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19</a:t>
            </a:fld>
            <a:endParaRPr lang="en-US" dirty="0"/>
          </a:p>
        </p:txBody>
      </p:sp>
      <p:pic>
        <p:nvPicPr>
          <p:cNvPr id="7" name="Content Placeholder 6"/>
          <p:cNvPicPr>
            <a:picLocks noGrp="1" noChangeAspect="1"/>
          </p:cNvPicPr>
          <p:nvPr>
            <p:ph idx="1"/>
          </p:nvPr>
        </p:nvPicPr>
        <p:blipFill>
          <a:blip r:embed="rId3"/>
          <a:stretch>
            <a:fillRect/>
          </a:stretch>
        </p:blipFill>
        <p:spPr>
          <a:xfrm>
            <a:off x="457200" y="1952351"/>
            <a:ext cx="8229600" cy="3821661"/>
          </a:xfrm>
          <a:prstGeom prst="rect">
            <a:avLst/>
          </a:prstGeom>
        </p:spPr>
      </p:pic>
    </p:spTree>
    <p:extLst>
      <p:ext uri="{BB962C8B-B14F-4D97-AF65-F5344CB8AC3E}">
        <p14:creationId xmlns:p14="http://schemas.microsoft.com/office/powerpoint/2010/main" val="110409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sternOnecard.jpg"/>
          <p:cNvPicPr>
            <a:picLocks noChangeAspect="1"/>
          </p:cNvPicPr>
          <p:nvPr/>
        </p:nvPicPr>
        <p:blipFill>
          <a:blip r:embed="rId3" cstate="print"/>
          <a:stretch>
            <a:fillRect/>
          </a:stretch>
        </p:blipFill>
        <p:spPr>
          <a:xfrm>
            <a:off x="5652120" y="3717032"/>
            <a:ext cx="2857500" cy="1814513"/>
          </a:xfrm>
          <a:prstGeom prst="rect">
            <a:avLst/>
          </a:prstGeom>
        </p:spPr>
      </p:pic>
      <p:sp>
        <p:nvSpPr>
          <p:cNvPr id="7" name="TextBox 6"/>
          <p:cNvSpPr txBox="1"/>
          <p:nvPr/>
        </p:nvSpPr>
        <p:spPr>
          <a:xfrm>
            <a:off x="5208662" y="2193673"/>
            <a:ext cx="3744416" cy="830997"/>
          </a:xfrm>
          <a:prstGeom prst="rect">
            <a:avLst/>
          </a:prstGeom>
          <a:noFill/>
        </p:spPr>
        <p:txBody>
          <a:bodyPr wrap="square" rtlCol="0">
            <a:spAutoFit/>
          </a:bodyPr>
          <a:lstStyle/>
          <a:p>
            <a:pPr algn="ctr"/>
            <a:r>
              <a:rPr lang="en-US" sz="2400" dirty="0" smtClean="0"/>
              <a:t>Western Libraries’ locations and card</a:t>
            </a:r>
            <a:endParaRPr lang="en-CA"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476" y="1487798"/>
            <a:ext cx="3644592" cy="4458467"/>
          </a:xfrm>
          <a:prstGeom prst="rect">
            <a:avLst/>
          </a:prstGeom>
        </p:spPr>
      </p:pic>
      <p:sp>
        <p:nvSpPr>
          <p:cNvPr id="5" name="Title 1"/>
          <p:cNvSpPr txBox="1">
            <a:spLocks/>
          </p:cNvSpPr>
          <p:nvPr/>
        </p:nvSpPr>
        <p:spPr>
          <a:xfrm>
            <a:off x="457200" y="274638"/>
            <a:ext cx="8229600" cy="1143000"/>
          </a:xfrm>
          <a:prstGeom prst="rect">
            <a:avLst/>
          </a:prstGeom>
        </p:spPr>
        <p:txBody>
          <a:bodyPr/>
          <a:lstStyle>
            <a:lvl1pPr algn="ctr" defTabSz="457200"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r>
              <a:rPr lang="en-US" dirty="0" smtClean="0">
                <a:solidFill>
                  <a:srgbClr val="807F83"/>
                </a:solidFill>
              </a:rPr>
              <a:t>6 libraries + 3 affiliate libraries</a:t>
            </a:r>
            <a:endParaRPr lang="en-CA" dirty="0">
              <a:solidFill>
                <a:srgbClr val="807F83"/>
              </a:solidFill>
            </a:endParaRPr>
          </a:p>
        </p:txBody>
      </p:sp>
    </p:spTree>
    <p:extLst>
      <p:ext uri="{BB962C8B-B14F-4D97-AF65-F5344CB8AC3E}">
        <p14:creationId xmlns:p14="http://schemas.microsoft.com/office/powerpoint/2010/main" val="105471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Searching </a:t>
            </a:r>
            <a:r>
              <a:rPr lang="en-CA" dirty="0" smtClean="0"/>
              <a:t>Databases</a:t>
            </a:r>
            <a:br>
              <a:rPr lang="en-CA" dirty="0" smtClean="0"/>
            </a:br>
            <a:r>
              <a:rPr lang="en-CA" dirty="0" smtClean="0"/>
              <a:t>- Web </a:t>
            </a:r>
            <a:r>
              <a:rPr lang="en-CA" dirty="0"/>
              <a:t>of Science</a:t>
            </a:r>
          </a:p>
        </p:txBody>
      </p:sp>
      <p:pic>
        <p:nvPicPr>
          <p:cNvPr id="5" name="Content Placeholder 4"/>
          <p:cNvPicPr>
            <a:picLocks noGrp="1" noChangeAspect="1"/>
          </p:cNvPicPr>
          <p:nvPr>
            <p:ph idx="1"/>
          </p:nvPr>
        </p:nvPicPr>
        <p:blipFill>
          <a:blip r:embed="rId3"/>
          <a:stretch>
            <a:fillRect/>
          </a:stretch>
        </p:blipFill>
        <p:spPr>
          <a:xfrm>
            <a:off x="457200" y="1702442"/>
            <a:ext cx="8229600" cy="4321479"/>
          </a:xfrm>
          <a:prstGeom prst="rect">
            <a:avLst/>
          </a:prstGeom>
        </p:spPr>
      </p:pic>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20</a:t>
            </a:fld>
            <a:endParaRPr lang="en-US"/>
          </a:p>
        </p:txBody>
      </p:sp>
      <p:sp>
        <p:nvSpPr>
          <p:cNvPr id="8" name="Rectangle 7"/>
          <p:cNvSpPr/>
          <p:nvPr/>
        </p:nvSpPr>
        <p:spPr>
          <a:xfrm>
            <a:off x="2792361" y="4119716"/>
            <a:ext cx="589936" cy="19664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 name="TextBox 8"/>
          <p:cNvSpPr txBox="1"/>
          <p:nvPr/>
        </p:nvSpPr>
        <p:spPr>
          <a:xfrm>
            <a:off x="1081550" y="3724681"/>
            <a:ext cx="1710812" cy="276999"/>
          </a:xfrm>
          <a:prstGeom prst="rect">
            <a:avLst/>
          </a:prstGeom>
          <a:noFill/>
        </p:spPr>
        <p:txBody>
          <a:bodyPr wrap="square" rtlCol="0">
            <a:spAutoFit/>
          </a:bodyPr>
          <a:lstStyle/>
          <a:p>
            <a:r>
              <a:rPr lang="en-CA" sz="1200" dirty="0" smtClean="0">
                <a:solidFill>
                  <a:srgbClr val="FF0000"/>
                </a:solidFill>
              </a:rPr>
              <a:t>Access full-text article</a:t>
            </a:r>
            <a:endParaRPr lang="en-CA" sz="1200" dirty="0">
              <a:solidFill>
                <a:srgbClr val="FF0000"/>
              </a:solidFill>
            </a:endParaRPr>
          </a:p>
        </p:txBody>
      </p:sp>
      <p:cxnSp>
        <p:nvCxnSpPr>
          <p:cNvPr id="11" name="Straight Arrow Connector 10"/>
          <p:cNvCxnSpPr/>
          <p:nvPr/>
        </p:nvCxnSpPr>
        <p:spPr>
          <a:xfrm>
            <a:off x="2379406" y="4001680"/>
            <a:ext cx="302342" cy="1180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832" y="6020668"/>
            <a:ext cx="909482" cy="276999"/>
          </a:xfrm>
          <a:prstGeom prst="rect">
            <a:avLst/>
          </a:prstGeom>
          <a:noFill/>
        </p:spPr>
        <p:txBody>
          <a:bodyPr wrap="square" rtlCol="0">
            <a:spAutoFit/>
          </a:bodyPr>
          <a:lstStyle/>
          <a:p>
            <a:r>
              <a:rPr lang="en-CA" sz="1200" dirty="0" smtClean="0">
                <a:solidFill>
                  <a:srgbClr val="FF0000"/>
                </a:solidFill>
              </a:rPr>
              <a:t>Add limits</a:t>
            </a:r>
            <a:endParaRPr lang="en-CA" sz="1200" dirty="0">
              <a:solidFill>
                <a:srgbClr val="FF0000"/>
              </a:solidFill>
            </a:endParaRPr>
          </a:p>
        </p:txBody>
      </p:sp>
      <p:cxnSp>
        <p:nvCxnSpPr>
          <p:cNvPr id="17" name="Straight Arrow Connector 16"/>
          <p:cNvCxnSpPr/>
          <p:nvPr/>
        </p:nvCxnSpPr>
        <p:spPr>
          <a:xfrm flipV="1">
            <a:off x="314631" y="5478174"/>
            <a:ext cx="260555" cy="5374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944761" y="2714434"/>
            <a:ext cx="589936" cy="19664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TextBox 21"/>
          <p:cNvSpPr txBox="1"/>
          <p:nvPr/>
        </p:nvSpPr>
        <p:spPr>
          <a:xfrm>
            <a:off x="2681748" y="3002307"/>
            <a:ext cx="2621526" cy="276999"/>
          </a:xfrm>
          <a:prstGeom prst="rect">
            <a:avLst/>
          </a:prstGeom>
          <a:noFill/>
        </p:spPr>
        <p:txBody>
          <a:bodyPr wrap="square" rtlCol="0">
            <a:spAutoFit/>
          </a:bodyPr>
          <a:lstStyle/>
          <a:p>
            <a:r>
              <a:rPr lang="en-CA" sz="1200" dirty="0" smtClean="0">
                <a:solidFill>
                  <a:srgbClr val="FF0000"/>
                </a:solidFill>
              </a:rPr>
              <a:t>Sorting results by citation counts</a:t>
            </a:r>
            <a:endParaRPr lang="en-CA" sz="1200" dirty="0">
              <a:solidFill>
                <a:srgbClr val="FF0000"/>
              </a:solidFill>
            </a:endParaRPr>
          </a:p>
        </p:txBody>
      </p:sp>
      <p:cxnSp>
        <p:nvCxnSpPr>
          <p:cNvPr id="23" name="Straight Arrow Connector 22"/>
          <p:cNvCxnSpPr/>
          <p:nvPr/>
        </p:nvCxnSpPr>
        <p:spPr>
          <a:xfrm flipH="1" flipV="1">
            <a:off x="3554978" y="2911079"/>
            <a:ext cx="244576" cy="1046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8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(4 Min)</a:t>
            </a:r>
            <a:endParaRPr lang="en-US" dirty="0"/>
          </a:p>
        </p:txBody>
      </p:sp>
      <p:sp>
        <p:nvSpPr>
          <p:cNvPr id="3" name="Content Placeholder 2"/>
          <p:cNvSpPr>
            <a:spLocks noGrp="1"/>
          </p:cNvSpPr>
          <p:nvPr>
            <p:ph idx="1"/>
          </p:nvPr>
        </p:nvSpPr>
        <p:spPr/>
        <p:txBody>
          <a:bodyPr/>
          <a:lstStyle/>
          <a:p>
            <a:r>
              <a:rPr lang="en-US" dirty="0" smtClean="0"/>
              <a:t>Find Web of Science in Database List</a:t>
            </a:r>
          </a:p>
          <a:p>
            <a:r>
              <a:rPr lang="en-US" dirty="0" smtClean="0"/>
              <a:t>Search green energy and environment </a:t>
            </a:r>
          </a:p>
          <a:p>
            <a:r>
              <a:rPr lang="en-US" dirty="0" smtClean="0"/>
              <a:t>Use truncation and “phrase searching” in your search string</a:t>
            </a:r>
          </a:p>
          <a:p>
            <a:r>
              <a:rPr lang="en-US" dirty="0" smtClean="0"/>
              <a:t>Sort by times cited</a:t>
            </a:r>
            <a:endParaRPr lang="en-US" dirty="0"/>
          </a:p>
        </p:txBody>
      </p:sp>
      <p:sp>
        <p:nvSpPr>
          <p:cNvPr id="4" name="Slide Number Placeholder 3"/>
          <p:cNvSpPr>
            <a:spLocks noGrp="1"/>
          </p:cNvSpPr>
          <p:nvPr>
            <p:ph type="sldNum" sz="quarter" idx="12"/>
          </p:nvPr>
        </p:nvSpPr>
        <p:spPr/>
        <p:txBody>
          <a:bodyPr/>
          <a:lstStyle/>
          <a:p>
            <a:pPr>
              <a:defRPr/>
            </a:pPr>
            <a:fld id="{442AA983-976B-421B-B2BB-90BF2F34C600}" type="slidenum">
              <a:rPr lang="en-US" smtClean="0"/>
              <a:pPr>
                <a:defRPr/>
              </a:pPr>
              <a:t>21</a:t>
            </a:fld>
            <a:endParaRPr lang="en-US"/>
          </a:p>
        </p:txBody>
      </p:sp>
    </p:spTree>
    <p:extLst>
      <p:ext uri="{BB962C8B-B14F-4D97-AF65-F5344CB8AC3E}">
        <p14:creationId xmlns:p14="http://schemas.microsoft.com/office/powerpoint/2010/main" val="127484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CA" dirty="0" smtClean="0"/>
              <a:t>How to get materials from other libraries</a:t>
            </a:r>
            <a:endParaRPr lang="en-CA" dirty="0"/>
          </a:p>
        </p:txBody>
      </p:sp>
      <p:pic>
        <p:nvPicPr>
          <p:cNvPr id="5" name="Picture 4">
            <a:hlinkClick r:id="rId3"/>
          </p:cNvPr>
          <p:cNvPicPr>
            <a:picLocks noChangeAspect="1"/>
          </p:cNvPicPr>
          <p:nvPr/>
        </p:nvPicPr>
        <p:blipFill>
          <a:blip r:embed="rId4"/>
          <a:stretch>
            <a:fillRect/>
          </a:stretch>
        </p:blipFill>
        <p:spPr>
          <a:xfrm>
            <a:off x="2194561" y="1683203"/>
            <a:ext cx="4793456" cy="4133953"/>
          </a:xfrm>
          <a:prstGeom prst="rect">
            <a:avLst/>
          </a:prstGeom>
        </p:spPr>
      </p:pic>
      <p:sp>
        <p:nvSpPr>
          <p:cNvPr id="6" name="Rounded Rectangle 5"/>
          <p:cNvSpPr/>
          <p:nvPr/>
        </p:nvSpPr>
        <p:spPr>
          <a:xfrm>
            <a:off x="3703320" y="5074920"/>
            <a:ext cx="1577340" cy="331470"/>
          </a:xfrm>
          <a:prstGeom prst="roundRect">
            <a:avLst/>
          </a:prstGeom>
          <a:noFill/>
          <a:ln>
            <a:solidFill>
              <a:srgbClr val="7030A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1222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Cite sources properly</a:t>
            </a:r>
          </a:p>
          <a:p>
            <a:pPr lvl="1"/>
            <a:r>
              <a:rPr lang="en-US" dirty="0" smtClean="0"/>
              <a:t>Properly document what you read during your research process</a:t>
            </a:r>
          </a:p>
          <a:p>
            <a:pPr lvl="1"/>
            <a:r>
              <a:rPr lang="en-CA" dirty="0" smtClean="0"/>
              <a:t>Helps other researchers find sources</a:t>
            </a:r>
            <a:endParaRPr lang="en-US" dirty="0" smtClean="0"/>
          </a:p>
          <a:p>
            <a:pPr lvl="1"/>
            <a:r>
              <a:rPr lang="en-US" dirty="0" smtClean="0"/>
              <a:t>Use a citation management tool to help you keep track of your citations</a:t>
            </a:r>
          </a:p>
          <a:p>
            <a:pPr marL="0" indent="0" algn="ctr">
              <a:buNone/>
            </a:pPr>
            <a:r>
              <a:rPr lang="en-CA" sz="3600" b="1" dirty="0" smtClean="0">
                <a:hlinkClick r:id="rId3"/>
              </a:rPr>
              <a:t>lib.uwo.ca</a:t>
            </a:r>
            <a:endParaRPr lang="en-CA" sz="3600" b="1" dirty="0"/>
          </a:p>
        </p:txBody>
      </p:sp>
      <p:sp>
        <p:nvSpPr>
          <p:cNvPr id="3" name="Title 2"/>
          <p:cNvSpPr>
            <a:spLocks noGrp="1"/>
          </p:cNvSpPr>
          <p:nvPr>
            <p:ph type="title"/>
          </p:nvPr>
        </p:nvSpPr>
        <p:spPr>
          <a:xfrm>
            <a:off x="457200" y="338328"/>
            <a:ext cx="8229600" cy="1794528"/>
          </a:xfrm>
        </p:spPr>
        <p:txBody>
          <a:bodyPr>
            <a:normAutofit fontScale="90000"/>
          </a:bodyPr>
          <a:lstStyle/>
          <a:p>
            <a:r>
              <a:rPr lang="en-US" dirty="0" smtClean="0"/>
              <a:t>Citation &amp;</a:t>
            </a:r>
            <a:br>
              <a:rPr lang="en-US" dirty="0" smtClean="0"/>
            </a:br>
            <a:r>
              <a:rPr lang="en-US" dirty="0" smtClean="0"/>
              <a:t>Citation Management</a:t>
            </a:r>
            <a:br>
              <a:rPr lang="en-US" dirty="0" smtClean="0"/>
            </a:br>
            <a:endParaRPr lang="en-CA" dirty="0"/>
          </a:p>
        </p:txBody>
      </p:sp>
    </p:spTree>
    <p:extLst>
      <p:ext uri="{BB962C8B-B14F-4D97-AF65-F5344CB8AC3E}">
        <p14:creationId xmlns:p14="http://schemas.microsoft.com/office/powerpoint/2010/main" val="221763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84784"/>
            <a:ext cx="7408333" cy="5040560"/>
          </a:xfrm>
        </p:spPr>
        <p:txBody>
          <a:bodyPr>
            <a:normAutofit lnSpcReduction="10000"/>
          </a:bodyPr>
          <a:lstStyle/>
          <a:p>
            <a:pPr lvl="1" algn="ctr">
              <a:buNone/>
            </a:pPr>
            <a:endParaRPr lang="en-US" sz="3600" dirty="0" smtClean="0">
              <a:hlinkClick r:id=""/>
            </a:endParaRPr>
          </a:p>
          <a:p>
            <a:pPr lvl="1" algn="ctr">
              <a:buNone/>
            </a:pPr>
            <a:endParaRPr lang="en-US" sz="3600" dirty="0" smtClean="0">
              <a:hlinkClick r:id=""/>
            </a:endParaRPr>
          </a:p>
          <a:p>
            <a:pPr lvl="1" algn="ctr">
              <a:buNone/>
            </a:pPr>
            <a:endParaRPr lang="en-US" sz="3600" dirty="0" smtClean="0">
              <a:hlinkClick r:id=""/>
            </a:endParaRPr>
          </a:p>
          <a:p>
            <a:pPr lvl="1" algn="ctr">
              <a:buNone/>
            </a:pPr>
            <a:endParaRPr lang="en-US" sz="3600" dirty="0" smtClean="0">
              <a:hlinkClick r:id=""/>
            </a:endParaRPr>
          </a:p>
          <a:p>
            <a:pPr lvl="1" algn="ctr">
              <a:buNone/>
            </a:pPr>
            <a:endParaRPr lang="en-US" sz="3600" dirty="0" smtClean="0">
              <a:hlinkClick r:id=""/>
            </a:endParaRPr>
          </a:p>
          <a:p>
            <a:pPr lvl="1" algn="ctr">
              <a:buNone/>
            </a:pPr>
            <a:endParaRPr lang="en-US" sz="3600" dirty="0" smtClean="0">
              <a:hlinkClick r:id=""/>
            </a:endParaRPr>
          </a:p>
          <a:p>
            <a:pPr lvl="1" algn="ctr">
              <a:buNone/>
            </a:pPr>
            <a:endParaRPr lang="en-US" sz="3600" dirty="0" smtClean="0">
              <a:hlinkClick r:id=""/>
            </a:endParaRPr>
          </a:p>
          <a:p>
            <a:pPr lvl="1" algn="ctr">
              <a:buNone/>
            </a:pPr>
            <a:r>
              <a:rPr lang="en-US" sz="3900" b="1" dirty="0" smtClean="0">
                <a:solidFill>
                  <a:schemeClr val="tx1"/>
                </a:solidFill>
                <a:hlinkClick r:id="rId4"/>
              </a:rPr>
              <a:t>copyright.uwo.ca</a:t>
            </a:r>
            <a:endParaRPr lang="en-US" sz="3900" b="1" dirty="0" smtClean="0">
              <a:solidFill>
                <a:schemeClr val="tx1"/>
              </a:solidFill>
            </a:endParaRPr>
          </a:p>
          <a:p>
            <a:pPr lvl="1" algn="ctr">
              <a:buNone/>
            </a:pPr>
            <a:endParaRPr lang="en-CA" sz="3600" dirty="0"/>
          </a:p>
        </p:txBody>
      </p:sp>
      <p:graphicFrame>
        <p:nvGraphicFramePr>
          <p:cNvPr id="4" name="Object 3"/>
          <p:cNvGraphicFramePr>
            <a:graphicFrameLocks noChangeAspect="1"/>
          </p:cNvGraphicFramePr>
          <p:nvPr/>
        </p:nvGraphicFramePr>
        <p:xfrm>
          <a:off x="971600" y="620688"/>
          <a:ext cx="7289014" cy="4970829"/>
        </p:xfrm>
        <a:graphic>
          <a:graphicData uri="http://schemas.openxmlformats.org/presentationml/2006/ole">
            <mc:AlternateContent xmlns:mc="http://schemas.openxmlformats.org/markup-compatibility/2006">
              <mc:Choice xmlns:v="urn:schemas-microsoft-com:vml" Requires="v">
                <p:oleObj spid="_x0000_s1044" name="Acrobat Document" r:id="rId5" imgW="7542857" imgH="5144218" progId="AcroExch.Document.DC">
                  <p:embed/>
                </p:oleObj>
              </mc:Choice>
              <mc:Fallback>
                <p:oleObj name="Acrobat Document" r:id="rId5" imgW="7542857" imgH="5144218" progId="AcroExch.Document.DC">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620688"/>
                        <a:ext cx="7289014" cy="4970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8618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7638"/>
            <a:ext cx="7876397" cy="5107706"/>
          </a:xfrm>
        </p:spPr>
        <p:txBody>
          <a:bodyPr>
            <a:normAutofit/>
          </a:bodyPr>
          <a:lstStyle/>
          <a:p>
            <a:r>
              <a:rPr lang="en-CA" sz="3200" dirty="0" smtClean="0"/>
              <a:t>Research help and consultations (e.g. </a:t>
            </a:r>
            <a:r>
              <a:rPr lang="en-CA" dirty="0" smtClean="0"/>
              <a:t>systematic reviews)</a:t>
            </a:r>
          </a:p>
          <a:p>
            <a:r>
              <a:rPr lang="en-CA" dirty="0" smtClean="0"/>
              <a:t>Data and GIS support</a:t>
            </a:r>
            <a:endParaRPr lang="en-CA" sz="3200" dirty="0"/>
          </a:p>
          <a:p>
            <a:r>
              <a:rPr lang="en-CA" sz="3200" dirty="0" smtClean="0"/>
              <a:t>Research metrics support</a:t>
            </a:r>
          </a:p>
          <a:p>
            <a:r>
              <a:rPr lang="en-US" dirty="0" smtClean="0"/>
              <a:t>Post </a:t>
            </a:r>
            <a:r>
              <a:rPr lang="en-US" dirty="0"/>
              <a:t>Print Hosting Platform</a:t>
            </a:r>
          </a:p>
          <a:p>
            <a:r>
              <a:rPr lang="en-US" dirty="0"/>
              <a:t>Journal Hosting System</a:t>
            </a:r>
          </a:p>
          <a:p>
            <a:r>
              <a:rPr lang="en-US" dirty="0"/>
              <a:t>Conference Management System</a:t>
            </a:r>
          </a:p>
          <a:p>
            <a:endParaRPr lang="en-CA" sz="3200" dirty="0"/>
          </a:p>
          <a:p>
            <a:endParaRPr lang="en-CA" sz="3200" dirty="0" smtClean="0"/>
          </a:p>
          <a:p>
            <a:endParaRPr lang="en-CA" sz="3200" dirty="0" smtClean="0"/>
          </a:p>
        </p:txBody>
      </p:sp>
      <p:sp>
        <p:nvSpPr>
          <p:cNvPr id="3" name="Title 2"/>
          <p:cNvSpPr>
            <a:spLocks noGrp="1"/>
          </p:cNvSpPr>
          <p:nvPr>
            <p:ph type="title"/>
          </p:nvPr>
        </p:nvSpPr>
        <p:spPr>
          <a:xfrm>
            <a:off x="457200" y="274638"/>
            <a:ext cx="8229600" cy="1143000"/>
          </a:xfrm>
        </p:spPr>
        <p:txBody>
          <a:bodyPr/>
          <a:lstStyle/>
          <a:p>
            <a:r>
              <a:rPr lang="en-US" dirty="0" smtClean="0"/>
              <a:t>Other ways we can help</a:t>
            </a:r>
            <a:endParaRPr lang="en-CA" dirty="0"/>
          </a:p>
        </p:txBody>
      </p:sp>
    </p:spTree>
    <p:extLst>
      <p:ext uri="{BB962C8B-B14F-4D97-AF65-F5344CB8AC3E}">
        <p14:creationId xmlns:p14="http://schemas.microsoft.com/office/powerpoint/2010/main" val="3515022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196752"/>
            <a:ext cx="6480720" cy="1323439"/>
          </a:xfrm>
          <a:prstGeom prst="rect">
            <a:avLst/>
          </a:prstGeom>
          <a:noFill/>
        </p:spPr>
        <p:txBody>
          <a:bodyPr wrap="square" rtlCol="0">
            <a:spAutoFit/>
          </a:bodyPr>
          <a:lstStyle/>
          <a:p>
            <a:pPr algn="ctr"/>
            <a:r>
              <a:rPr lang="en-CA" sz="8000" dirty="0" smtClean="0">
                <a:solidFill>
                  <a:srgbClr val="7030A0"/>
                </a:solidFill>
              </a:rPr>
              <a:t>Questions?</a:t>
            </a:r>
            <a:endParaRPr lang="en-US" sz="8000" dirty="0">
              <a:solidFill>
                <a:srgbClr val="7030A0"/>
              </a:solidFill>
            </a:endParaRPr>
          </a:p>
        </p:txBody>
      </p:sp>
      <p:pic>
        <p:nvPicPr>
          <p:cNvPr id="1026" name="Picture 2" descr="C:\Users\mstanle6\AppData\Local\Microsoft\Windows\Temporary Internet Files\Content.IE5\O0UEZIK4\MC90043379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420888"/>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4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871" y="974074"/>
            <a:ext cx="2476244" cy="707886"/>
          </a:xfrm>
          <a:prstGeom prst="rect">
            <a:avLst/>
          </a:prstGeom>
          <a:noFill/>
        </p:spPr>
        <p:txBody>
          <a:bodyPr wrap="square" rtlCol="0">
            <a:spAutoFit/>
          </a:bodyPr>
          <a:lstStyle/>
          <a:p>
            <a:r>
              <a:rPr lang="en-US" sz="2000" b="1" dirty="0"/>
              <a:t>The D.B. Weldon Library</a:t>
            </a:r>
            <a:endParaRPr lang="en-CA" sz="2000" b="1" dirty="0"/>
          </a:p>
        </p:txBody>
      </p:sp>
      <p:sp>
        <p:nvSpPr>
          <p:cNvPr id="8" name="TextBox 7"/>
          <p:cNvSpPr txBox="1"/>
          <p:nvPr/>
        </p:nvSpPr>
        <p:spPr>
          <a:xfrm>
            <a:off x="3376490" y="1093312"/>
            <a:ext cx="1563569" cy="2031325"/>
          </a:xfrm>
          <a:prstGeom prst="rect">
            <a:avLst/>
          </a:prstGeom>
          <a:noFill/>
        </p:spPr>
        <p:txBody>
          <a:bodyPr wrap="square" rtlCol="0">
            <a:spAutoFit/>
          </a:bodyPr>
          <a:lstStyle/>
          <a:p>
            <a:r>
              <a:rPr lang="en-CA" dirty="0"/>
              <a:t>Arts &amp; Humanities, Information </a:t>
            </a:r>
          </a:p>
          <a:p>
            <a:r>
              <a:rPr lang="en-CA" dirty="0"/>
              <a:t>&amp; Media Studies, Social Sciences</a:t>
            </a:r>
          </a:p>
        </p:txBody>
      </p:sp>
      <p:sp>
        <p:nvSpPr>
          <p:cNvPr id="14" name="Rectangle 13"/>
          <p:cNvSpPr/>
          <p:nvPr/>
        </p:nvSpPr>
        <p:spPr>
          <a:xfrm>
            <a:off x="5079201" y="974074"/>
            <a:ext cx="3429000" cy="1015663"/>
          </a:xfrm>
          <a:prstGeom prst="rect">
            <a:avLst/>
          </a:prstGeom>
        </p:spPr>
        <p:txBody>
          <a:bodyPr>
            <a:spAutoFit/>
          </a:bodyPr>
          <a:lstStyle/>
          <a:p>
            <a:r>
              <a:rPr lang="en-US" sz="2000" b="1" dirty="0"/>
              <a:t>ARCC – Archives and Research Collections Centre</a:t>
            </a:r>
            <a:endParaRPr lang="en-CA" sz="2000" b="1" dirty="0"/>
          </a:p>
        </p:txBody>
      </p:sp>
      <p:sp>
        <p:nvSpPr>
          <p:cNvPr id="19" name="TextBox 18"/>
          <p:cNvSpPr txBox="1"/>
          <p:nvPr/>
        </p:nvSpPr>
        <p:spPr>
          <a:xfrm>
            <a:off x="4940059" y="3687705"/>
            <a:ext cx="2897267" cy="1754326"/>
          </a:xfrm>
          <a:prstGeom prst="rect">
            <a:avLst/>
          </a:prstGeom>
          <a:noFill/>
        </p:spPr>
        <p:txBody>
          <a:bodyPr wrap="square" rtlCol="0">
            <a:spAutoFit/>
          </a:bodyPr>
          <a:lstStyle/>
          <a:p>
            <a:pPr lvl="1"/>
            <a:r>
              <a:rPr lang="en-CA" dirty="0"/>
              <a:t>Special Collections, Storage,</a:t>
            </a:r>
          </a:p>
          <a:p>
            <a:pPr lvl="1"/>
            <a:r>
              <a:rPr lang="en-CA" dirty="0"/>
              <a:t> &amp; University Archives</a:t>
            </a:r>
          </a:p>
          <a:p>
            <a:pPr lvl="1"/>
            <a:endParaRPr lang="en-US" dirty="0"/>
          </a:p>
          <a:p>
            <a:pPr lvl="1"/>
            <a:r>
              <a:rPr lang="en-US" dirty="0"/>
              <a:t>Located off of first floor of Weldon</a:t>
            </a:r>
            <a:endParaRPr lang="en-CA" dirty="0"/>
          </a:p>
        </p:txBody>
      </p:sp>
      <p:pic>
        <p:nvPicPr>
          <p:cNvPr id="20" name="Picture 3" descr="K:\Promotion\Pictures\Map Data Centre\2013 Weldon\P1070532.jpg"/>
          <p:cNvPicPr>
            <a:picLocks noChangeAspect="1" noChangeArrowheads="1"/>
          </p:cNvPicPr>
          <p:nvPr/>
        </p:nvPicPr>
        <p:blipFill>
          <a:blip r:embed="rId3" cstate="print"/>
          <a:srcRect/>
          <a:stretch>
            <a:fillRect/>
          </a:stretch>
        </p:blipFill>
        <p:spPr bwMode="auto">
          <a:xfrm>
            <a:off x="1326870" y="4197113"/>
            <a:ext cx="1884998" cy="1244918"/>
          </a:xfrm>
          <a:prstGeom prst="rect">
            <a:avLst/>
          </a:prstGeom>
          <a:noFill/>
        </p:spPr>
      </p:pic>
      <p:sp>
        <p:nvSpPr>
          <p:cNvPr id="21" name="TextBox 20"/>
          <p:cNvSpPr txBox="1"/>
          <p:nvPr/>
        </p:nvSpPr>
        <p:spPr>
          <a:xfrm>
            <a:off x="3376491" y="4037545"/>
            <a:ext cx="1728192" cy="2031325"/>
          </a:xfrm>
          <a:prstGeom prst="rect">
            <a:avLst/>
          </a:prstGeom>
          <a:noFill/>
        </p:spPr>
        <p:txBody>
          <a:bodyPr wrap="square" rtlCol="0">
            <a:spAutoFit/>
          </a:bodyPr>
          <a:lstStyle/>
          <a:p>
            <a:r>
              <a:rPr lang="en-CA" dirty="0"/>
              <a:t>Provides map, data, and GIS services</a:t>
            </a:r>
          </a:p>
          <a:p>
            <a:endParaRPr lang="en-US" dirty="0"/>
          </a:p>
          <a:p>
            <a:r>
              <a:rPr lang="en-US" dirty="0"/>
              <a:t>Located in the basement of Weldon</a:t>
            </a:r>
            <a:endParaRPr lang="en-CA" dirty="0"/>
          </a:p>
        </p:txBody>
      </p:sp>
      <p:sp>
        <p:nvSpPr>
          <p:cNvPr id="22" name="TextBox 21"/>
          <p:cNvSpPr txBox="1"/>
          <p:nvPr/>
        </p:nvSpPr>
        <p:spPr>
          <a:xfrm>
            <a:off x="1195869" y="3523858"/>
            <a:ext cx="2751097" cy="400110"/>
          </a:xfrm>
          <a:prstGeom prst="rect">
            <a:avLst/>
          </a:prstGeom>
          <a:noFill/>
        </p:spPr>
        <p:txBody>
          <a:bodyPr wrap="square" rtlCol="0">
            <a:spAutoFit/>
          </a:bodyPr>
          <a:lstStyle/>
          <a:p>
            <a:r>
              <a:rPr lang="en-US" sz="2000" b="1" dirty="0"/>
              <a:t>Map and Data Centre</a:t>
            </a:r>
            <a:endParaRPr lang="en-CA" sz="2000" b="1"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715" y="2066949"/>
            <a:ext cx="1791153" cy="12090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103" y="2328521"/>
            <a:ext cx="1812244" cy="1359183"/>
          </a:xfrm>
          <a:prstGeom prst="rect">
            <a:avLst/>
          </a:prstGeom>
        </p:spPr>
      </p:pic>
    </p:spTree>
    <p:extLst>
      <p:ext uri="{BB962C8B-B14F-4D97-AF65-F5344CB8AC3E}">
        <p14:creationId xmlns:p14="http://schemas.microsoft.com/office/powerpoint/2010/main" val="3905212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243" y="773691"/>
            <a:ext cx="3541852" cy="400110"/>
          </a:xfrm>
          <a:prstGeom prst="rect">
            <a:avLst/>
          </a:prstGeom>
          <a:noFill/>
        </p:spPr>
        <p:txBody>
          <a:bodyPr wrap="square" rtlCol="0">
            <a:spAutoFit/>
          </a:bodyPr>
          <a:lstStyle/>
          <a:p>
            <a:pPr algn="r"/>
            <a:r>
              <a:rPr lang="en-US" sz="2000" b="1" dirty="0" err="1"/>
              <a:t>Allyn</a:t>
            </a:r>
            <a:r>
              <a:rPr lang="en-US" sz="2000" b="1" dirty="0"/>
              <a:t> &amp; Betty Taylor Library</a:t>
            </a:r>
            <a:endParaRPr lang="en-CA" sz="2000" b="1" dirty="0"/>
          </a:p>
        </p:txBody>
      </p:sp>
      <p:sp>
        <p:nvSpPr>
          <p:cNvPr id="9" name="TextBox 8"/>
          <p:cNvSpPr txBox="1"/>
          <p:nvPr/>
        </p:nvSpPr>
        <p:spPr>
          <a:xfrm>
            <a:off x="3375303" y="1399952"/>
            <a:ext cx="1834929" cy="1754326"/>
          </a:xfrm>
          <a:prstGeom prst="rect">
            <a:avLst/>
          </a:prstGeom>
          <a:noFill/>
        </p:spPr>
        <p:txBody>
          <a:bodyPr wrap="square" rtlCol="0">
            <a:spAutoFit/>
          </a:bodyPr>
          <a:lstStyle/>
          <a:p>
            <a:r>
              <a:rPr lang="en-CA" dirty="0"/>
              <a:t>Engineering, Science, Health </a:t>
            </a:r>
            <a:r>
              <a:rPr lang="en-CA" dirty="0" smtClean="0"/>
              <a:t>Sciences, </a:t>
            </a:r>
            <a:r>
              <a:rPr lang="en-CA" dirty="0"/>
              <a:t>and </a:t>
            </a:r>
            <a:r>
              <a:rPr lang="en-CA" dirty="0" err="1"/>
              <a:t>Schulich</a:t>
            </a:r>
            <a:r>
              <a:rPr lang="en-CA" dirty="0"/>
              <a:t> School of Medicine &amp; Dentistry</a:t>
            </a:r>
          </a:p>
        </p:txBody>
      </p:sp>
      <p:sp>
        <p:nvSpPr>
          <p:cNvPr id="7" name="Rectangle 6"/>
          <p:cNvSpPr/>
          <p:nvPr/>
        </p:nvSpPr>
        <p:spPr>
          <a:xfrm>
            <a:off x="1071526" y="3715932"/>
            <a:ext cx="2489220" cy="646331"/>
          </a:xfrm>
          <a:prstGeom prst="rect">
            <a:avLst/>
          </a:prstGeom>
        </p:spPr>
        <p:txBody>
          <a:bodyPr wrap="square">
            <a:spAutoFit/>
          </a:bodyPr>
          <a:lstStyle/>
          <a:p>
            <a:pPr algn="ctr"/>
            <a:r>
              <a:rPr lang="en-US" b="1" dirty="0"/>
              <a:t>C.B. “Bud” Johnston Library (Business) </a:t>
            </a:r>
            <a:endParaRPr lang="en-CA" b="1" dirty="0"/>
          </a:p>
        </p:txBody>
      </p:sp>
      <p:pic>
        <p:nvPicPr>
          <p:cNvPr id="15" name="Picture 5" descr="K:\Promotion\Pictures\LAW\2010\P1050178.jpg"/>
          <p:cNvPicPr>
            <a:picLocks noChangeAspect="1" noChangeArrowheads="1"/>
          </p:cNvPicPr>
          <p:nvPr/>
        </p:nvPicPr>
        <p:blipFill>
          <a:blip r:embed="rId3" cstate="print"/>
          <a:stretch>
            <a:fillRect/>
          </a:stretch>
        </p:blipFill>
        <p:spPr bwMode="auto">
          <a:xfrm>
            <a:off x="5467349" y="1819373"/>
            <a:ext cx="1853702" cy="1390276"/>
          </a:xfrm>
          <a:prstGeom prst="rect">
            <a:avLst/>
          </a:prstGeom>
          <a:noFill/>
        </p:spPr>
      </p:pic>
      <p:sp>
        <p:nvSpPr>
          <p:cNvPr id="13" name="Rectangle 12"/>
          <p:cNvSpPr/>
          <p:nvPr/>
        </p:nvSpPr>
        <p:spPr>
          <a:xfrm>
            <a:off x="4621741" y="1065188"/>
            <a:ext cx="4527746" cy="369332"/>
          </a:xfrm>
          <a:prstGeom prst="rect">
            <a:avLst/>
          </a:prstGeom>
        </p:spPr>
        <p:txBody>
          <a:bodyPr wrap="square">
            <a:spAutoFit/>
          </a:bodyPr>
          <a:lstStyle/>
          <a:p>
            <a:pPr algn="r"/>
            <a:r>
              <a:rPr lang="en-US" b="1" dirty="0" smtClean="0"/>
              <a:t>John&amp; </a:t>
            </a:r>
            <a:r>
              <a:rPr lang="en-US" b="1" dirty="0" err="1" smtClean="0"/>
              <a:t>Dotsa</a:t>
            </a:r>
            <a:r>
              <a:rPr lang="en-US" b="1" dirty="0" smtClean="0"/>
              <a:t> </a:t>
            </a:r>
            <a:r>
              <a:rPr lang="en-US" b="1" dirty="0" err="1" smtClean="0"/>
              <a:t>Bitove</a:t>
            </a:r>
            <a:r>
              <a:rPr lang="en-US" b="1" dirty="0" smtClean="0"/>
              <a:t> </a:t>
            </a:r>
            <a:r>
              <a:rPr lang="en-US" b="1" dirty="0"/>
              <a:t>Family Law Library</a:t>
            </a:r>
            <a:endParaRPr lang="en-CA" b="1" dirty="0"/>
          </a:p>
        </p:txBody>
      </p:sp>
      <p:pic>
        <p:nvPicPr>
          <p:cNvPr id="14" name="Picture 6" descr="K:\Promotion\Pictures\MUSIC\2010\P1050619.jpg"/>
          <p:cNvPicPr>
            <a:picLocks noChangeAspect="1" noChangeArrowheads="1"/>
          </p:cNvPicPr>
          <p:nvPr/>
        </p:nvPicPr>
        <p:blipFill>
          <a:blip r:embed="rId4" cstate="print"/>
          <a:stretch>
            <a:fillRect/>
          </a:stretch>
        </p:blipFill>
        <p:spPr bwMode="auto">
          <a:xfrm>
            <a:off x="3948166" y="4370189"/>
            <a:ext cx="1262066" cy="1690334"/>
          </a:xfrm>
          <a:prstGeom prst="rect">
            <a:avLst/>
          </a:prstGeom>
          <a:noFill/>
        </p:spPr>
      </p:pic>
      <p:sp>
        <p:nvSpPr>
          <p:cNvPr id="4" name="Rectangle 3"/>
          <p:cNvSpPr/>
          <p:nvPr/>
        </p:nvSpPr>
        <p:spPr>
          <a:xfrm>
            <a:off x="3779203" y="3764980"/>
            <a:ext cx="1685077" cy="369332"/>
          </a:xfrm>
          <a:prstGeom prst="rect">
            <a:avLst/>
          </a:prstGeom>
        </p:spPr>
        <p:txBody>
          <a:bodyPr wrap="none">
            <a:spAutoFit/>
          </a:bodyPr>
          <a:lstStyle/>
          <a:p>
            <a:r>
              <a:rPr lang="en-US" b="1" dirty="0"/>
              <a:t>Music Library</a:t>
            </a:r>
            <a:endParaRPr lang="en-CA" b="1" dirty="0"/>
          </a:p>
        </p:txBody>
      </p:sp>
      <p:pic>
        <p:nvPicPr>
          <p:cNvPr id="16" name="Picture 7" descr="K:\Promotion\Pictures\EDUCATION\P8021996.JPG"/>
          <p:cNvPicPr>
            <a:picLocks noChangeAspect="1" noChangeArrowheads="1"/>
          </p:cNvPicPr>
          <p:nvPr/>
        </p:nvPicPr>
        <p:blipFill>
          <a:blip r:embed="rId5" cstate="print"/>
          <a:srcRect/>
          <a:stretch>
            <a:fillRect/>
          </a:stretch>
        </p:blipFill>
        <p:spPr bwMode="auto">
          <a:xfrm>
            <a:off x="6053000" y="4312416"/>
            <a:ext cx="1877876" cy="1407573"/>
          </a:xfrm>
          <a:prstGeom prst="rect">
            <a:avLst/>
          </a:prstGeom>
          <a:noFill/>
        </p:spPr>
      </p:pic>
      <p:sp>
        <p:nvSpPr>
          <p:cNvPr id="18" name="TextBox 17"/>
          <p:cNvSpPr txBox="1"/>
          <p:nvPr/>
        </p:nvSpPr>
        <p:spPr>
          <a:xfrm>
            <a:off x="5937813" y="3734202"/>
            <a:ext cx="2523281" cy="400110"/>
          </a:xfrm>
          <a:prstGeom prst="rect">
            <a:avLst/>
          </a:prstGeom>
          <a:noFill/>
        </p:spPr>
        <p:txBody>
          <a:bodyPr wrap="square" rtlCol="0">
            <a:spAutoFit/>
          </a:bodyPr>
          <a:lstStyle/>
          <a:p>
            <a:r>
              <a:rPr lang="en-US" sz="2000" b="1" dirty="0"/>
              <a:t>Education Library</a:t>
            </a:r>
            <a:endParaRPr lang="en-CA" sz="2000" b="1"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0941" y="4669745"/>
            <a:ext cx="1654457" cy="1390778"/>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526" y="1436333"/>
            <a:ext cx="2073716" cy="1382477"/>
          </a:xfrm>
          <a:prstGeom prst="rect">
            <a:avLst/>
          </a:prstGeom>
        </p:spPr>
      </p:pic>
    </p:spTree>
    <p:extLst>
      <p:ext uri="{BB962C8B-B14F-4D97-AF65-F5344CB8AC3E}">
        <p14:creationId xmlns:p14="http://schemas.microsoft.com/office/powerpoint/2010/main" val="209206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7F83"/>
                </a:solidFill>
                <a:hlinkClick r:id="rId3"/>
              </a:rPr>
              <a:t>Learning Zones</a:t>
            </a:r>
            <a:endParaRPr lang="en-CA" dirty="0">
              <a:solidFill>
                <a:srgbClr val="807F83"/>
              </a:solidFill>
            </a:endParaRPr>
          </a:p>
        </p:txBody>
      </p:sp>
      <p:pic>
        <p:nvPicPr>
          <p:cNvPr id="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5846" y="2026142"/>
            <a:ext cx="7913031" cy="3665265"/>
          </a:xfrm>
          <a:prstGeom prst="rect">
            <a:avLst/>
          </a:prstGeom>
          <a:noFill/>
          <a:ln w="9525">
            <a:noFill/>
            <a:miter lim="800000"/>
            <a:headEnd/>
            <a:tailEnd/>
          </a:ln>
        </p:spPr>
      </p:pic>
    </p:spTree>
    <p:extLst>
      <p:ext uri="{BB962C8B-B14F-4D97-AF65-F5344CB8AC3E}">
        <p14:creationId xmlns:p14="http://schemas.microsoft.com/office/powerpoint/2010/main" val="1042900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CA" dirty="0" smtClean="0"/>
              <a:t>Books, Journals, Multimedia (e.g. audio, video), Data sources, Music scores, Maps</a:t>
            </a:r>
          </a:p>
          <a:p>
            <a:pPr lvl="1"/>
            <a:r>
              <a:rPr lang="en-CA" dirty="0" smtClean="0"/>
              <a:t>Over 11 million items</a:t>
            </a:r>
          </a:p>
          <a:p>
            <a:pPr lvl="1"/>
            <a:r>
              <a:rPr lang="en-CA" dirty="0" smtClean="0"/>
              <a:t>Over $15 million spent annually to purchase and subscribe to library collections</a:t>
            </a:r>
          </a:p>
        </p:txBody>
      </p:sp>
      <p:sp>
        <p:nvSpPr>
          <p:cNvPr id="2" name="Title 1"/>
          <p:cNvSpPr>
            <a:spLocks noGrp="1"/>
          </p:cNvSpPr>
          <p:nvPr>
            <p:ph type="title"/>
          </p:nvPr>
        </p:nvSpPr>
        <p:spPr/>
        <p:txBody>
          <a:bodyPr/>
          <a:lstStyle/>
          <a:p>
            <a:r>
              <a:rPr lang="en-CA" dirty="0" smtClean="0"/>
              <a:t>Our collections...</a:t>
            </a:r>
            <a:endParaRPr lang="en-US" dirty="0"/>
          </a:p>
        </p:txBody>
      </p:sp>
    </p:spTree>
    <p:extLst>
      <p:ext uri="{BB962C8B-B14F-4D97-AF65-F5344CB8AC3E}">
        <p14:creationId xmlns:p14="http://schemas.microsoft.com/office/powerpoint/2010/main" val="29549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dirty="0">
              <a:solidFill>
                <a:schemeClr val="tx1"/>
              </a:solidFill>
            </a:endParaRPr>
          </a:p>
          <a:p>
            <a:pPr marL="0" lvl="0" indent="0">
              <a:spcBef>
                <a:spcPts val="0"/>
              </a:spcBef>
              <a:buClrTx/>
              <a:buSzTx/>
              <a:buNone/>
              <a:defRPr/>
            </a:pPr>
            <a:endParaRPr lang="en-US" dirty="0"/>
          </a:p>
          <a:p>
            <a:pPr algn="ctr"/>
            <a:r>
              <a:rPr lang="en-US" sz="4000" dirty="0" smtClean="0">
                <a:hlinkClick r:id="rId3"/>
              </a:rPr>
              <a:t>lib.uwo.ca</a:t>
            </a:r>
            <a:r>
              <a:rPr lang="en-US" sz="4000" dirty="0">
                <a:hlinkClick r:id="rId3"/>
              </a:rPr>
              <a:t>/</a:t>
            </a:r>
            <a:endParaRPr lang="en-US" sz="4000" dirty="0"/>
          </a:p>
        </p:txBody>
      </p:sp>
      <p:sp>
        <p:nvSpPr>
          <p:cNvPr id="3" name="Title 2"/>
          <p:cNvSpPr>
            <a:spLocks noGrp="1"/>
          </p:cNvSpPr>
          <p:nvPr>
            <p:ph type="title"/>
          </p:nvPr>
        </p:nvSpPr>
        <p:spPr/>
        <p:txBody>
          <a:bodyPr>
            <a:normAutofit fontScale="90000"/>
          </a:bodyPr>
          <a:lstStyle/>
          <a:p>
            <a:r>
              <a:rPr lang="en-US" dirty="0"/>
              <a:t>Library Website - Your Portal</a:t>
            </a:r>
            <a:br>
              <a:rPr lang="en-US" dirty="0"/>
            </a:br>
            <a:r>
              <a:rPr lang="en-US" dirty="0"/>
              <a:t>Visit us online anytime anywhere</a:t>
            </a:r>
          </a:p>
        </p:txBody>
      </p:sp>
    </p:spTree>
    <p:extLst>
      <p:ext uri="{BB962C8B-B14F-4D97-AF65-F5344CB8AC3E}">
        <p14:creationId xmlns:p14="http://schemas.microsoft.com/office/powerpoint/2010/main" val="267801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Scenarios</a:t>
            </a:r>
            <a:endParaRPr lang="en-CA" dirty="0"/>
          </a:p>
        </p:txBody>
      </p:sp>
      <p:sp>
        <p:nvSpPr>
          <p:cNvPr id="3" name="Content Placeholder 2"/>
          <p:cNvSpPr>
            <a:spLocks noGrp="1"/>
          </p:cNvSpPr>
          <p:nvPr>
            <p:ph idx="1"/>
          </p:nvPr>
        </p:nvSpPr>
        <p:spPr/>
        <p:txBody>
          <a:bodyPr/>
          <a:lstStyle/>
          <a:p>
            <a:r>
              <a:rPr lang="en-CA" dirty="0" smtClean="0"/>
              <a:t>Finding article from citation</a:t>
            </a:r>
            <a:endParaRPr lang="en-CA" dirty="0"/>
          </a:p>
          <a:p>
            <a:r>
              <a:rPr lang="en-CA" dirty="0" smtClean="0"/>
              <a:t>Finding Information</a:t>
            </a:r>
          </a:p>
          <a:p>
            <a:r>
              <a:rPr lang="en-CA" dirty="0" smtClean="0"/>
              <a:t>Research Guides and Databases</a:t>
            </a:r>
          </a:p>
          <a:p>
            <a:r>
              <a:rPr lang="en-CA" dirty="0" smtClean="0"/>
              <a:t>How to get materials from other libraries</a:t>
            </a:r>
          </a:p>
          <a:p>
            <a:r>
              <a:rPr lang="en-CA" dirty="0" smtClean="0"/>
              <a:t>Citation &amp; Citation Management</a:t>
            </a:r>
          </a:p>
          <a:p>
            <a:r>
              <a:rPr lang="en-CA" dirty="0" smtClean="0"/>
              <a:t>Other ways we can help</a:t>
            </a:r>
          </a:p>
          <a:p>
            <a:r>
              <a:rPr lang="en-CA" dirty="0" smtClean="0"/>
              <a:t>Questions?</a:t>
            </a:r>
            <a:endParaRPr lang="en-CA" dirty="0"/>
          </a:p>
        </p:txBody>
      </p:sp>
    </p:spTree>
    <p:extLst>
      <p:ext uri="{BB962C8B-B14F-4D97-AF65-F5344CB8AC3E}">
        <p14:creationId xmlns:p14="http://schemas.microsoft.com/office/powerpoint/2010/main" val="4122057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article from citation</a:t>
            </a:r>
            <a:endParaRPr lang="en-CA" dirty="0"/>
          </a:p>
        </p:txBody>
      </p:sp>
      <p:sp>
        <p:nvSpPr>
          <p:cNvPr id="3" name="Content Placeholder 2"/>
          <p:cNvSpPr>
            <a:spLocks noGrp="1"/>
          </p:cNvSpPr>
          <p:nvPr>
            <p:ph idx="1"/>
          </p:nvPr>
        </p:nvSpPr>
        <p:spPr>
          <a:xfrm>
            <a:off x="1704814" y="2231755"/>
            <a:ext cx="6013342" cy="3115159"/>
          </a:xfrm>
        </p:spPr>
        <p:txBody>
          <a:bodyPr>
            <a:normAutofit/>
          </a:bodyPr>
          <a:lstStyle/>
          <a:p>
            <a:pPr marL="0" indent="0">
              <a:buNone/>
            </a:pPr>
            <a:r>
              <a:rPr lang="en-CA" sz="2700" dirty="0" smtClean="0">
                <a:latin typeface="Times New Roman" panose="02020603050405020304" pitchFamily="18" charset="0"/>
                <a:cs typeface="Times New Roman" panose="02020603050405020304" pitchFamily="18" charset="0"/>
              </a:rPr>
              <a:t>Kumar, S. A., Sridhar, K. &amp; Kumar, G. V. 2018. </a:t>
            </a:r>
            <a:r>
              <a:rPr lang="en-CA" sz="2700" dirty="0">
                <a:latin typeface="Times New Roman" panose="02020603050405020304" pitchFamily="18" charset="0"/>
                <a:cs typeface="Times New Roman" panose="02020603050405020304" pitchFamily="18" charset="0"/>
              </a:rPr>
              <a:t>Heat Transfer Analysis of Solar Air Heating System for Different Tilt Angles. </a:t>
            </a:r>
            <a:r>
              <a:rPr lang="en-CA" sz="2700" i="1" dirty="0">
                <a:latin typeface="Times New Roman" panose="02020603050405020304" pitchFamily="18" charset="0"/>
                <a:cs typeface="Times New Roman" panose="02020603050405020304" pitchFamily="18" charset="0"/>
              </a:rPr>
              <a:t>Applied Solar Energy</a:t>
            </a:r>
            <a:r>
              <a:rPr lang="en-CA" sz="2700" dirty="0" smtClean="0">
                <a:latin typeface="Times New Roman" panose="02020603050405020304" pitchFamily="18" charset="0"/>
                <a:cs typeface="Times New Roman" panose="02020603050405020304" pitchFamily="18" charset="0"/>
              </a:rPr>
              <a:t> 54, (1): 17-22. </a:t>
            </a:r>
            <a:endParaRPr lang="en-CA"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71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4248</TotalTime>
  <Words>1946</Words>
  <Application>Microsoft Office PowerPoint</Application>
  <PresentationFormat>On-screen Show (4:3)</PresentationFormat>
  <Paragraphs>300</Paragraphs>
  <Slides>26</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ＭＳ Ｐゴシック</vt:lpstr>
      <vt:lpstr>Arial</vt:lpstr>
      <vt:lpstr>Calibri</vt:lpstr>
      <vt:lpstr>Times New Roman</vt:lpstr>
      <vt:lpstr>Office Theme</vt:lpstr>
      <vt:lpstr>Acrobat Document</vt:lpstr>
      <vt:lpstr>International Graduate Student Introduction to Western Libraries</vt:lpstr>
      <vt:lpstr>PowerPoint Presentation</vt:lpstr>
      <vt:lpstr>PowerPoint Presentation</vt:lpstr>
      <vt:lpstr>PowerPoint Presentation</vt:lpstr>
      <vt:lpstr>Learning Zones</vt:lpstr>
      <vt:lpstr>Our collections...</vt:lpstr>
      <vt:lpstr>Library Website - Your Portal Visit us online anytime anywhere</vt:lpstr>
      <vt:lpstr>Scenarios</vt:lpstr>
      <vt:lpstr>Finding article from citation</vt:lpstr>
      <vt:lpstr>Catalogue Searching</vt:lpstr>
      <vt:lpstr>PowerPoint Presentation</vt:lpstr>
      <vt:lpstr>Your Turn! (2 min)</vt:lpstr>
      <vt:lpstr>Finding Information</vt:lpstr>
      <vt:lpstr>Finding Information</vt:lpstr>
      <vt:lpstr>PowerPoint Presentation</vt:lpstr>
      <vt:lpstr>Your Turn! (4 min)</vt:lpstr>
      <vt:lpstr>Finding Information –  Research Guides &amp; Databases</vt:lpstr>
      <vt:lpstr>Finding Information –  Research Guides &amp; Databases</vt:lpstr>
      <vt:lpstr>Searching Databases  - Web of Science</vt:lpstr>
      <vt:lpstr>Searching Databases - Web of Science</vt:lpstr>
      <vt:lpstr>Your turn! (4 Min)</vt:lpstr>
      <vt:lpstr>How to get materials from other libraries</vt:lpstr>
      <vt:lpstr>Citation &amp; Citation Management </vt:lpstr>
      <vt:lpstr>PowerPoint Presentation</vt:lpstr>
      <vt:lpstr>Other ways we can help</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Shiyi Xie</dc:creator>
  <cp:lastModifiedBy>Monica S Fazekas</cp:lastModifiedBy>
  <cp:revision>239</cp:revision>
  <cp:lastPrinted>2018-09-17T16:42:43Z</cp:lastPrinted>
  <dcterms:created xsi:type="dcterms:W3CDTF">2011-12-23T15:22:14Z</dcterms:created>
  <dcterms:modified xsi:type="dcterms:W3CDTF">2018-09-17T21:08:22Z</dcterms:modified>
</cp:coreProperties>
</file>