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</p:sldIdLst>
  <p:sldSz cy="6858000" cx="12192000"/>
  <p:notesSz cx="6858000" cy="9144000"/>
  <p:embeddedFontLst>
    <p:embeddedFont>
      <p:font typeface="Play"/>
      <p:regular r:id="rId60"/>
      <p:bold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2" roundtripDataSignature="AMtx7mgi9ag7uYrtx386PlLioeZFaXhh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customschemas.google.com/relationships/presentationmetadata" Target="metadata"/><Relationship Id="rId61" Type="http://schemas.openxmlformats.org/officeDocument/2006/relationships/font" Target="fonts/Play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Play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CA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CA"/>
              <a:t>Quelles limitations percevez-vous, pour utilisation dans votre communautés? Quelles questions / dialogue additionnels sont recommandées pour optimiser l’utilité de certains outils en RDC?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CA"/>
              <a:t>, vis à vis le risque aux members de la communautés vécus ou possibles des projets de recherche Mpox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CA"/>
              <a:t>Comment determinez-vous qu’une étude est bonne pour votre communauté? Quelles actions ou facteurs doivent etre present pour que vous fassiez confiance à une étude?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Qu’est-ce que vous en pensez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Est-ce que vous avez ete confronte a ces realites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900"/>
          </a:p>
        </p:txBody>
      </p:sp>
      <p:sp>
        <p:nvSpPr>
          <p:cNvPr id="94" name="Google Shape;9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7ff4fbafa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7ff4fbafa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37ff4fbafa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5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5" name="Google Shape;35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1" name="Google Shape;41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6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youtube.com/watch?v=ycIJ_qF4ZkM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58.png"/><Relationship Id="rId5" Type="http://schemas.openxmlformats.org/officeDocument/2006/relationships/image" Target="../media/image43.jp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youtube.com/watch?v=T3C196QMleM" TargetMode="External"/><Relationship Id="rId4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Relationship Id="rId4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5" Type="http://schemas.openxmlformats.org/officeDocument/2006/relationships/image" Target="../media/image5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www.youtube.com/watch?v=7WsErtsRk_0" TargetMode="External"/><Relationship Id="rId4" Type="http://schemas.openxmlformats.org/officeDocument/2006/relationships/image" Target="../media/image5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40.png"/><Relationship Id="rId5" Type="http://schemas.openxmlformats.org/officeDocument/2006/relationships/image" Target="../media/image4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youtube.com/watch?v=0GBdQKIPbpM&amp;t=9s" TargetMode="External"/><Relationship Id="rId4" Type="http://schemas.openxmlformats.org/officeDocument/2006/relationships/image" Target="../media/image5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carleton.ca/grasac/about/" TargetMode="External"/><Relationship Id="rId10" Type="http://schemas.openxmlformats.org/officeDocument/2006/relationships/image" Target="../media/image18.jpg"/><Relationship Id="rId13" Type="http://schemas.openxmlformats.org/officeDocument/2006/relationships/hyperlink" Target="https://www.dfcm.utoronto.ca/news/cihr-funds-two-dfcm-projects-support-canadian-primary-care" TargetMode="Externa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26.png"/><Relationship Id="rId9" Type="http://schemas.openxmlformats.org/officeDocument/2006/relationships/hyperlink" Target="https://www.unza-uclms.org/pandora-id-net" TargetMode="External"/><Relationship Id="rId15" Type="http://schemas.openxmlformats.org/officeDocument/2006/relationships/image" Target="../media/image14.png"/><Relationship Id="rId14" Type="http://schemas.openxmlformats.org/officeDocument/2006/relationships/image" Target="../media/image12.jpg"/><Relationship Id="rId5" Type="http://schemas.openxmlformats.org/officeDocument/2006/relationships/image" Target="../media/image5.jpg"/><Relationship Id="rId6" Type="http://schemas.openxmlformats.org/officeDocument/2006/relationships/hyperlink" Target="http://www.opportunitydesk.org/2017/06/14/idrc-awards/" TargetMode="External"/><Relationship Id="rId7" Type="http://schemas.openxmlformats.org/officeDocument/2006/relationships/image" Target="../media/image11.png"/><Relationship Id="rId8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8.png"/><Relationship Id="rId7" Type="http://schemas.openxmlformats.org/officeDocument/2006/relationships/image" Target="../media/image53.png"/><Relationship Id="rId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35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18577" l="1039" r="525" t="0"/>
          <a:stretch/>
        </p:blipFill>
        <p:spPr>
          <a:xfrm>
            <a:off x="643467" y="1060781"/>
            <a:ext cx="10905066" cy="4487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&#10;&#10;Description automatically generated with medium confidence" id="185" name="Google Shape;185;p10"/>
          <p:cNvPicPr preferRelativeResize="0"/>
          <p:nvPr/>
        </p:nvPicPr>
        <p:blipFill rotWithShape="1">
          <a:blip r:embed="rId3">
            <a:alphaModFix/>
          </a:blip>
          <a:srcRect b="3663" l="0" r="2" t="0"/>
          <a:stretch/>
        </p:blipFill>
        <p:spPr>
          <a:xfrm>
            <a:off x="-1" y="-2"/>
            <a:ext cx="541019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0"/>
          <p:cNvSpPr txBox="1"/>
          <p:nvPr>
            <p:ph type="title"/>
          </p:nvPr>
        </p:nvSpPr>
        <p:spPr>
          <a:xfrm>
            <a:off x="6115317" y="405685"/>
            <a:ext cx="5464968" cy="1559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fr-CA" sz="4000"/>
              <a:t>Usage libre accès et vidéos en 6 langues</a:t>
            </a:r>
            <a:endParaRPr/>
          </a:p>
        </p:txBody>
      </p:sp>
      <p:sp>
        <p:nvSpPr>
          <p:cNvPr id="187" name="Google Shape;187;p10"/>
          <p:cNvSpPr txBox="1"/>
          <p:nvPr>
            <p:ph idx="1" type="body"/>
          </p:nvPr>
        </p:nvSpPr>
        <p:spPr>
          <a:xfrm>
            <a:off x="6115317" y="2743200"/>
            <a:ext cx="5247340" cy="3496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CA" sz="2000"/>
              <a:t>Lingala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CA" sz="2000"/>
              <a:t>Malinke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CA" sz="2000"/>
              <a:t>Soussou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CA" sz="2000"/>
              <a:t>Kiswahili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CA" sz="2000"/>
              <a:t>Anglais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CA" sz="2000"/>
              <a:t>Français</a:t>
            </a:r>
            <a:endParaRPr/>
          </a:p>
        </p:txBody>
      </p:sp>
      <p:sp>
        <p:nvSpPr>
          <p:cNvPr id="188" name="Google Shape;18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/>
          <p:nvPr>
            <p:ph type="title"/>
          </p:nvPr>
        </p:nvSpPr>
        <p:spPr>
          <a:xfrm>
            <a:off x="5568534" y="603504"/>
            <a:ext cx="5916169" cy="15270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7 thèmes</a:t>
            </a:r>
            <a:endParaRPr/>
          </a:p>
        </p:txBody>
      </p:sp>
      <p:pic>
        <p:nvPicPr>
          <p:cNvPr descr="Person using microscope" id="195" name="Google Shape;195;p11"/>
          <p:cNvPicPr preferRelativeResize="0"/>
          <p:nvPr/>
        </p:nvPicPr>
        <p:blipFill rotWithShape="1">
          <a:blip r:embed="rId3">
            <a:alphaModFix/>
          </a:blip>
          <a:srcRect b="1" l="23931" r="40984" t="0"/>
          <a:stretch/>
        </p:blipFill>
        <p:spPr>
          <a:xfrm>
            <a:off x="20" y="10"/>
            <a:ext cx="491030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1"/>
          <p:cNvSpPr txBox="1"/>
          <p:nvPr>
            <p:ph idx="1" type="body"/>
          </p:nvPr>
        </p:nvSpPr>
        <p:spPr>
          <a:xfrm>
            <a:off x="5568533" y="2214282"/>
            <a:ext cx="5916169" cy="4095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CA" sz="1800"/>
              <a:t>Droits fondamentaux des participants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CA" sz="1800"/>
              <a:t>Différence entre les soins de santé et la recherche en santé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CA" sz="1800"/>
              <a:t>Étapes développement d’un médicament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CA" sz="1800"/>
              <a:t>Acteurs et décideurs clés d’un essai clinique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CA" sz="1800"/>
              <a:t>La prise de décision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CA" sz="1800"/>
              <a:t>Bio échantillons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CA" sz="1800"/>
              <a:t>Le formulaire de consentement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sp>
        <p:nvSpPr>
          <p:cNvPr id="197" name="Google Shape;19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2"/>
          <p:cNvSpPr txBox="1"/>
          <p:nvPr>
            <p:ph type="title"/>
          </p:nvPr>
        </p:nvSpPr>
        <p:spPr>
          <a:xfrm>
            <a:off x="612649" y="548638"/>
            <a:ext cx="3493008" cy="57881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fr-CA" sz="4000"/>
              <a:t>Objectifs de l’atelier:</a:t>
            </a:r>
            <a:endParaRPr/>
          </a:p>
        </p:txBody>
      </p:sp>
      <p:sp>
        <p:nvSpPr>
          <p:cNvPr id="205" name="Google Shape;205;p12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6" name="Google Shape;206;p12"/>
          <p:cNvGrpSpPr/>
          <p:nvPr/>
        </p:nvGrpSpPr>
        <p:grpSpPr>
          <a:xfrm>
            <a:off x="4608246" y="551465"/>
            <a:ext cx="6949440" cy="5780986"/>
            <a:chOff x="0" y="2825"/>
            <a:chExt cx="6949440" cy="5780986"/>
          </a:xfrm>
        </p:grpSpPr>
        <p:cxnSp>
          <p:nvCxnSpPr>
            <p:cNvPr id="207" name="Google Shape;207;p12"/>
            <p:cNvCxnSpPr/>
            <p:nvPr/>
          </p:nvCxnSpPr>
          <p:spPr>
            <a:xfrm>
              <a:off x="0" y="2825"/>
              <a:ext cx="6949440" cy="0"/>
            </a:xfrm>
            <a:prstGeom prst="straightConnector1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8" name="Google Shape;208;p12"/>
            <p:cNvSpPr/>
            <p:nvPr/>
          </p:nvSpPr>
          <p:spPr>
            <a:xfrm>
              <a:off x="0" y="2825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2"/>
            <p:cNvSpPr txBox="1"/>
            <p:nvPr/>
          </p:nvSpPr>
          <p:spPr>
            <a:xfrm>
              <a:off x="0" y="2825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Arial"/>
                <a:buNone/>
              </a:pPr>
              <a:r>
                <a:rPr b="0" i="0" lang="fr-CA" sz="3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Formation des chefs communautaires: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1155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Arial"/>
                <a:buNone/>
              </a:pPr>
              <a:r>
                <a:rPr b="0" i="0" lang="fr-CA" sz="3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 recherche, les droits des participants, la Boite à outils </a:t>
              </a:r>
              <a:endParaRPr/>
            </a:p>
          </p:txBody>
        </p:sp>
        <p:cxnSp>
          <p:nvCxnSpPr>
            <p:cNvPr id="210" name="Google Shape;210;p12"/>
            <p:cNvCxnSpPr/>
            <p:nvPr/>
          </p:nvCxnSpPr>
          <p:spPr>
            <a:xfrm>
              <a:off x="0" y="1929821"/>
              <a:ext cx="6949440" cy="0"/>
            </a:xfrm>
            <a:prstGeom prst="straightConnector1">
              <a:avLst/>
            </a:prstGeom>
            <a:solidFill>
              <a:srgbClr val="8CAF1D"/>
            </a:solidFill>
            <a:ln cap="flat" cmpd="sng" w="19050">
              <a:solidFill>
                <a:srgbClr val="8CAF1D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11" name="Google Shape;211;p12"/>
            <p:cNvSpPr/>
            <p:nvPr/>
          </p:nvSpPr>
          <p:spPr>
            <a:xfrm>
              <a:off x="0" y="1929821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2"/>
            <p:cNvSpPr txBox="1"/>
            <p:nvPr/>
          </p:nvSpPr>
          <p:spPr>
            <a:xfrm>
              <a:off x="0" y="1929821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Arial"/>
                <a:buNone/>
              </a:pPr>
              <a:r>
                <a:rPr b="0" i="0" lang="fr-CA" sz="3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Renforcement et échange de connaissances entre les membres du réseau CONERELA+</a:t>
              </a:r>
              <a:endParaRPr/>
            </a:p>
          </p:txBody>
        </p:sp>
        <p:cxnSp>
          <p:nvCxnSpPr>
            <p:cNvPr id="213" name="Google Shape;213;p12"/>
            <p:cNvCxnSpPr/>
            <p:nvPr/>
          </p:nvCxnSpPr>
          <p:spPr>
            <a:xfrm>
              <a:off x="0" y="3856816"/>
              <a:ext cx="6949440" cy="0"/>
            </a:xfrm>
            <a:prstGeom prst="straightConnector1">
              <a:avLst/>
            </a:prstGeom>
            <a:solidFill>
              <a:srgbClr val="186923"/>
            </a:solidFill>
            <a:ln cap="flat" cmpd="sng" w="19050">
              <a:solidFill>
                <a:srgbClr val="18692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14" name="Google Shape;214;p12"/>
            <p:cNvSpPr/>
            <p:nvPr/>
          </p:nvSpPr>
          <p:spPr>
            <a:xfrm>
              <a:off x="0" y="3856816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2"/>
            <p:cNvSpPr txBox="1"/>
            <p:nvPr/>
          </p:nvSpPr>
          <p:spPr>
            <a:xfrm>
              <a:off x="0" y="3856816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Arial"/>
                <a:buNone/>
              </a:pPr>
              <a:r>
                <a:rPr b="0" i="0" lang="fr-CA" sz="3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Feedback: est-ce que ces outils peuvent vous servir, servir en RDC?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221" name="Google Shape;22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22" name="Google Shape;22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graphic of a map with a magnifying glass and people&#10;&#10;AI-generated content may be incorrect." id="223" name="Google Shape;223;p13"/>
          <p:cNvPicPr preferRelativeResize="0"/>
          <p:nvPr/>
        </p:nvPicPr>
        <p:blipFill rotWithShape="1">
          <a:blip r:embed="rId3">
            <a:alphaModFix/>
          </a:blip>
          <a:srcRect b="6" l="3927" r="4945" t="0"/>
          <a:stretch/>
        </p:blipFill>
        <p:spPr>
          <a:xfrm>
            <a:off x="3532247" y="10"/>
            <a:ext cx="4855591" cy="6857990"/>
          </a:xfrm>
          <a:custGeom>
            <a:rect b="b" l="l" r="r" t="t"/>
            <a:pathLst>
              <a:path extrusionOk="0" h="6858000" w="4636517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14"/>
          <p:cNvGrpSpPr/>
          <p:nvPr/>
        </p:nvGrpSpPr>
        <p:grpSpPr>
          <a:xfrm>
            <a:off x="5207640" y="646166"/>
            <a:ext cx="6291714" cy="5525333"/>
            <a:chOff x="0" y="2700"/>
            <a:chExt cx="6291714" cy="5525333"/>
          </a:xfrm>
        </p:grpSpPr>
        <p:cxnSp>
          <p:nvCxnSpPr>
            <p:cNvPr id="229" name="Google Shape;229;p14"/>
            <p:cNvCxnSpPr/>
            <p:nvPr/>
          </p:nvCxnSpPr>
          <p:spPr>
            <a:xfrm>
              <a:off x="0" y="2700"/>
              <a:ext cx="6291714" cy="0"/>
            </a:xfrm>
            <a:prstGeom prst="straightConnector1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30" name="Google Shape;230;p14"/>
            <p:cNvSpPr/>
            <p:nvPr/>
          </p:nvSpPr>
          <p:spPr>
            <a:xfrm>
              <a:off x="0" y="2700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4"/>
            <p:cNvSpPr txBox="1"/>
            <p:nvPr/>
          </p:nvSpPr>
          <p:spPr>
            <a:xfrm>
              <a:off x="0" y="2700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b="0" i="0" lang="fr-CA" sz="2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Combien parmi vous on déjà été participant dans une étude clinique?</a:t>
              </a:r>
              <a:endParaRPr/>
            </a:p>
          </p:txBody>
        </p:sp>
        <p:cxnSp>
          <p:nvCxnSpPr>
            <p:cNvPr id="232" name="Google Shape;232;p14"/>
            <p:cNvCxnSpPr/>
            <p:nvPr/>
          </p:nvCxnSpPr>
          <p:spPr>
            <a:xfrm>
              <a:off x="0" y="1844478"/>
              <a:ext cx="6291714" cy="0"/>
            </a:xfrm>
            <a:prstGeom prst="straightConnector1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33" name="Google Shape;233;p14"/>
            <p:cNvSpPr/>
            <p:nvPr/>
          </p:nvSpPr>
          <p:spPr>
            <a:xfrm>
              <a:off x="0" y="1844478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4"/>
            <p:cNvSpPr txBox="1"/>
            <p:nvPr/>
          </p:nvSpPr>
          <p:spPr>
            <a:xfrm>
              <a:off x="0" y="1844478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b="0" i="0" lang="fr-CA" sz="2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Combien parmi vous on déjà aidé à trouver des participants pour une étude?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5" name="Google Shape;235;p14"/>
            <p:cNvCxnSpPr/>
            <p:nvPr/>
          </p:nvCxnSpPr>
          <p:spPr>
            <a:xfrm>
              <a:off x="0" y="3686256"/>
              <a:ext cx="6291714" cy="0"/>
            </a:xfrm>
            <a:prstGeom prst="straightConnector1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36" name="Google Shape;236;p14"/>
            <p:cNvSpPr/>
            <p:nvPr/>
          </p:nvSpPr>
          <p:spPr>
            <a:xfrm>
              <a:off x="0" y="3686256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4"/>
            <p:cNvSpPr txBox="1"/>
            <p:nvPr/>
          </p:nvSpPr>
          <p:spPr>
            <a:xfrm>
              <a:off x="0" y="3686256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b="0" i="0" lang="fr-CA" sz="2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Est-ce que certains ici ont déjà assumé d’autres rôles?</a:t>
              </a:r>
              <a:endParaRPr/>
            </a:p>
          </p:txBody>
        </p:sp>
      </p:grpSp>
      <p:sp>
        <p:nvSpPr>
          <p:cNvPr id="238" name="Google Shape;23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larm Ringing with solid fill" id="239" name="Google Shape;23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568" y="1555956"/>
            <a:ext cx="3414250" cy="34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fr-CA"/>
              <a:t>Scénario</a:t>
            </a:r>
            <a:endParaRPr/>
          </a:p>
        </p:txBody>
      </p:sp>
      <p:sp>
        <p:nvSpPr>
          <p:cNvPr id="245" name="Google Shape;245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Vous apprenez qu’une nouvelle équipe de chercheurs, peut-être de la Croix Rouge, sont à la recherche de participants à haut risque de Mpox dans votre communauté.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Vous l’apprenez par des femmes au marché.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Qu’est-ce qui vous surgit à la tête?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Quelles espérances, questions, craintes ou autres réflexions ressentez-vous?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46" name="Google Shape;24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/>
          <p:nvPr>
            <p:ph type="title"/>
          </p:nvPr>
        </p:nvSpPr>
        <p:spPr>
          <a:xfrm>
            <a:off x="841248" y="685800"/>
            <a:ext cx="10506456" cy="11570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fr-CA" sz="4800"/>
              <a:t>Travail en groupes (15 min)</a:t>
            </a:r>
            <a:endParaRPr/>
          </a:p>
        </p:txBody>
      </p:sp>
      <p:grpSp>
        <p:nvGrpSpPr>
          <p:cNvPr id="253" name="Google Shape;253;p16"/>
          <p:cNvGrpSpPr/>
          <p:nvPr/>
        </p:nvGrpSpPr>
        <p:grpSpPr>
          <a:xfrm>
            <a:off x="841483" y="2295252"/>
            <a:ext cx="10499888" cy="3876948"/>
            <a:chOff x="3283" y="0"/>
            <a:chExt cx="10499888" cy="3876948"/>
          </a:xfrm>
        </p:grpSpPr>
        <p:sp>
          <p:nvSpPr>
            <p:cNvPr id="254" name="Google Shape;254;p16"/>
            <p:cNvSpPr/>
            <p:nvPr/>
          </p:nvSpPr>
          <p:spPr>
            <a:xfrm>
              <a:off x="3283" y="0"/>
              <a:ext cx="5048023" cy="3876948"/>
            </a:xfrm>
            <a:prstGeom prst="rect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6"/>
            <p:cNvSpPr txBox="1"/>
            <p:nvPr/>
          </p:nvSpPr>
          <p:spPr>
            <a:xfrm>
              <a:off x="3283" y="1550779"/>
              <a:ext cx="5048023" cy="23261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200" lIns="498625" spcFirstLastPara="1" rIns="4986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b="0" i="0" lang="fr-CA" sz="2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Comment déterminez-vous qu’une étude est bonne pour votre communauté? Quelles actions ou facteurs doivent être présents pour que vous fassiez confiance à une étude?</a:t>
              </a: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3283" y="0"/>
              <a:ext cx="5048023" cy="155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6"/>
            <p:cNvSpPr txBox="1"/>
            <p:nvPr/>
          </p:nvSpPr>
          <p:spPr>
            <a:xfrm>
              <a:off x="3283" y="0"/>
              <a:ext cx="5048023" cy="155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100" lIns="498625" spcFirstLastPara="1" rIns="498625" wrap="square" tIns="165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Arial"/>
                <a:buNone/>
              </a:pPr>
              <a:r>
                <a:rPr b="0" i="0" lang="fr-CA" sz="6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b="0" i="0" sz="6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5455148" y="0"/>
              <a:ext cx="5048023" cy="3876948"/>
            </a:xfrm>
            <a:prstGeom prst="rect">
              <a:avLst/>
            </a:prstGeom>
            <a:solidFill>
              <a:srgbClr val="176B22"/>
            </a:solidFill>
            <a:ln cap="flat" cmpd="sng" w="19050">
              <a:solidFill>
                <a:srgbClr val="176B2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6"/>
            <p:cNvSpPr txBox="1"/>
            <p:nvPr/>
          </p:nvSpPr>
          <p:spPr>
            <a:xfrm>
              <a:off x="5455148" y="1550779"/>
              <a:ext cx="5048023" cy="23261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200" lIns="498625" spcFirstLastPara="1" rIns="4986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b="0" i="0" lang="fr-CA" sz="2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2. Qu’est-ce qui pourrait  vous faire perdre confiance en une étude ou ses chercheurs?</a:t>
              </a: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5455148" y="0"/>
              <a:ext cx="5048023" cy="155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6"/>
            <p:cNvSpPr txBox="1"/>
            <p:nvPr/>
          </p:nvSpPr>
          <p:spPr>
            <a:xfrm>
              <a:off x="5455148" y="0"/>
              <a:ext cx="5048023" cy="155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100" lIns="498625" spcFirstLastPara="1" rIns="498625" wrap="square" tIns="165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Arial"/>
                <a:buNone/>
              </a:pPr>
              <a:r>
                <a:rPr b="0" i="0" lang="fr-CA" sz="6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b="0" i="0" sz="6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2" name="Google Shape;26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268" name="Google Shape;268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fr-CA" sz="3600"/>
              <a:t>Si vous êtes le point focal communautaire d’une étude, et que certains membres de votre communauté sont insatisfaits ou fâchés suit à l’étude, comment cela</a:t>
            </a:r>
            <a:br>
              <a:rPr lang="fr-CA" sz="3600"/>
            </a:br>
            <a:r>
              <a:rPr lang="fr-CA" sz="3600"/>
              <a:t>peut-il vous affecter? </a:t>
            </a:r>
            <a:endParaRPr/>
          </a:p>
        </p:txBody>
      </p:sp>
      <p:sp>
        <p:nvSpPr>
          <p:cNvPr id="269" name="Google Shape;26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Différence entre la recherche clinique et les soins de santé (11 min)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276" name="Google Shape;27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erson wearing a white robe and a net on his head&#10;&#10;AI-generated content may be incorrect." id="277" name="Google Shape;277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0350" y="1825625"/>
            <a:ext cx="6591300" cy="379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/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Discussion (10 min)</a:t>
            </a:r>
            <a:br>
              <a:rPr lang="fr-CA"/>
            </a:br>
            <a:endParaRPr/>
          </a:p>
        </p:txBody>
      </p:sp>
      <p:sp>
        <p:nvSpPr>
          <p:cNvPr id="284" name="Google Shape;284;p19"/>
          <p:cNvSpPr txBox="1"/>
          <p:nvPr>
            <p:ph idx="1" type="body"/>
          </p:nvPr>
        </p:nvSpPr>
        <p:spPr>
          <a:xfrm>
            <a:off x="838200" y="2006600"/>
            <a:ext cx="10515600" cy="4170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1. Comment vous avez trouvé la vidéo?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2. Est-ce que vous pensez que cela peut être utile pour votre communauté?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3. Qui dans votre communauté pourrait bénéficier de voir ce film?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85" name="Google Shape;285;p19"/>
          <p:cNvSpPr txBox="1"/>
          <p:nvPr/>
        </p:nvSpPr>
        <p:spPr>
          <a:xfrm>
            <a:off x="838200" y="1474362"/>
            <a:ext cx="10227969" cy="1561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6" name="Google Shape;28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1937005" y="264112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b="1" lang="fr-CA" sz="3300"/>
              <a:t>Méfiances et mauvaises expériences de certains participants </a:t>
            </a:r>
            <a:br>
              <a:rPr b="1" lang="fr-CA"/>
            </a:br>
            <a:endParaRPr/>
          </a:p>
        </p:txBody>
      </p:sp>
      <p:pic>
        <p:nvPicPr>
          <p:cNvPr descr="hhe logo copy.jpg"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618" y="5589783"/>
            <a:ext cx="4326903" cy="116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9909" y="5737994"/>
            <a:ext cx="3077050" cy="1014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men standing next to a truck&#10;&#10;Description automatically generated with medium confidence" id="99" name="Google Shape;99;p2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4399" y="1589675"/>
            <a:ext cx="4828721" cy="3621542"/>
          </a:xfrm>
          <a:prstGeom prst="rect">
            <a:avLst/>
          </a:prstGeom>
          <a:noFill/>
          <a:ln cap="sq" cmpd="sng" w="1270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indoor, box, person&#10;&#10;Description automatically generated" id="100" name="Google Shape;100;p2"/>
          <p:cNvPicPr preferRelativeResize="0"/>
          <p:nvPr/>
        </p:nvPicPr>
        <p:blipFill rotWithShape="1">
          <a:blip r:embed="rId6">
            <a:alphaModFix/>
          </a:blip>
          <a:srcRect b="24762" l="27989" r="10364" t="0"/>
          <a:stretch/>
        </p:blipFill>
        <p:spPr>
          <a:xfrm>
            <a:off x="787022" y="1911134"/>
            <a:ext cx="3704094" cy="3035732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Discussion… (5 min)</a:t>
            </a:r>
            <a:endParaRPr/>
          </a:p>
        </p:txBody>
      </p:sp>
      <p:sp>
        <p:nvSpPr>
          <p:cNvPr id="292" name="Google Shape;292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Êtes-vous déjà tombé malade?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Lorsque vous êtes tombé malade: comment vous avez été soigné?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Avez-vous eu accès au médicament?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Est-ce que vous savez comment on obtient un médicament?</a:t>
            </a:r>
            <a:endParaRPr/>
          </a:p>
        </p:txBody>
      </p:sp>
      <p:sp>
        <p:nvSpPr>
          <p:cNvPr id="293" name="Google Shape;29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group of people standing next to each other&#10;&#10;AI-generated content may be incorrect." id="294" name="Google Shape;29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825" y="4001294"/>
            <a:ext cx="7772400" cy="2601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1"/>
          <p:cNvSpPr txBox="1"/>
          <p:nvPr/>
        </p:nvSpPr>
        <p:spPr>
          <a:xfrm>
            <a:off x="838199" y="104219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0" i="0" lang="fr-CA" sz="4400" u="sng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Étapes du développement d'un nouveau médicament (VF 12 min)</a:t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1" name="Google Shape;301;p21" title="How Do Medications Make it to the Market? : French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15907" y="2367756"/>
            <a:ext cx="6560186" cy="370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"/>
          <p:cNvSpPr txBox="1"/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Discussion (10 min)</a:t>
            </a:r>
            <a:br>
              <a:rPr lang="fr-CA"/>
            </a:br>
            <a:endParaRPr/>
          </a:p>
        </p:txBody>
      </p:sp>
      <p:sp>
        <p:nvSpPr>
          <p:cNvPr id="307" name="Google Shape;307;p22"/>
          <p:cNvSpPr txBox="1"/>
          <p:nvPr>
            <p:ph idx="1" type="body"/>
          </p:nvPr>
        </p:nvSpPr>
        <p:spPr>
          <a:xfrm>
            <a:off x="838200" y="1776214"/>
            <a:ext cx="10515600" cy="3781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fr-CA"/>
              <a:t>Est-ce qu’il vous reste des questions sur le développement des médicaments?</a:t>
            </a:r>
            <a:endParaRPr/>
          </a:p>
          <a:p>
            <a:pPr indent="-349885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fr-CA"/>
              <a:t>Est-ce que c’est utile que les étapes de fabrication d’un médicament soient respectés?</a:t>
            </a:r>
            <a:endParaRPr/>
          </a:p>
          <a:p>
            <a:pPr indent="-349885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fr-CA"/>
              <a:t>Est-ce que vous pensez que c’est utile pour votre communauté, ce film?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08" name="Google Shape;308;p22"/>
          <p:cNvSpPr txBox="1"/>
          <p:nvPr/>
        </p:nvSpPr>
        <p:spPr>
          <a:xfrm>
            <a:off x="838200" y="1474362"/>
            <a:ext cx="10227969" cy="1561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09" name="Google Shape;30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3"/>
          <p:cNvSpPr txBox="1"/>
          <p:nvPr>
            <p:ph type="title"/>
          </p:nvPr>
        </p:nvSpPr>
        <p:spPr>
          <a:xfrm>
            <a:off x="876693" y="741391"/>
            <a:ext cx="3455821" cy="16162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fr-CA" sz="3200"/>
              <a:t>Pause-café</a:t>
            </a:r>
            <a:endParaRPr/>
          </a:p>
        </p:txBody>
      </p:sp>
      <p:sp>
        <p:nvSpPr>
          <p:cNvPr id="315" name="Google Shape;315;p23"/>
          <p:cNvSpPr txBox="1"/>
          <p:nvPr>
            <p:ph idx="1" type="body"/>
          </p:nvPr>
        </p:nvSpPr>
        <p:spPr>
          <a:xfrm>
            <a:off x="876693" y="2533476"/>
            <a:ext cx="3455821" cy="3447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Coffee with solid fill" id="316" name="Google Shape;31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081" y="741391"/>
            <a:ext cx="5384528" cy="538452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 txBox="1"/>
          <p:nvPr>
            <p:ph idx="11" type="ftr"/>
          </p:nvPr>
        </p:nvSpPr>
        <p:spPr>
          <a:xfrm>
            <a:off x="5514569" y="6356350"/>
            <a:ext cx="30960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F7F7F"/>
              </a:solidFill>
            </a:endParaRPr>
          </a:p>
        </p:txBody>
      </p:sp>
      <p:grpSp>
        <p:nvGrpSpPr>
          <p:cNvPr id="318" name="Google Shape;318;p23"/>
          <p:cNvGrpSpPr/>
          <p:nvPr/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19" name="Google Shape;319;p23"/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0">
                  <a:srgbClr val="D86CCC">
                    <a:alpha val="0"/>
                  </a:srgbClr>
                </a:gs>
                <a:gs pos="19000">
                  <a:srgbClr val="D86CCC">
                    <a:alpha val="0"/>
                  </a:srgbClr>
                </a:gs>
                <a:gs pos="100000">
                  <a:srgbClr val="D86CCC"/>
                </a:gs>
              </a:gsLst>
              <a:lin ang="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Scénario pratique en groupe (15 min)</a:t>
            </a:r>
            <a:endParaRPr/>
          </a:p>
        </p:txBody>
      </p:sp>
      <p:sp>
        <p:nvSpPr>
          <p:cNvPr id="326" name="Google Shape;326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i="1" lang="fr-CA" sz="3600"/>
              <a:t>Des chercheurs descendent dans votre communauté pour tester un nouveau traitement contre le paludisme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fr-CA"/>
              <a:t>Ils veulent votre aide pour recruter les participants.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Vous acceptez?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Vous posez des questions?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Quelles questions?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27" name="Google Shape;32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Discussion: Éthique de la recherche et les droits des participants (10 min)</a:t>
            </a:r>
            <a:endParaRPr/>
          </a:p>
        </p:txBody>
      </p:sp>
      <p:sp>
        <p:nvSpPr>
          <p:cNvPr id="333" name="Google Shape;333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1. A votre avis, quand on parle de l’éthique de la recherche on parle de quoi?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2. Est-ce que les participants ont des droits particuliers?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3. Le respect de ces droits c’est important a votre avis?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4. Est-ce que vous pouvez citer quelques droits liés à l’éthique de la recherche?</a:t>
            </a:r>
            <a:endParaRPr/>
          </a:p>
        </p:txBody>
      </p:sp>
      <p:sp>
        <p:nvSpPr>
          <p:cNvPr id="334" name="Google Shape;33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26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927" r="3240" t="0"/>
          <a:stretch/>
        </p:blipFill>
        <p:spPr>
          <a:xfrm>
            <a:off x="2626280" y="0"/>
            <a:ext cx="693639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6"/>
          <p:cNvSpPr txBox="1"/>
          <p:nvPr>
            <p:ph idx="11" type="ftr"/>
          </p:nvPr>
        </p:nvSpPr>
        <p:spPr>
          <a:xfrm>
            <a:off x="8412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347" name="Google Shape;347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48" name="Google Shape;34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9971" y="0"/>
            <a:ext cx="735205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giving a baby a medical procedure&#10;&#10;AI-generated content may be incorrect." id="355" name="Google Shape;355;p28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784" r="3382" t="0"/>
          <a:stretch/>
        </p:blipFill>
        <p:spPr>
          <a:xfrm>
            <a:off x="2492017" y="-132735"/>
            <a:ext cx="7070653" cy="69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8"/>
          <p:cNvSpPr txBox="1"/>
          <p:nvPr>
            <p:ph idx="11" type="ftr"/>
          </p:nvPr>
        </p:nvSpPr>
        <p:spPr>
          <a:xfrm>
            <a:off x="8412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A group of people sitting on benches&#10;&#10;AI-generated content may be incorrect." id="362" name="Google Shape;362;p29"/>
          <p:cNvPicPr preferRelativeResize="0"/>
          <p:nvPr/>
        </p:nvPicPr>
        <p:blipFill rotWithShape="1">
          <a:blip r:embed="rId3">
            <a:alphaModFix/>
          </a:blip>
          <a:srcRect b="-2" l="0" r="4923" t="0"/>
          <a:stretch/>
        </p:blipFill>
        <p:spPr>
          <a:xfrm>
            <a:off x="2506314" y="10"/>
            <a:ext cx="693639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/>
          <p:nvPr>
            <p:ph type="title"/>
          </p:nvPr>
        </p:nvSpPr>
        <p:spPr>
          <a:xfrm>
            <a:off x="5906802" y="338916"/>
            <a:ext cx="6083637" cy="15270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b="1" lang="fr-CA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Perceptions et expériences morales de la recherche Ebola</a:t>
            </a:r>
            <a:endParaRPr/>
          </a:p>
        </p:txBody>
      </p:sp>
      <p:pic>
        <p:nvPicPr>
          <p:cNvPr descr="Africa with solid fill" id="107" name="Google Shape;107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648" y="1102440"/>
            <a:ext cx="4681506" cy="468150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>
            <p:ph idx="2" type="body"/>
          </p:nvPr>
        </p:nvSpPr>
        <p:spPr>
          <a:xfrm>
            <a:off x="5906802" y="2212848"/>
            <a:ext cx="5577902" cy="4096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CA" sz="1800"/>
              <a:t>Certains n’avaient pas réalisé qu’ils prenaient part à une étude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CA" sz="1800"/>
              <a:t>Incertains des normes de compensation = colère et rumeurs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CA" sz="1800"/>
              <a:t>Résultats non partagés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CA" sz="1800"/>
              <a:t>« Ils nous ont traité de cobayes! »</a:t>
            </a:r>
            <a:endParaRPr/>
          </a:p>
          <a:p>
            <a:pPr indent="-114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sp>
        <p:nvSpPr>
          <p:cNvPr id="109" name="Google Shape;109;p3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erson sitting on a straw hut&#10;&#10;AI-generated content may be incorrect." id="368" name="Google Shape;36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5438" y="0"/>
            <a:ext cx="73411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erson and person walking towards a building&#10;&#10;AI-generated content may be incorrect." id="374" name="Google Shape;37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3710" y="-147485"/>
            <a:ext cx="7398455" cy="7034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erson sitting in a chair&#10;&#10;AI-generated content may be incorrect." id="380" name="Google Shape;38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3337" y="0"/>
            <a:ext cx="7325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erson walking towards a group of people&#10;&#10;AI-generated content may be incorrect." id="386" name="Google Shape;38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4272" y="0"/>
            <a:ext cx="726345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tanding in front of a group of people&#10;&#10;AI-generated content may be incorrect." id="392" name="Google Shape;392;p3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1" l="159" r="3250" t="0"/>
          <a:stretch/>
        </p:blipFill>
        <p:spPr>
          <a:xfrm>
            <a:off x="2477729" y="-141211"/>
            <a:ext cx="7079225" cy="699921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4"/>
          <p:cNvSpPr txBox="1"/>
          <p:nvPr>
            <p:ph idx="11" type="ftr"/>
          </p:nvPr>
        </p:nvSpPr>
        <p:spPr>
          <a:xfrm>
            <a:off x="8412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37ff4fbafad_0_0" title="Screenshot 2025-09-16 at 4.08.1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725" y="152400"/>
            <a:ext cx="6913514" cy="65532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4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erson shaking hands with a group of people&#10;&#10;AI-generated content may be incorrect." id="405" name="Google Shape;405;p3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8344" y="136525"/>
            <a:ext cx="6984808" cy="673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1" name="Google Shape;411;p36" title="Screenshot 2025-09-16 at 4.09.29 PM.png"/>
          <p:cNvPicPr preferRelativeResize="0"/>
          <p:nvPr/>
        </p:nvPicPr>
        <p:blipFill rotWithShape="1">
          <a:blip r:embed="rId3">
            <a:alphaModFix/>
          </a:blip>
          <a:srcRect b="0" l="0" r="2085" t="0"/>
          <a:stretch/>
        </p:blipFill>
        <p:spPr>
          <a:xfrm>
            <a:off x="3058325" y="69375"/>
            <a:ext cx="5775700" cy="658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Discussion (30 min)</a:t>
            </a:r>
            <a:endParaRPr/>
          </a:p>
        </p:txBody>
      </p:sp>
      <p:sp>
        <p:nvSpPr>
          <p:cNvPr id="417" name="Google Shape;417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fr-CA"/>
              <a:t>A votre avis, lesquels parmi ces droits sont moins respectés chez vous?</a:t>
            </a:r>
            <a:endParaRPr>
              <a:solidFill>
                <a:srgbClr val="FFFFFF"/>
              </a:solidFill>
            </a:endParaRPr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fr-CA"/>
              <a:t>Qu’est-ce qui contribue à cette situation? 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fr-CA"/>
              <a:t>Est-ce que l’absence de ce droit vous trouble ou pas trop? 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18" name="Google Shape;41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8"/>
          <p:cNvSpPr/>
          <p:nvPr/>
        </p:nvSpPr>
        <p:spPr>
          <a:xfrm>
            <a:off x="0" y="0"/>
            <a:ext cx="4229686" cy="3469184"/>
          </a:xfrm>
          <a:custGeom>
            <a:rect b="b" l="l" r="r" t="t"/>
            <a:pathLst>
              <a:path extrusionOk="0" h="3469184" w="4229686">
                <a:moveTo>
                  <a:pt x="0" y="0"/>
                </a:moveTo>
                <a:lnTo>
                  <a:pt x="3937282" y="0"/>
                </a:lnTo>
                <a:lnTo>
                  <a:pt x="3947509" y="16834"/>
                </a:lnTo>
                <a:cubicBezTo>
                  <a:pt x="4127466" y="348105"/>
                  <a:pt x="4229686" y="727734"/>
                  <a:pt x="4229686" y="1131238"/>
                </a:cubicBezTo>
                <a:cubicBezTo>
                  <a:pt x="4229686" y="2422450"/>
                  <a:pt x="3182952" y="3469184"/>
                  <a:pt x="1891740" y="3469184"/>
                </a:cubicBezTo>
                <a:cubicBezTo>
                  <a:pt x="1165433" y="3469184"/>
                  <a:pt x="516481" y="3137991"/>
                  <a:pt x="87667" y="2618389"/>
                </a:cubicBezTo>
                <a:lnTo>
                  <a:pt x="0" y="250115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8"/>
          <p:cNvSpPr/>
          <p:nvPr/>
        </p:nvSpPr>
        <p:spPr>
          <a:xfrm>
            <a:off x="1631645" y="3853046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8"/>
          <p:cNvSpPr/>
          <p:nvPr/>
        </p:nvSpPr>
        <p:spPr>
          <a:xfrm>
            <a:off x="2094561" y="2928977"/>
            <a:ext cx="5010226" cy="3929025"/>
          </a:xfrm>
          <a:custGeom>
            <a:rect b="b" l="l" r="r" t="t"/>
            <a:pathLst>
              <a:path extrusionOk="0" h="3929025" w="5010226">
                <a:moveTo>
                  <a:pt x="2505113" y="0"/>
                </a:moveTo>
                <a:cubicBezTo>
                  <a:pt x="3888649" y="0"/>
                  <a:pt x="5010226" y="1121577"/>
                  <a:pt x="5010226" y="2505113"/>
                </a:cubicBezTo>
                <a:cubicBezTo>
                  <a:pt x="5010226" y="3023939"/>
                  <a:pt x="4852505" y="3505927"/>
                  <a:pt x="4582392" y="3905746"/>
                </a:cubicBezTo>
                <a:lnTo>
                  <a:pt x="4564985" y="3929025"/>
                </a:lnTo>
                <a:lnTo>
                  <a:pt x="445242" y="3929025"/>
                </a:lnTo>
                <a:lnTo>
                  <a:pt x="427834" y="3905746"/>
                </a:lnTo>
                <a:cubicBezTo>
                  <a:pt x="157722" y="3505927"/>
                  <a:pt x="0" y="3023939"/>
                  <a:pt x="0" y="2505113"/>
                </a:cubicBezTo>
                <a:cubicBezTo>
                  <a:pt x="0" y="1121577"/>
                  <a:pt x="1121577" y="0"/>
                  <a:pt x="2505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8"/>
          <p:cNvSpPr/>
          <p:nvPr/>
        </p:nvSpPr>
        <p:spPr>
          <a:xfrm rot="6915428">
            <a:off x="8549639" y="1895148"/>
            <a:ext cx="2987899" cy="2987899"/>
          </a:xfrm>
          <a:prstGeom prst="arc">
            <a:avLst>
              <a:gd fmla="val 14455503" name="adj1"/>
              <a:gd fmla="val 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38"/>
          <p:cNvSpPr txBox="1"/>
          <p:nvPr>
            <p:ph type="title"/>
          </p:nvPr>
        </p:nvSpPr>
        <p:spPr>
          <a:xfrm>
            <a:off x="7104787" y="774936"/>
            <a:ext cx="4425551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"/>
              <a:buNone/>
            </a:pPr>
            <a:r>
              <a:rPr lang="fr-CA" sz="6000">
                <a:solidFill>
                  <a:srgbClr val="FFFFFF"/>
                </a:solidFill>
              </a:rPr>
              <a:t>Photo+</a:t>
            </a:r>
            <a:br>
              <a:rPr lang="fr-CA" sz="6000">
                <a:solidFill>
                  <a:srgbClr val="FFFFFF"/>
                </a:solidFill>
              </a:rPr>
            </a:br>
            <a:r>
              <a:rPr lang="fr-CA" sz="6000">
                <a:solidFill>
                  <a:srgbClr val="FFFFFF"/>
                </a:solidFill>
              </a:rPr>
              <a:t>Déjeuner</a:t>
            </a:r>
            <a:endParaRPr/>
          </a:p>
        </p:txBody>
      </p:sp>
      <p:pic>
        <p:nvPicPr>
          <p:cNvPr descr="Table setting outline" id="429" name="Google Shape;42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575" y="274785"/>
            <a:ext cx="2492498" cy="2492498"/>
          </a:xfrm>
          <a:custGeom>
            <a:rect b="b" l="l" r="r" t="t"/>
            <a:pathLst>
              <a:path extrusionOk="0" h="1916009" w="2028107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Camera outline" id="430" name="Google Shape;43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0692" y="3810150"/>
            <a:ext cx="2736864" cy="2736864"/>
          </a:xfrm>
          <a:custGeom>
            <a:rect b="b" l="l" r="r" t="t"/>
            <a:pathLst>
              <a:path extrusionOk="0" h="1916009" w="2028107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31" name="Google Shape;431;p38"/>
          <p:cNvSpPr txBox="1"/>
          <p:nvPr>
            <p:ph idx="11" type="ftr"/>
          </p:nvPr>
        </p:nvSpPr>
        <p:spPr>
          <a:xfrm>
            <a:off x="7134383" y="6356350"/>
            <a:ext cx="3103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ue and white rectangular sign&#10;&#10;AI-generated content may be incorrect." id="115" name="Google Shape;115;p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75" l="0" r="3" t="0"/>
          <a:stretch/>
        </p:blipFill>
        <p:spPr>
          <a:xfrm>
            <a:off x="-7366" y="10"/>
            <a:ext cx="4855591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/>
          <p:nvPr/>
        </p:nvSpPr>
        <p:spPr>
          <a:xfrm>
            <a:off x="8673531" y="407987"/>
            <a:ext cx="2987899" cy="2987899"/>
          </a:xfrm>
          <a:prstGeom prst="arc">
            <a:avLst>
              <a:gd fmla="val 16200000" name="adj1"/>
              <a:gd fmla="val 256372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 txBox="1"/>
          <p:nvPr>
            <p:ph idx="1" type="body"/>
          </p:nvPr>
        </p:nvSpPr>
        <p:spPr>
          <a:xfrm>
            <a:off x="5428649" y="1002506"/>
            <a:ext cx="617813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15113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A"/>
              <a:t>Valeur scientifique et social de la recherche essentielles mais insuffisante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fr-CA"/>
              <a:t>Il faut respecter les participants</a:t>
            </a:r>
            <a:r>
              <a:rPr lang="fr-CA"/>
              <a:t>, leurs droits, leur bien-être et celui des  </a:t>
            </a:r>
            <a:r>
              <a:rPr b="1" lang="fr-CA"/>
              <a:t>communautés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fr-CA"/>
              <a:t>Une recherche éthique est une recherche avec un bon engagement communautaire,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A"/>
              <a:t>pour assurer des projets et approches acceptables, et  la compréhension des objectifs et procédures de la recherche</a:t>
            </a:r>
            <a:endParaRPr/>
          </a:p>
        </p:txBody>
      </p:sp>
      <p:sp>
        <p:nvSpPr>
          <p:cNvPr id="118" name="Google Shape;118;p4"/>
          <p:cNvSpPr txBox="1"/>
          <p:nvPr>
            <p:ph idx="11" type="ftr"/>
          </p:nvPr>
        </p:nvSpPr>
        <p:spPr>
          <a:xfrm>
            <a:off x="5827047" y="6356350"/>
            <a:ext cx="39449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9"/>
          <p:cNvSpPr txBox="1"/>
          <p:nvPr>
            <p:ph type="title"/>
          </p:nvPr>
        </p:nvSpPr>
        <p:spPr>
          <a:xfrm>
            <a:off x="1524000" y="548640"/>
            <a:ext cx="9160475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lay"/>
              <a:buNone/>
            </a:pPr>
            <a:r>
              <a:rPr lang="fr-CA" sz="3700"/>
              <a:t>La décision de participer à une recherche</a:t>
            </a:r>
            <a:br>
              <a:rPr lang="fr-CA" sz="3700"/>
            </a:br>
            <a:endParaRPr sz="3700"/>
          </a:p>
        </p:txBody>
      </p:sp>
      <p:sp>
        <p:nvSpPr>
          <p:cNvPr id="438" name="Google Shape;438;p39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9" name="Google Shape;439;p39"/>
          <p:cNvGrpSpPr/>
          <p:nvPr/>
        </p:nvGrpSpPr>
        <p:grpSpPr>
          <a:xfrm>
            <a:off x="1010738" y="2496021"/>
            <a:ext cx="10175625" cy="3150000"/>
            <a:chOff x="79862" y="458215"/>
            <a:chExt cx="10175625" cy="3150000"/>
          </a:xfrm>
        </p:grpSpPr>
        <p:sp>
          <p:nvSpPr>
            <p:cNvPr id="440" name="Google Shape;440;p39"/>
            <p:cNvSpPr/>
            <p:nvPr/>
          </p:nvSpPr>
          <p:spPr>
            <a:xfrm>
              <a:off x="672175" y="458215"/>
              <a:ext cx="1852875" cy="185287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1067050" y="853090"/>
              <a:ext cx="1063125" cy="1063125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79862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9"/>
            <p:cNvSpPr txBox="1"/>
            <p:nvPr/>
          </p:nvSpPr>
          <p:spPr>
            <a:xfrm>
              <a:off x="79862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b="0" i="0" lang="fr-CA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JEU DE RÔLE</a:t>
              </a:r>
              <a:endParaRPr/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4241237" y="458215"/>
              <a:ext cx="1852875" cy="185287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4636112" y="853090"/>
              <a:ext cx="1063125" cy="106312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3648925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9"/>
            <p:cNvSpPr txBox="1"/>
            <p:nvPr/>
          </p:nvSpPr>
          <p:spPr>
            <a:xfrm>
              <a:off x="3648925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b="0" i="0" lang="fr-CA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SCENARIOS + DISCUSSIONS</a:t>
              </a:r>
              <a:endParaRPr/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7810300" y="458215"/>
              <a:ext cx="1852875" cy="185287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8205175" y="853090"/>
              <a:ext cx="1063125" cy="106312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9"/>
            <p:cNvSpPr/>
            <p:nvPr/>
          </p:nvSpPr>
          <p:spPr>
            <a:xfrm>
              <a:off x="7217987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9"/>
            <p:cNvSpPr txBox="1"/>
            <p:nvPr/>
          </p:nvSpPr>
          <p:spPr>
            <a:xfrm>
              <a:off x="7217987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b="0" i="0" lang="fr-CA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VIDÉO: PARTICIPER OU NON?</a:t>
              </a: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58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0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and person walking towards a building&#10;&#10;AI-generated content may be incorrect." id="458" name="Google Shape;458;p40"/>
          <p:cNvPicPr preferRelativeResize="0"/>
          <p:nvPr/>
        </p:nvPicPr>
        <p:blipFill rotWithShape="1">
          <a:blip r:embed="rId3">
            <a:alphaModFix/>
          </a:blip>
          <a:srcRect b="7365" l="13124" r="13669" t="25592"/>
          <a:stretch/>
        </p:blipFill>
        <p:spPr>
          <a:xfrm>
            <a:off x="6421035" y="1197551"/>
            <a:ext cx="5129784" cy="4462898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60" name="Google Shape;460;p40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itting in a chair&#10;&#10;AI-generated content may be incorrect." id="461" name="Google Shape;461;p40"/>
          <p:cNvPicPr preferRelativeResize="0"/>
          <p:nvPr/>
        </p:nvPicPr>
        <p:blipFill rotWithShape="1">
          <a:blip r:embed="rId4">
            <a:alphaModFix/>
          </a:blip>
          <a:srcRect b="5375" l="18323" r="21914" t="24086"/>
          <a:stretch/>
        </p:blipFill>
        <p:spPr>
          <a:xfrm>
            <a:off x="681976" y="643467"/>
            <a:ext cx="5048192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Discussion (10 min)</a:t>
            </a:r>
            <a:endParaRPr/>
          </a:p>
        </p:txBody>
      </p:sp>
      <p:sp>
        <p:nvSpPr>
          <p:cNvPr id="467" name="Google Shape;467;p41"/>
          <p:cNvSpPr txBox="1"/>
          <p:nvPr>
            <p:ph idx="1" type="body"/>
          </p:nvPr>
        </p:nvSpPr>
        <p:spPr>
          <a:xfrm>
            <a:off x="838200" y="1907021"/>
            <a:ext cx="10515600" cy="36652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Est-ce qu’il est vraiment essentiel que chaque adulte décide pour lui même de participer ou non à une étude?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Pourrait-il y avoir des avantages à ce que le chef de famille ou de la communauté décide recommande une décision aux autres?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Quels sont les désavantages de ceci? (désavantages pour qui?)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68" name="Google Shape;468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Jeu de rôles – 2 scenarios (45 min)</a:t>
            </a:r>
            <a:endParaRPr/>
          </a:p>
        </p:txBody>
      </p:sp>
      <p:sp>
        <p:nvSpPr>
          <p:cNvPr id="474" name="Google Shape;474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A"/>
              <a:t>On forme 2 Groupes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800"/>
              <a:t>2 groupes de 3 personnes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800"/>
              <a:t>1 groupe de 14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/>
              <a:t>Scénarios assignés 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/>
              <a:t>Chaque personne dans le groupe choisit son rôle et doit réfléchir, être prête à montrer ou expliquer le point de vue de son personnage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/>
              <a:t>ACTION: Le groupe improvise sa saynète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A" sz="2400"/>
              <a:t>(adaptation activités pages 54-55 guide facilitateur)</a:t>
            </a:r>
            <a:endParaRPr/>
          </a:p>
        </p:txBody>
      </p:sp>
      <p:sp>
        <p:nvSpPr>
          <p:cNvPr id="475" name="Google Shape;475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3"/>
          <p:cNvSpPr txBox="1"/>
          <p:nvPr>
            <p:ph type="title"/>
          </p:nvPr>
        </p:nvSpPr>
        <p:spPr>
          <a:xfrm>
            <a:off x="206478" y="202482"/>
            <a:ext cx="1198551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Jeu de rôles – Division de rôles / préparation (10 min)</a:t>
            </a:r>
            <a:endParaRPr/>
          </a:p>
        </p:txBody>
      </p:sp>
      <p:sp>
        <p:nvSpPr>
          <p:cNvPr id="481" name="Google Shape;481;p43"/>
          <p:cNvSpPr txBox="1"/>
          <p:nvPr>
            <p:ph idx="1" type="body"/>
          </p:nvPr>
        </p:nvSpPr>
        <p:spPr>
          <a:xfrm>
            <a:off x="412955" y="1545406"/>
            <a:ext cx="5606845" cy="5668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A" sz="2400"/>
              <a:t>Deux </a:t>
            </a:r>
            <a:r>
              <a:rPr b="1" lang="fr-CA" sz="2400"/>
              <a:t>soeurs/frères </a:t>
            </a:r>
            <a:r>
              <a:rPr lang="fr-CA" sz="2400"/>
              <a:t>jasent. Un autre membre de la famille arrive, annonçant qu’on vient de lui parler d’une étude qui cherche à recruter des personnes n’ayant jamais eu la Mpox pour tester un nouveau traitement Mpox.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A" sz="2400"/>
              <a:t>1 personnage devrait appuyer la participation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A" sz="2400"/>
              <a:t>1 autre doit être incertain/méfiant.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t/>
            </a:r>
            <a:endParaRPr sz="3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82" name="Google Shape;482;p43"/>
          <p:cNvSpPr txBox="1"/>
          <p:nvPr>
            <p:ph idx="2" type="body"/>
          </p:nvPr>
        </p:nvSpPr>
        <p:spPr>
          <a:xfrm>
            <a:off x="6172202" y="1545406"/>
            <a:ext cx="578874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A" sz="2400"/>
              <a:t>Un </a:t>
            </a:r>
            <a:r>
              <a:rPr b="1" lang="fr-CA" sz="2400"/>
              <a:t>chef</a:t>
            </a:r>
            <a:r>
              <a:rPr lang="fr-CA" sz="2400"/>
              <a:t> de quartier introduit un chercheur qui veut initier un essai vaccinal pour les personnes atteintes par la Mpox dans la région.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A" sz="2400"/>
              <a:t>Le chef de quartier semble en faveur de l’essai.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A" sz="2400"/>
              <a:t>Certains ne font pas confiance (au chef? Au chercheur? Autre?), ou on peur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A" sz="2400"/>
              <a:t>Certains pensent que c’est une bonne opportunité.</a:t>
            </a:r>
            <a:endParaRPr/>
          </a:p>
        </p:txBody>
      </p:sp>
      <p:cxnSp>
        <p:nvCxnSpPr>
          <p:cNvPr id="483" name="Google Shape;483;p43"/>
          <p:cNvCxnSpPr/>
          <p:nvPr/>
        </p:nvCxnSpPr>
        <p:spPr>
          <a:xfrm>
            <a:off x="6019800" y="1533832"/>
            <a:ext cx="0" cy="5058697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44"/>
          <p:cNvSpPr txBox="1"/>
          <p:nvPr>
            <p:ph type="title"/>
          </p:nvPr>
        </p:nvSpPr>
        <p:spPr>
          <a:xfrm>
            <a:off x="7531610" y="365125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fr-CA" sz="4000"/>
              <a:t>Action! </a:t>
            </a:r>
            <a:br>
              <a:rPr lang="fr-CA" sz="4000"/>
            </a:br>
            <a:r>
              <a:rPr lang="fr-CA" sz="4000"/>
              <a:t>(5-7 min chaque)</a:t>
            </a:r>
            <a:endParaRPr/>
          </a:p>
        </p:txBody>
      </p:sp>
      <p:pic>
        <p:nvPicPr>
          <p:cNvPr descr="Scene board in red background" id="490" name="Google Shape;490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5892" r="26593" t="0"/>
          <a:stretch/>
        </p:blipFill>
        <p:spPr>
          <a:xfrm>
            <a:off x="1" y="10"/>
            <a:ext cx="693639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4"/>
          <p:cNvSpPr txBox="1"/>
          <p:nvPr>
            <p:ph idx="2" type="body"/>
          </p:nvPr>
        </p:nvSpPr>
        <p:spPr>
          <a:xfrm>
            <a:off x="7531610" y="2434201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492" name="Google Shape;492;p44"/>
          <p:cNvSpPr txBox="1"/>
          <p:nvPr>
            <p:ph idx="11" type="ftr"/>
          </p:nvPr>
        </p:nvSpPr>
        <p:spPr>
          <a:xfrm>
            <a:off x="8412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La prise de décision (Lingala 7 min)</a:t>
            </a:r>
            <a:endParaRPr/>
          </a:p>
        </p:txBody>
      </p:sp>
      <p:pic>
        <p:nvPicPr>
          <p:cNvPr descr="A group of people standing outside&#10;&#10;AI-generated content may be incorrect." id="498" name="Google Shape;498;p4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5889" y="1690688"/>
            <a:ext cx="7260222" cy="430652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On est libre…</a:t>
            </a:r>
            <a:endParaRPr/>
          </a:p>
        </p:txBody>
      </p:sp>
      <p:sp>
        <p:nvSpPr>
          <p:cNvPr id="506" name="Google Shape;506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/>
              <a:t>De prendre son temps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/>
              <a:t>De discuter/réfléchir avec ses proches/amies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/>
              <a:t>Souvent, en plus de l’acceptation au niveau national de l’étude, un </a:t>
            </a:r>
            <a:r>
              <a:rPr b="1" lang="fr-CA"/>
              <a:t>consentement communautaire </a:t>
            </a:r>
            <a:r>
              <a:rPr lang="fr-CA"/>
              <a:t>avant qu’on puisse chercher des participants dans une communauté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fr-CA" sz="3600"/>
              <a:t>Chaque personne a le droit de décider pour elle-même si elle veut participer, ou non 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507" name="Google Shape;507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7"/>
          <p:cNvSpPr txBox="1"/>
          <p:nvPr>
            <p:ph type="title"/>
          </p:nvPr>
        </p:nvSpPr>
        <p:spPr>
          <a:xfrm>
            <a:off x="876693" y="741391"/>
            <a:ext cx="3455821" cy="16162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fr-CA" sz="3200"/>
              <a:t>Pause-café</a:t>
            </a:r>
            <a:endParaRPr/>
          </a:p>
        </p:txBody>
      </p:sp>
      <p:sp>
        <p:nvSpPr>
          <p:cNvPr id="513" name="Google Shape;513;p47"/>
          <p:cNvSpPr txBox="1"/>
          <p:nvPr>
            <p:ph idx="1" type="body"/>
          </p:nvPr>
        </p:nvSpPr>
        <p:spPr>
          <a:xfrm>
            <a:off x="876693" y="2533476"/>
            <a:ext cx="3455821" cy="3447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Coffee with solid fill" id="514" name="Google Shape;51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081" y="741391"/>
            <a:ext cx="5384528" cy="5384528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47"/>
          <p:cNvSpPr txBox="1"/>
          <p:nvPr>
            <p:ph idx="11" type="ftr"/>
          </p:nvPr>
        </p:nvSpPr>
        <p:spPr>
          <a:xfrm>
            <a:off x="5514569" y="6356350"/>
            <a:ext cx="30960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06E"/>
              </a:buClr>
              <a:buSzPts val="4400"/>
              <a:buFont typeface="Play"/>
              <a:buNone/>
            </a:pPr>
            <a:r>
              <a:rPr lang="fr-CA">
                <a:solidFill>
                  <a:srgbClr val="78206E"/>
                </a:solidFill>
              </a:rPr>
              <a:t>Discussion bio-échantillons (10 min)</a:t>
            </a:r>
            <a:endParaRPr/>
          </a:p>
        </p:txBody>
      </p:sp>
      <p:sp>
        <p:nvSpPr>
          <p:cNvPr id="521" name="Google Shape;521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1. A votre avis, à quoi sert les bio-échantillons dans la recherche?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2. Est-ce que vous avez été témoin de prise de sang ou autre prise de bio-échantillons durant une étude et quelle était votre réaction?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 </a:t>
            </a:r>
            <a:endParaRPr/>
          </a:p>
        </p:txBody>
      </p:sp>
      <p:sp>
        <p:nvSpPr>
          <p:cNvPr id="522" name="Google Shape;522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lay"/>
              <a:buNone/>
            </a:pPr>
            <a:r>
              <a:rPr lang="fr-CA" sz="3800"/>
              <a:t>Suggestions de survivants Ebola/ex-participants? </a:t>
            </a:r>
            <a:endParaRPr/>
          </a:p>
        </p:txBody>
      </p:sp>
      <p:pic>
        <p:nvPicPr>
          <p:cNvPr id="124" name="Google Shape;124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739396"/>
            <a:ext cx="5181600" cy="25237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pink shirt&#10;&#10;AI-generated content may be incorrect." id="125" name="Google Shape;125;p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2200" y="1591669"/>
            <a:ext cx="5181600" cy="417835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group of men standing next to a truck&#10;&#10;Description automatically generated with medium confidence" id="127" name="Google Shape;12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0" y="1870075"/>
            <a:ext cx="4828721" cy="3621542"/>
          </a:xfrm>
          <a:prstGeom prst="rect">
            <a:avLst/>
          </a:prstGeom>
          <a:noFill/>
          <a:ln cap="sq" cmpd="sng" w="1270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Bio-échantillons</a:t>
            </a:r>
            <a:r>
              <a:rPr lang="fr-CA"/>
              <a:t> (VF 17 min)</a:t>
            </a:r>
            <a:endParaRPr/>
          </a:p>
        </p:txBody>
      </p:sp>
      <p:sp>
        <p:nvSpPr>
          <p:cNvPr id="528" name="Google Shape;528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29" name="Google Shape;529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group of people sitting outside looking at a computer&#10;&#10;AI-generated content may be incorrect." id="530" name="Google Shape;53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9305" y="1825625"/>
            <a:ext cx="9113389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Discussion post-film (10 min)</a:t>
            </a:r>
            <a:endParaRPr/>
          </a:p>
        </p:txBody>
      </p:sp>
      <p:sp>
        <p:nvSpPr>
          <p:cNvPr id="536" name="Google Shape;536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1. Est-ce que le scénario vous semble réaliste?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2. Est-ce que ce film vous semble utile à partager et discuter avec d’autres personnes?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3. Autres réflexions?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		- page 69 du guide facilitateur, activité 1, suggère 			d’identifier avec votre communauté les questions que 		vous voudriez poser au chercheur</a:t>
            </a:r>
            <a:endParaRPr/>
          </a:p>
        </p:txBody>
      </p:sp>
      <p:sp>
        <p:nvSpPr>
          <p:cNvPr id="537" name="Google Shape;537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51"/>
          <p:cNvSpPr txBox="1"/>
          <p:nvPr>
            <p:ph type="title"/>
          </p:nvPr>
        </p:nvSpPr>
        <p:spPr>
          <a:xfrm>
            <a:off x="4799858" y="689548"/>
            <a:ext cx="6707084" cy="5306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fr-CA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Questionnaire</a:t>
            </a:r>
            <a:br>
              <a:rPr lang="fr-CA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fr-CA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fr-CA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Merci de nous aider à comprendre comment vous avez trouvé l’atelier</a:t>
            </a:r>
            <a:br>
              <a:rPr lang="fr-CA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fr-CA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fr-CA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15 min</a:t>
            </a:r>
            <a:br>
              <a:rPr lang="fr-CA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endParaRPr sz="51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Clipboard with solid fill" id="544" name="Google Shape;544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40" y="1226248"/>
            <a:ext cx="4087368" cy="4087368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1"/>
          <p:cNvSpPr/>
          <p:nvPr/>
        </p:nvSpPr>
        <p:spPr>
          <a:xfrm>
            <a:off x="4853987" y="4409267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52"/>
          <p:cNvPicPr preferRelativeResize="0"/>
          <p:nvPr/>
        </p:nvPicPr>
        <p:blipFill rotWithShape="1">
          <a:blip r:embed="rId3">
            <a:alphaModFix/>
          </a:blip>
          <a:srcRect b="19982" l="1039" r="525" t="0"/>
          <a:stretch/>
        </p:blipFill>
        <p:spPr>
          <a:xfrm>
            <a:off x="643467" y="673323"/>
            <a:ext cx="10905066" cy="4410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Réflexions finales</a:t>
            </a:r>
            <a:endParaRPr/>
          </a:p>
        </p:txBody>
      </p:sp>
      <p:sp>
        <p:nvSpPr>
          <p:cNvPr id="557" name="Google Shape;557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A votre avis, est-ce que cette boite a outils peut être utile au sein des communautés pour les informer/sensibiliser?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A vous maintenant de passer a l’action en utilisant la boite a outils dans le cadre de recherches futures.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58" name="Google Shape;558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ose-up of Ranunculus flowers, buds, and stems, with petals in pastel shades of orange and pink" id="564" name="Google Shape;564;p54"/>
          <p:cNvPicPr preferRelativeResize="0"/>
          <p:nvPr/>
        </p:nvPicPr>
        <p:blipFill rotWithShape="1">
          <a:blip r:embed="rId3">
            <a:alphaModFix/>
          </a:blip>
          <a:srcRect b="0" l="23298" r="0" t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4"/>
          <p:cNvSpPr/>
          <p:nvPr/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40000"/>
                </a:srgbClr>
              </a:gs>
              <a:gs pos="35000">
                <a:srgbClr val="FFFFFF">
                  <a:alpha val="75686"/>
                </a:srgbClr>
              </a:gs>
              <a:gs pos="52999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54"/>
          <p:cNvSpPr txBox="1"/>
          <p:nvPr>
            <p:ph type="title"/>
          </p:nvPr>
        </p:nvSpPr>
        <p:spPr>
          <a:xfrm>
            <a:off x="8370470" y="1161288"/>
            <a:ext cx="3438144" cy="1124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fr-CA">
                <a:latin typeface="Arial"/>
                <a:ea typeface="Arial"/>
                <a:cs typeface="Arial"/>
                <a:sym typeface="Arial"/>
              </a:rPr>
              <a:t>Merci!</a:t>
            </a:r>
            <a:endParaRPr/>
          </a:p>
        </p:txBody>
      </p:sp>
      <p:sp>
        <p:nvSpPr>
          <p:cNvPr id="567" name="Google Shape;567;p54"/>
          <p:cNvSpPr/>
          <p:nvPr/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54"/>
          <p:cNvSpPr/>
          <p:nvPr/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cap="flat" cmpd="sng" w="9525">
            <a:solidFill>
              <a:srgbClr val="D5D5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54"/>
          <p:cNvSpPr txBox="1"/>
          <p:nvPr>
            <p:ph idx="1" type="body"/>
          </p:nvPr>
        </p:nvSpPr>
        <p:spPr>
          <a:xfrm>
            <a:off x="8370470" y="2718054"/>
            <a:ext cx="3438906" cy="3207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06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 txBox="1"/>
          <p:nvPr>
            <p:ph type="title"/>
          </p:nvPr>
        </p:nvSpPr>
        <p:spPr>
          <a:xfrm>
            <a:off x="638881" y="457200"/>
            <a:ext cx="10909640" cy="1368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lay"/>
              <a:buNone/>
            </a:pPr>
            <a:r>
              <a:rPr lang="fr-CA" sz="5600"/>
              <a:t>Développement de la Boîte à Outils</a:t>
            </a: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4450080" y="1850683"/>
            <a:ext cx="3291840" cy="18288"/>
          </a:xfrm>
          <a:custGeom>
            <a:rect b="b" l="l" r="r" t="t"/>
            <a:pathLst>
              <a:path extrusionOk="0" fill="none" h="18288" w="329184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29184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6"/>
          <p:cNvPicPr preferRelativeResize="0"/>
          <p:nvPr/>
        </p:nvPicPr>
        <p:blipFill rotWithShape="1">
          <a:blip r:embed="rId3">
            <a:alphaModFix/>
          </a:blip>
          <a:srcRect b="32597" l="0" r="0" t="0"/>
          <a:stretch/>
        </p:blipFill>
        <p:spPr>
          <a:xfrm>
            <a:off x="1049161" y="2642616"/>
            <a:ext cx="4156174" cy="360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4496" y="2922598"/>
            <a:ext cx="5614416" cy="30458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lated image" id="143" name="Google Shape;1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9700" y="3700165"/>
            <a:ext cx="2676994" cy="68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59041" y="2201862"/>
            <a:ext cx="1964227" cy="136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9702" y="2317552"/>
            <a:ext cx="2799173" cy="93495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7"/>
          <p:cNvSpPr txBox="1"/>
          <p:nvPr/>
        </p:nvSpPr>
        <p:spPr>
          <a:xfrm>
            <a:off x="5215338" y="1473786"/>
            <a:ext cx="2510208" cy="11782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13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Réseau national 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13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des associations de survivants guéries d’Ebola de la Guinée</a:t>
            </a:r>
            <a:endParaRPr b="0" i="0" sz="135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CA" sz="1350" u="none" cap="none" strike="noStrike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RENASEG</a:t>
            </a:r>
            <a:endParaRPr b="0" i="0" sz="135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2674424" y="5318947"/>
            <a:ext cx="2540914" cy="117232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SLAES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Sierra Leone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Association of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Ebola Survivors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7"/>
          <p:cNvSpPr txBox="1"/>
          <p:nvPr/>
        </p:nvSpPr>
        <p:spPr>
          <a:xfrm>
            <a:off x="8387468" y="3674842"/>
            <a:ext cx="2307371" cy="36167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195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FOSAD</a:t>
            </a:r>
            <a:endParaRPr b="0" i="0" sz="195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15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Health &amp; Sustainable Development Foundation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22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descr="mage result for idrc" id="149" name="Google Shape;149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32374" l="0" r="0" t="0"/>
          <a:stretch/>
        </p:blipFill>
        <p:spPr>
          <a:xfrm>
            <a:off x="4728917" y="286595"/>
            <a:ext cx="3483053" cy="124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8">
            <a:alphaModFix/>
          </a:blip>
          <a:srcRect b="0" l="0" r="4177" t="0"/>
          <a:stretch/>
        </p:blipFill>
        <p:spPr>
          <a:xfrm>
            <a:off x="1729942" y="4974179"/>
            <a:ext cx="1387216" cy="14886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e result for pan-id net africa" id="151" name="Google Shape;151;p7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16324" y="3224562"/>
            <a:ext cx="3061515" cy="8161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lated image" id="152" name="Google Shape;152;p7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29700" y="1212158"/>
            <a:ext cx="2454852" cy="523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e result for cihr" id="153" name="Google Shape;153;p7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0" l="17517" r="0" t="0"/>
          <a:stretch/>
        </p:blipFill>
        <p:spPr>
          <a:xfrm>
            <a:off x="8463702" y="554323"/>
            <a:ext cx="2154907" cy="1460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/>
          <p:nvPr/>
        </p:nvSpPr>
        <p:spPr>
          <a:xfrm>
            <a:off x="5316757" y="5054570"/>
            <a:ext cx="23073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Comité National D’Éthique de la Santé de Guinée</a:t>
            </a:r>
            <a:endParaRPr/>
          </a:p>
        </p:txBody>
      </p:sp>
      <p:pic>
        <p:nvPicPr>
          <p:cNvPr descr="A picture containing logo&#10;&#10;Description automatically generated" id="155" name="Google Shape;155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463701" y="5054571"/>
            <a:ext cx="1691400" cy="146220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oster of a group of people&#10;&#10;AI-generated content may be incorrect." id="161" name="Google Shape;161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4515" l="0" r="0" t="0"/>
          <a:stretch/>
        </p:blipFill>
        <p:spPr>
          <a:xfrm>
            <a:off x="2767585" y="161163"/>
            <a:ext cx="5779452" cy="653567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39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9"/>
          <p:cNvSpPr/>
          <p:nvPr/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video&#10;&#10;Description automatically generated" id="169" name="Google Shape;1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549" y="843181"/>
            <a:ext cx="3122143" cy="207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"/>
          <p:cNvSpPr/>
          <p:nvPr/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outside&#10;&#10;Description automatically generated" id="171" name="Google Shape;17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1676" y="839814"/>
            <a:ext cx="3252903" cy="208998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9"/>
          <p:cNvSpPr/>
          <p:nvPr/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tanding outside&#10;&#10;AI-generated content may be incorrect." id="173" name="Google Shape;17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3518" y="856078"/>
            <a:ext cx="3252903" cy="205746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/>
          <p:nvPr/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under a tree&#10;&#10;AI-generated content may be incorrect." id="175" name="Google Shape;175;p9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549" y="3916685"/>
            <a:ext cx="3104943" cy="213464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9"/>
          <p:cNvSpPr txBox="1"/>
          <p:nvPr>
            <p:ph idx="11" type="ftr"/>
          </p:nvPr>
        </p:nvSpPr>
        <p:spPr>
          <a:xfrm>
            <a:off x="622548" y="6356350"/>
            <a:ext cx="60596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and person shaking hands outside a building&#10;&#10;Description automatically generated" id="179" name="Google Shape;17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05433" y="4070157"/>
            <a:ext cx="3217333" cy="1898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video&#10;&#10;AI-generated content may be incorrect." id="180" name="Google Shape;18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13518" y="3962860"/>
            <a:ext cx="3252903" cy="2049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2025-06-23T09:11:57Z</dcterms:created>
  <dc:creator>Elysee Nouvet</dc:creator>
</cp:coreProperties>
</file>