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y="6858000" cx="12192000"/>
  <p:notesSz cx="6858000" cy="9144000"/>
  <p:embeddedFontLst>
    <p:embeddedFont>
      <p:font typeface="Play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j/8kzF/wJH2sFqRMND4GLysvAX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customschemas.google.com/relationships/presentationmetadata" Target="metadata"/><Relationship Id="rId61" Type="http://schemas.openxmlformats.org/officeDocument/2006/relationships/font" Target="fonts/Play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lay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Quelles limitations percevez-vous, pour utilisation dans votre communautés? Quelles questions / dialogue additionnels sont recommandées pour optimiser l’utilité de certains outils en RDC?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, vis à vis le risque aux members de la communautés vécus ou possibles des projets de recherche Mpox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Comment determinez-vous qu’une étude est bonne pour votre communauté? Quelles actions ou facteurs doivent etre present pour que vous fassiez confiance à une étude?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Qu’est-ce que vous en pensez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Est-ce que vous avez ete confronte a ces realites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ff585973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7ff585973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7ff585973d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48.png"/><Relationship Id="rId5" Type="http://schemas.openxmlformats.org/officeDocument/2006/relationships/image" Target="../media/image36.jp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T3C196QMleM" TargetMode="External"/><Relationship Id="rId4" Type="http://schemas.openxmlformats.org/officeDocument/2006/relationships/hyperlink" Target="https://www.youtube.com/watch?v=T3C196QMleM" TargetMode="External"/><Relationship Id="rId5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youtube.com/watch?v=7WsErtsRk_0" TargetMode="External"/><Relationship Id="rId4" Type="http://schemas.openxmlformats.org/officeDocument/2006/relationships/image" Target="../media/image4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3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carleton.ca/grasac/about/" TargetMode="External"/><Relationship Id="rId10" Type="http://schemas.openxmlformats.org/officeDocument/2006/relationships/image" Target="../media/image9.jpg"/><Relationship Id="rId13" Type="http://schemas.openxmlformats.org/officeDocument/2006/relationships/hyperlink" Target="https://www.dfcm.utoronto.ca/news/cihr-funds-two-dfcm-projects-support-canadian-primary-care" TargetMode="External"/><Relationship Id="rId1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hyperlink" Target="https://www.unza-uclms.org/pandora-id-net" TargetMode="External"/><Relationship Id="rId15" Type="http://schemas.openxmlformats.org/officeDocument/2006/relationships/image" Target="../media/image11.png"/><Relationship Id="rId14" Type="http://schemas.openxmlformats.org/officeDocument/2006/relationships/image" Target="../media/image5.jpg"/><Relationship Id="rId5" Type="http://schemas.openxmlformats.org/officeDocument/2006/relationships/image" Target="../media/image15.jpg"/><Relationship Id="rId6" Type="http://schemas.openxmlformats.org/officeDocument/2006/relationships/hyperlink" Target="http://www.opportunitydesk.org/2017/06/14/idrc-awards/" TargetMode="External"/><Relationship Id="rId7" Type="http://schemas.openxmlformats.org/officeDocument/2006/relationships/image" Target="../media/image16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Relationship Id="rId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35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title="Screenshot 2025-10-06 at 7.31.0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125" y="697000"/>
            <a:ext cx="11041751" cy="43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 with medium confidence" id="185" name="Google Shape;185;p10"/>
          <p:cNvPicPr preferRelativeResize="0"/>
          <p:nvPr/>
        </p:nvPicPr>
        <p:blipFill rotWithShape="1">
          <a:blip r:embed="rId3">
            <a:alphaModFix/>
          </a:blip>
          <a:srcRect b="3663" l="0" r="2" t="0"/>
          <a:stretch/>
        </p:blipFill>
        <p:spPr>
          <a:xfrm>
            <a:off x="-1" y="-2"/>
            <a:ext cx="54101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>
            <p:ph type="title"/>
          </p:nvPr>
        </p:nvSpPr>
        <p:spPr>
          <a:xfrm>
            <a:off x="6115317" y="405685"/>
            <a:ext cx="5464968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Free access and videos in 6 languages</a:t>
            </a:r>
            <a:endParaRPr/>
          </a:p>
        </p:txBody>
      </p:sp>
      <p:sp>
        <p:nvSpPr>
          <p:cNvPr id="187" name="Google Shape;187;p10"/>
          <p:cNvSpPr txBox="1"/>
          <p:nvPr>
            <p:ph idx="1" type="body"/>
          </p:nvPr>
        </p:nvSpPr>
        <p:spPr>
          <a:xfrm>
            <a:off x="6115317" y="2743200"/>
            <a:ext cx="5247340" cy="3496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Lingala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Malinke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Soussou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Kiswahili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English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French</a:t>
            </a:r>
            <a:endParaRPr/>
          </a:p>
        </p:txBody>
      </p:sp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type="title"/>
          </p:nvPr>
        </p:nvSpPr>
        <p:spPr>
          <a:xfrm>
            <a:off x="5568534" y="603504"/>
            <a:ext cx="5916169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7 themes</a:t>
            </a:r>
            <a:endParaRPr/>
          </a:p>
        </p:txBody>
      </p:sp>
      <p:pic>
        <p:nvPicPr>
          <p:cNvPr descr="Person using microscope" id="195" name="Google Shape;195;p11"/>
          <p:cNvPicPr preferRelativeResize="0"/>
          <p:nvPr/>
        </p:nvPicPr>
        <p:blipFill rotWithShape="1">
          <a:blip r:embed="rId3">
            <a:alphaModFix/>
          </a:blip>
          <a:srcRect b="1" l="23931" r="40984" t="0"/>
          <a:stretch/>
        </p:blipFill>
        <p:spPr>
          <a:xfrm>
            <a:off x="20" y="10"/>
            <a:ext cx="491030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5568533" y="2214282"/>
            <a:ext cx="5916169" cy="4095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Participants' fundamental rights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difference between healthcare and health research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Stages of drug development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Key players and decision-makers in a clinical trial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Decision-making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Bio-samples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consent form</a:t>
            </a:r>
            <a:endParaRPr sz="1800"/>
          </a:p>
        </p:txBody>
      </p:sp>
      <p:sp>
        <p:nvSpPr>
          <p:cNvPr id="197" name="Google Shape;19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>
            <p:ph type="title"/>
          </p:nvPr>
        </p:nvSpPr>
        <p:spPr>
          <a:xfrm>
            <a:off x="612649" y="548638"/>
            <a:ext cx="3493008" cy="57881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Workshop objectives:</a:t>
            </a:r>
            <a:endParaRPr/>
          </a:p>
        </p:txBody>
      </p:sp>
      <p:sp>
        <p:nvSpPr>
          <p:cNvPr id="205" name="Google Shape;205;p1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" name="Google Shape;206;p12"/>
          <p:cNvGrpSpPr/>
          <p:nvPr/>
        </p:nvGrpSpPr>
        <p:grpSpPr>
          <a:xfrm>
            <a:off x="4608246" y="551465"/>
            <a:ext cx="6949440" cy="5780986"/>
            <a:chOff x="0" y="2825"/>
            <a:chExt cx="6949440" cy="5780986"/>
          </a:xfrm>
        </p:grpSpPr>
        <p:cxnSp>
          <p:nvCxnSpPr>
            <p:cNvPr id="207" name="Google Shape;207;p12"/>
            <p:cNvCxnSpPr/>
            <p:nvPr/>
          </p:nvCxnSpPr>
          <p:spPr>
            <a:xfrm>
              <a:off x="0" y="2825"/>
              <a:ext cx="6949440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8" name="Google Shape;208;p12"/>
            <p:cNvSpPr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2"/>
            <p:cNvSpPr txBox="1"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Training community leaders: Research, participants' rights, the Toolbox</a:t>
              </a:r>
              <a:endParaRPr/>
            </a:p>
          </p:txBody>
        </p:sp>
        <p:cxnSp>
          <p:nvCxnSpPr>
            <p:cNvPr id="210" name="Google Shape;210;p12"/>
            <p:cNvCxnSpPr/>
            <p:nvPr/>
          </p:nvCxnSpPr>
          <p:spPr>
            <a:xfrm>
              <a:off x="0" y="1929821"/>
              <a:ext cx="6949440" cy="0"/>
            </a:xfrm>
            <a:prstGeom prst="straightConnector1">
              <a:avLst/>
            </a:prstGeom>
            <a:solidFill>
              <a:srgbClr val="8CAF1D"/>
            </a:solidFill>
            <a:ln cap="flat" cmpd="sng" w="19050">
              <a:solidFill>
                <a:srgbClr val="8CAF1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1" name="Google Shape;211;p12"/>
            <p:cNvSpPr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2"/>
            <p:cNvSpPr txBox="1"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Strengthening and exchanging knowledge between network members CONERELA+</a:t>
              </a:r>
              <a:endParaRPr/>
            </a:p>
          </p:txBody>
        </p:sp>
        <p:cxnSp>
          <p:nvCxnSpPr>
            <p:cNvPr id="213" name="Google Shape;213;p12"/>
            <p:cNvCxnSpPr/>
            <p:nvPr/>
          </p:nvCxnSpPr>
          <p:spPr>
            <a:xfrm>
              <a:off x="0" y="3856816"/>
              <a:ext cx="6949440" cy="0"/>
            </a:xfrm>
            <a:prstGeom prst="straightConnector1">
              <a:avLst/>
            </a:prstGeom>
            <a:solidFill>
              <a:srgbClr val="186923"/>
            </a:solidFill>
            <a:ln cap="flat" cmpd="sng" w="19050">
              <a:solidFill>
                <a:srgbClr val="18692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4" name="Google Shape;214;p12"/>
            <p:cNvSpPr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Feedback: can these tools be of use to you and the DRC?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21" name="Google Shape;22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2" name="Google Shape;22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aphic of a map with a magnifying glass and people&#10;&#10;AI-generated content may be incorrect." id="223" name="Google Shape;223;p13"/>
          <p:cNvPicPr preferRelativeResize="0"/>
          <p:nvPr/>
        </p:nvPicPr>
        <p:blipFill rotWithShape="1">
          <a:blip r:embed="rId3">
            <a:alphaModFix/>
          </a:blip>
          <a:srcRect b="6" l="3927" r="4945" t="0"/>
          <a:stretch/>
        </p:blipFill>
        <p:spPr>
          <a:xfrm>
            <a:off x="3532247" y="10"/>
            <a:ext cx="4855591" cy="6857990"/>
          </a:xfrm>
          <a:custGeom>
            <a:rect b="b" l="l" r="r" t="t"/>
            <a:pathLst>
              <a:path extrusionOk="0" h="6858000" w="4636517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4"/>
          <p:cNvGrpSpPr/>
          <p:nvPr/>
        </p:nvGrpSpPr>
        <p:grpSpPr>
          <a:xfrm>
            <a:off x="5207640" y="646166"/>
            <a:ext cx="6291714" cy="5525333"/>
            <a:chOff x="0" y="2700"/>
            <a:chExt cx="6291714" cy="5525333"/>
          </a:xfrm>
        </p:grpSpPr>
        <p:cxnSp>
          <p:nvCxnSpPr>
            <p:cNvPr id="229" name="Google Shape;229;p14"/>
            <p:cNvCxnSpPr/>
            <p:nvPr/>
          </p:nvCxnSpPr>
          <p:spPr>
            <a:xfrm>
              <a:off x="0" y="2700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0" name="Google Shape;230;p14"/>
            <p:cNvSpPr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How many of you have already taken part in a clinical study?</a:t>
              </a:r>
              <a:endParaRPr/>
            </a:p>
          </p:txBody>
        </p:sp>
        <p:cxnSp>
          <p:nvCxnSpPr>
            <p:cNvPr id="232" name="Google Shape;232;p14"/>
            <p:cNvCxnSpPr/>
            <p:nvPr/>
          </p:nvCxnSpPr>
          <p:spPr>
            <a:xfrm>
              <a:off x="0" y="1844478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3" name="Google Shape;233;p14"/>
            <p:cNvSpPr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How many of you have already helped to find participants for a study?</a:t>
              </a:r>
              <a:endParaRPr/>
            </a:p>
          </p:txBody>
        </p:sp>
        <p:cxnSp>
          <p:nvCxnSpPr>
            <p:cNvPr id="235" name="Google Shape;235;p14"/>
            <p:cNvCxnSpPr/>
            <p:nvPr/>
          </p:nvCxnSpPr>
          <p:spPr>
            <a:xfrm>
              <a:off x="0" y="3686256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6" name="Google Shape;236;p14"/>
            <p:cNvSpPr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Have any of you already taken on other roles?</a:t>
              </a:r>
              <a:endParaRPr/>
            </a:p>
          </p:txBody>
        </p:sp>
      </p:grpSp>
      <p:sp>
        <p:nvSpPr>
          <p:cNvPr id="238" name="Google Shape;2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larm Ringing with solid fill" id="239" name="Google Shape;2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568" y="1555956"/>
            <a:ext cx="3414250" cy="34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Scenario</a:t>
            </a:r>
            <a:endParaRPr/>
          </a:p>
        </p:txBody>
      </p:sp>
      <p:sp>
        <p:nvSpPr>
          <p:cNvPr id="245" name="Google Shape;24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learn that a new team of researchers, possibly from the Red Cross, are looking for high-risk Mpox participants in your community.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hear it from the women at the market.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pops into your head?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hopes, questions, fears or other thoughts do you have?</a:t>
            </a:r>
            <a:endParaRPr/>
          </a:p>
        </p:txBody>
      </p:sp>
      <p:sp>
        <p:nvSpPr>
          <p:cNvPr id="246" name="Google Shape;24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841248" y="685800"/>
            <a:ext cx="10506456" cy="1157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 sz="4800"/>
              <a:t>Working in groups (15 min)</a:t>
            </a:r>
            <a:endParaRPr/>
          </a:p>
        </p:txBody>
      </p:sp>
      <p:grpSp>
        <p:nvGrpSpPr>
          <p:cNvPr id="253" name="Google Shape;253;p16"/>
          <p:cNvGrpSpPr/>
          <p:nvPr/>
        </p:nvGrpSpPr>
        <p:grpSpPr>
          <a:xfrm>
            <a:off x="841483" y="2295252"/>
            <a:ext cx="10499888" cy="3876948"/>
            <a:chOff x="3283" y="0"/>
            <a:chExt cx="10499888" cy="3876948"/>
          </a:xfrm>
        </p:grpSpPr>
        <p:sp>
          <p:nvSpPr>
            <p:cNvPr id="254" name="Google Shape;254;p16"/>
            <p:cNvSpPr/>
            <p:nvPr/>
          </p:nvSpPr>
          <p:spPr>
            <a:xfrm>
              <a:off x="3283" y="0"/>
              <a:ext cx="5048023" cy="3876948"/>
            </a:xfrm>
            <a:prstGeom prst="rect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 txBox="1"/>
            <p:nvPr/>
          </p:nvSpPr>
          <p:spPr>
            <a:xfrm>
              <a:off x="3283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 do you determine whether a study is good for your community? What actions or factors must be present for you to trust a study?</a:t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 txBox="1"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5455148" y="0"/>
              <a:ext cx="5048023" cy="3876948"/>
            </a:xfrm>
            <a:prstGeom prst="rect">
              <a:avLst/>
            </a:prstGeom>
            <a:solidFill>
              <a:srgbClr val="176B22"/>
            </a:solidFill>
            <a:ln cap="flat" cmpd="sng" w="19050">
              <a:solidFill>
                <a:srgbClr val="176B2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5455148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 could cause you to lose confidence in a study or its researchers?</a:t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 txBox="1"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sp>
        <p:nvSpPr>
          <p:cNvPr id="262" name="Google Shape;26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68" name="Google Shape;268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If you are a community focal point for a study, and some members of your community are dissatisfied or angry after the study, how can this affect you?</a:t>
            </a:r>
            <a:endParaRPr/>
          </a:p>
        </p:txBody>
      </p:sp>
      <p:sp>
        <p:nvSpPr>
          <p:cNvPr id="269" name="Google Shape;26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difference between clinical research and healthcare (11 min)</a:t>
            </a:r>
            <a:endParaRPr/>
          </a:p>
        </p:txBody>
      </p:sp>
      <p:sp>
        <p:nvSpPr>
          <p:cNvPr id="276" name="Google Shape;2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wearing a white robe and a net on his head&#10;&#10;AI-generated content may be incorrect." id="277" name="Google Shape;277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0350" y="1825625"/>
            <a:ext cx="6591300" cy="37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br>
              <a:rPr lang="en-US"/>
            </a:br>
            <a:endParaRPr/>
          </a:p>
        </p:txBody>
      </p:sp>
      <p:sp>
        <p:nvSpPr>
          <p:cNvPr id="284" name="Google Shape;284;p19"/>
          <p:cNvSpPr txBox="1"/>
          <p:nvPr>
            <p:ph idx="1" type="body"/>
          </p:nvPr>
        </p:nvSpPr>
        <p:spPr>
          <a:xfrm>
            <a:off x="838200" y="2006600"/>
            <a:ext cx="10515600" cy="4170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1. How did you find the video?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you think this could be useful for your community?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Who in your community would benefit from seeing this film?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6" name="Google Shape;28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1937005" y="264112"/>
            <a:ext cx="826207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b="1" lang="en-US" sz="3300"/>
              <a:t>Mistrust and struggle from some participants</a:t>
            </a:r>
            <a:endParaRPr/>
          </a:p>
        </p:txBody>
      </p:sp>
      <p:pic>
        <p:nvPicPr>
          <p:cNvPr descr="hhe logo copy.jpg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618" y="5589783"/>
            <a:ext cx="4326903" cy="116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9909" y="5737994"/>
            <a:ext cx="3077050" cy="1014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standing next to a truck&#10;&#10;Description automatically generated with medium confidence" id="99" name="Google Shape;99;p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4399" y="15896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indoor, box, person&#10;&#10;Description automatically generated" id="100" name="Google Shape;100;p2"/>
          <p:cNvPicPr preferRelativeResize="0"/>
          <p:nvPr/>
        </p:nvPicPr>
        <p:blipFill rotWithShape="1">
          <a:blip r:embed="rId6">
            <a:alphaModFix/>
          </a:blip>
          <a:srcRect b="24762" l="27989" r="10364" t="0"/>
          <a:stretch/>
        </p:blipFill>
        <p:spPr>
          <a:xfrm>
            <a:off x="787022" y="1911134"/>
            <a:ext cx="3704094" cy="303573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Discussion… (5 min)</a:t>
            </a:r>
            <a:endParaRPr/>
          </a:p>
        </p:txBody>
      </p:sp>
      <p:sp>
        <p:nvSpPr>
          <p:cNvPr id="292" name="Google Shape;29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Have you ever been ill?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When you were ill: how were you treated?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Did you have access to medication?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know how to obtain medication?</a:t>
            </a:r>
            <a:endParaRPr/>
          </a:p>
        </p:txBody>
      </p:sp>
      <p:sp>
        <p:nvSpPr>
          <p:cNvPr id="293" name="Google Shape;29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tanding next to each other&#10;&#10;AI-generated content may be incorrect."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825" y="4001294"/>
            <a:ext cx="7772400" cy="260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"/>
          <p:cNvSpPr txBox="1"/>
          <p:nvPr/>
        </p:nvSpPr>
        <p:spPr>
          <a:xfrm>
            <a:off x="838199" y="10421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Stages in the development of a new drug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(12 min)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1" name="Google Shape;301;p21" title="How Do Medications Make it to the Market? : French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5907" y="2367756"/>
            <a:ext cx="6560186" cy="370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br>
              <a:rPr lang="en-US"/>
            </a:br>
            <a:endParaRPr/>
          </a:p>
        </p:txBody>
      </p:sp>
      <p:sp>
        <p:nvSpPr>
          <p:cNvPr id="307" name="Google Shape;307;p22"/>
          <p:cNvSpPr txBox="1"/>
          <p:nvPr>
            <p:ph idx="1" type="body"/>
          </p:nvPr>
        </p:nvSpPr>
        <p:spPr>
          <a:xfrm>
            <a:off x="838200" y="1776214"/>
            <a:ext cx="10515600" cy="3781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 you still have questions about drug development?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it help if the steps involved in manufacturing a drug are respected?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 you think this film is useful for your community?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08" name="Google Shape;308;p22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9" name="Google Shape;30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 sz="3200"/>
              <a:t>Coffee Break</a:t>
            </a:r>
            <a:endParaRPr/>
          </a:p>
        </p:txBody>
      </p:sp>
      <p:sp>
        <p:nvSpPr>
          <p:cNvPr id="315" name="Google Shape;315;p23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316" name="Google Shape;3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18" name="Google Shape;318;p23"/>
          <p:cNvGrpSpPr/>
          <p:nvPr/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9" name="Google Shape;319;p23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19000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Practical group scenario (15 min)</a:t>
            </a:r>
            <a:endParaRPr/>
          </a:p>
        </p:txBody>
      </p:sp>
      <p:sp>
        <p:nvSpPr>
          <p:cNvPr id="326" name="Google Shape;326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i="1" lang="en-US" sz="3600"/>
              <a:t>Researchers come to your community to test a new malaria treatment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They want your help in recruiting participants.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agree?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have any questions?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Which questions?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7" name="Google Shape;3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Discussion: Research ethics and participants' rights (10 min)</a:t>
            </a:r>
            <a:endParaRPr/>
          </a:p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do you think research ethics are all about?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participants have any special rights?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Do you think it's important to respect these rights?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4. Can you name a few rights in research ethics?</a:t>
            </a:r>
            <a:endParaRPr/>
          </a:p>
        </p:txBody>
      </p:sp>
      <p:sp>
        <p:nvSpPr>
          <p:cNvPr id="334" name="Google Shape;3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6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26" title="Screenshot 2025-09-16 at 4.15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625" y="206000"/>
            <a:ext cx="6598925" cy="644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27" title="Screenshot 2025-09-16 at 4.15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850" y="202200"/>
            <a:ext cx="6186492" cy="605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32" title="Screenshot 2025-09-16 at 4.18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375" y="304800"/>
            <a:ext cx="6109184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8" title="Screenshot 2025-09-16 at 4.16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950" y="203625"/>
            <a:ext cx="6487050" cy="6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>
            <p:ph type="title"/>
          </p:nvPr>
        </p:nvSpPr>
        <p:spPr>
          <a:xfrm>
            <a:off x="5906802" y="338916"/>
            <a:ext cx="6083637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lang="en-US" sz="3600"/>
              <a:t>Perceptions and moral experiences of Ebola research</a:t>
            </a:r>
            <a:endParaRPr b="1"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Africa with solid fill" id="107" name="Google Shape;10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648" y="1102440"/>
            <a:ext cx="4681506" cy="4681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>
            <p:ph idx="2" type="body"/>
          </p:nvPr>
        </p:nvSpPr>
        <p:spPr>
          <a:xfrm>
            <a:off x="5906802" y="2212848"/>
            <a:ext cx="5577902" cy="4096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Some didn't realize they'd been part of a study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Unsure of compensation standards = anger and rumors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Results not shared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"They called us guinea pigs!</a:t>
            </a:r>
            <a:endParaRPr sz="1800"/>
          </a:p>
        </p:txBody>
      </p:sp>
      <p:sp>
        <p:nvSpPr>
          <p:cNvPr id="109" name="Google Shape;109;p3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66" name="Google Shape;366;p29" title="Screenshot 2025-09-16 at 4.16.2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00" y="218850"/>
            <a:ext cx="6218224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0" title="Screenshot 2025-09-16 at 4.16.4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975" y="304800"/>
            <a:ext cx="6180917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3" title="Screenshot 2025-09-16 at 4.19.2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500" y="185625"/>
            <a:ext cx="6167000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34" title="Screenshot 2025-09-16 at 4.19.5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288" y="232475"/>
            <a:ext cx="6176375" cy="60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37ff585973d_0_11" title="Screenshot 2025-09-16 at 4.20.3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225" y="83025"/>
            <a:ext cx="691554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5" title="Screenshot 2025-09-16 at 4.20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950" y="304800"/>
            <a:ext cx="6262204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1" title="Screenshot 2025-09-16 at 4.17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650" y="165250"/>
            <a:ext cx="6755399" cy="65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36" title="Screenshot 2025-09-16 at 4.14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351" y="232475"/>
            <a:ext cx="5787475" cy="64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(30 min)</a:t>
            </a:r>
            <a:endParaRPr/>
          </a:p>
        </p:txBody>
      </p:sp>
      <p:sp>
        <p:nvSpPr>
          <p:cNvPr id="411" name="Google Shape;41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Which of these rights do you think are less respected in your community?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contributes to this situation?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the absence of this right trouble you too much or not at all?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2" name="Google Shape;41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0" y="0"/>
            <a:ext cx="4229686" cy="3469184"/>
          </a:xfrm>
          <a:custGeom>
            <a:rect b="b" l="l" r="r" t="t"/>
            <a:pathLst>
              <a:path extrusionOk="0" h="3469184" w="4229686">
                <a:moveTo>
                  <a:pt x="0" y="0"/>
                </a:moveTo>
                <a:lnTo>
                  <a:pt x="3937282" y="0"/>
                </a:lnTo>
                <a:lnTo>
                  <a:pt x="3947509" y="16834"/>
                </a:lnTo>
                <a:cubicBezTo>
                  <a:pt x="4127466" y="348105"/>
                  <a:pt x="4229686" y="727734"/>
                  <a:pt x="4229686" y="1131238"/>
                </a:cubicBezTo>
                <a:cubicBezTo>
                  <a:pt x="4229686" y="2422450"/>
                  <a:pt x="3182952" y="3469184"/>
                  <a:pt x="1891740" y="3469184"/>
                </a:cubicBezTo>
                <a:cubicBezTo>
                  <a:pt x="1165433" y="3469184"/>
                  <a:pt x="516481" y="3137991"/>
                  <a:pt x="87667" y="2618389"/>
                </a:cubicBezTo>
                <a:lnTo>
                  <a:pt x="0" y="25011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1631645" y="385304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8"/>
          <p:cNvSpPr/>
          <p:nvPr/>
        </p:nvSpPr>
        <p:spPr>
          <a:xfrm>
            <a:off x="2094561" y="2928977"/>
            <a:ext cx="5010226" cy="3929025"/>
          </a:xfrm>
          <a:custGeom>
            <a:rect b="b" l="l" r="r" t="t"/>
            <a:pathLst>
              <a:path extrusionOk="0" h="3929025" w="5010226">
                <a:moveTo>
                  <a:pt x="2505113" y="0"/>
                </a:moveTo>
                <a:cubicBezTo>
                  <a:pt x="3888649" y="0"/>
                  <a:pt x="5010226" y="1121577"/>
                  <a:pt x="5010226" y="2505113"/>
                </a:cubicBezTo>
                <a:cubicBezTo>
                  <a:pt x="5010226" y="3023939"/>
                  <a:pt x="4852505" y="3505927"/>
                  <a:pt x="4582392" y="3905746"/>
                </a:cubicBezTo>
                <a:lnTo>
                  <a:pt x="4564985" y="3929025"/>
                </a:lnTo>
                <a:lnTo>
                  <a:pt x="445242" y="3929025"/>
                </a:lnTo>
                <a:lnTo>
                  <a:pt x="427834" y="3905746"/>
                </a:lnTo>
                <a:cubicBezTo>
                  <a:pt x="157722" y="3505927"/>
                  <a:pt x="0" y="3023939"/>
                  <a:pt x="0" y="2505113"/>
                </a:cubicBezTo>
                <a:cubicBezTo>
                  <a:pt x="0" y="1121577"/>
                  <a:pt x="1121577" y="0"/>
                  <a:pt x="2505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8"/>
          <p:cNvSpPr/>
          <p:nvPr/>
        </p:nvSpPr>
        <p:spPr>
          <a:xfrm rot="6915428">
            <a:off x="8549639" y="1895148"/>
            <a:ext cx="2987899" cy="2987899"/>
          </a:xfrm>
          <a:prstGeom prst="arc">
            <a:avLst>
              <a:gd fmla="val 14455503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8"/>
          <p:cNvSpPr txBox="1"/>
          <p:nvPr>
            <p:ph type="title"/>
          </p:nvPr>
        </p:nvSpPr>
        <p:spPr>
          <a:xfrm>
            <a:off x="7104787" y="774936"/>
            <a:ext cx="442555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"/>
              <a:buNone/>
            </a:pPr>
            <a:r>
              <a:rPr lang="en-US" sz="6000">
                <a:solidFill>
                  <a:srgbClr val="FFFFFF"/>
                </a:solidFill>
              </a:rPr>
              <a:t>Photo+</a:t>
            </a:r>
            <a:br>
              <a:rPr lang="en-US" sz="6000">
                <a:solidFill>
                  <a:srgbClr val="FFFFFF"/>
                </a:solidFill>
              </a:rPr>
            </a:br>
            <a:r>
              <a:rPr lang="en-US" sz="6000">
                <a:solidFill>
                  <a:srgbClr val="FFFFFF"/>
                </a:solidFill>
              </a:rPr>
              <a:t>Lunch</a:t>
            </a:r>
            <a:endParaRPr/>
          </a:p>
        </p:txBody>
      </p:sp>
      <p:pic>
        <p:nvPicPr>
          <p:cNvPr descr="Table setting outline" id="423" name="Google Shape;4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575" y="274785"/>
            <a:ext cx="2492498" cy="2492498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Camera outline" id="424" name="Google Shape;42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692" y="3810150"/>
            <a:ext cx="2736864" cy="2736864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25" name="Google Shape;425;p38"/>
          <p:cNvSpPr txBox="1"/>
          <p:nvPr>
            <p:ph idx="11" type="ftr"/>
          </p:nvPr>
        </p:nvSpPr>
        <p:spPr>
          <a:xfrm>
            <a:off x="7134383" y="6356350"/>
            <a:ext cx="3103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white rectangular sign&#10;&#10;AI-generated content may be incorrect." id="115" name="Google Shape;115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75" l="0" r="3" t="0"/>
          <a:stretch/>
        </p:blipFill>
        <p:spPr>
          <a:xfrm>
            <a:off x="-7366" y="10"/>
            <a:ext cx="485559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8673531" y="407987"/>
            <a:ext cx="2987899" cy="2987899"/>
          </a:xfrm>
          <a:prstGeom prst="arc">
            <a:avLst>
              <a:gd fmla="val 16200000" name="adj1"/>
              <a:gd fmla="val 256372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5428649" y="1002506"/>
            <a:ext cx="617813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16446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Scientific and social value of research is essential, but not enough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We must respect the participants</a:t>
            </a:r>
            <a:r>
              <a:rPr lang="en-US"/>
              <a:t>, their rights, their well-being, and that of their </a:t>
            </a:r>
            <a:r>
              <a:rPr b="1" lang="en-US"/>
              <a:t>communities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Ethical research is research with good community involvement, </a:t>
            </a:r>
            <a:r>
              <a:rPr lang="en-US"/>
              <a:t>to ensure acceptable projects and approaches, and understanding of research objectives and procedures.</a:t>
            </a:r>
            <a:endParaRPr/>
          </a:p>
        </p:txBody>
      </p:sp>
      <p:sp>
        <p:nvSpPr>
          <p:cNvPr id="118" name="Google Shape;118;p4"/>
          <p:cNvSpPr txBox="1"/>
          <p:nvPr>
            <p:ph idx="11" type="ftr"/>
          </p:nvPr>
        </p:nvSpPr>
        <p:spPr>
          <a:xfrm>
            <a:off x="5827047" y="6356350"/>
            <a:ext cx="39449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9"/>
          <p:cNvSpPr txBox="1"/>
          <p:nvPr>
            <p:ph type="title"/>
          </p:nvPr>
        </p:nvSpPr>
        <p:spPr>
          <a:xfrm>
            <a:off x="1524000" y="548640"/>
            <a:ext cx="9160475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lay"/>
              <a:buNone/>
            </a:pPr>
            <a:r>
              <a:rPr lang="en-US" sz="3700"/>
              <a:t>The decision to participate in research</a:t>
            </a:r>
            <a:endParaRPr/>
          </a:p>
        </p:txBody>
      </p:sp>
      <p:sp>
        <p:nvSpPr>
          <p:cNvPr id="432" name="Google Shape;432;p3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3" name="Google Shape;433;p39"/>
          <p:cNvGrpSpPr/>
          <p:nvPr/>
        </p:nvGrpSpPr>
        <p:grpSpPr>
          <a:xfrm>
            <a:off x="1010738" y="2496021"/>
            <a:ext cx="10175625" cy="3150000"/>
            <a:chOff x="79862" y="458215"/>
            <a:chExt cx="10175625" cy="3150000"/>
          </a:xfrm>
        </p:grpSpPr>
        <p:sp>
          <p:nvSpPr>
            <p:cNvPr id="434" name="Google Shape;434;p39"/>
            <p:cNvSpPr/>
            <p:nvPr/>
          </p:nvSpPr>
          <p:spPr>
            <a:xfrm>
              <a:off x="672175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1067050" y="853090"/>
              <a:ext cx="1063125" cy="106312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9"/>
            <p:cNvSpPr txBox="1"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ROLE-PLAYING GAME</a:t>
              </a:r>
              <a:endPara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4241237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4636112" y="853090"/>
              <a:ext cx="1063125" cy="106312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9"/>
            <p:cNvSpPr txBox="1"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SCENARIOS + DISCUSSIONS</a:t>
              </a: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810300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8205175" y="853090"/>
              <a:ext cx="1063125" cy="10631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9"/>
            <p:cNvSpPr txBox="1"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VIDEO: TO PARTICIPATE OR NOT?</a:t>
              </a:r>
              <a:endPara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58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3" name="Google Shape;453;p4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40" title="Screenshot 2025-09-16 at 4.19.27 PM.png"/>
          <p:cNvPicPr preferRelativeResize="0"/>
          <p:nvPr/>
        </p:nvPicPr>
        <p:blipFill rotWithShape="1">
          <a:blip r:embed="rId3">
            <a:alphaModFix/>
          </a:blip>
          <a:srcRect b="3412" l="12555" r="15532" t="24753"/>
          <a:stretch/>
        </p:blipFill>
        <p:spPr>
          <a:xfrm>
            <a:off x="641175" y="907750"/>
            <a:ext cx="5129801" cy="5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0" title="Screenshot 2025-09-16 at 4.16.42 PM.png"/>
          <p:cNvPicPr preferRelativeResize="0"/>
          <p:nvPr/>
        </p:nvPicPr>
        <p:blipFill rotWithShape="1">
          <a:blip r:embed="rId4">
            <a:alphaModFix/>
          </a:blip>
          <a:srcRect b="5207" l="10644" r="10328" t="23256"/>
          <a:stretch/>
        </p:blipFill>
        <p:spPr>
          <a:xfrm>
            <a:off x="6440175" y="1214250"/>
            <a:ext cx="5181801" cy="45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endParaRPr/>
          </a:p>
        </p:txBody>
      </p:sp>
      <p:sp>
        <p:nvSpPr>
          <p:cNvPr id="461" name="Google Shape;461;p41"/>
          <p:cNvSpPr txBox="1"/>
          <p:nvPr>
            <p:ph idx="1" type="body"/>
          </p:nvPr>
        </p:nvSpPr>
        <p:spPr>
          <a:xfrm>
            <a:off x="838200" y="1907021"/>
            <a:ext cx="10515600" cy="3665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Is it really essential for every adult to decide for themselves whether or not to take part in a study?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Are there any advantages to having the head of the family or community recommend a decision to others?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are the disadvantages of this? (disadvantages for whom?)</a:t>
            </a:r>
            <a:endParaRPr/>
          </a:p>
        </p:txBody>
      </p:sp>
      <p:sp>
        <p:nvSpPr>
          <p:cNvPr id="462" name="Google Shape;46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Role-playing game – 2 scenarios (45 min)</a:t>
            </a:r>
            <a:endParaRPr/>
          </a:p>
        </p:txBody>
      </p:sp>
      <p:sp>
        <p:nvSpPr>
          <p:cNvPr id="468" name="Google Shape;468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5720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/>
              <a:t>We form 2 Groups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2 groups of 3 people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1 group of 14 people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Assigned scenarios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Each person in the group chooses their role and must be prepared to show or tell their character's point of view.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ACTION: The group improvises its scene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(adapt activities pages 54-55 facilitator's guide)</a:t>
            </a:r>
            <a:endParaRPr/>
          </a:p>
        </p:txBody>
      </p:sp>
      <p:sp>
        <p:nvSpPr>
          <p:cNvPr id="469" name="Google Shape;46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"/>
          <p:cNvSpPr txBox="1"/>
          <p:nvPr>
            <p:ph type="title"/>
          </p:nvPr>
        </p:nvSpPr>
        <p:spPr>
          <a:xfrm>
            <a:off x="206478" y="202482"/>
            <a:ext cx="119855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Role-playing - Role division / preparation (10 min)</a:t>
            </a:r>
            <a:endParaRPr/>
          </a:p>
        </p:txBody>
      </p:sp>
      <p:sp>
        <p:nvSpPr>
          <p:cNvPr id="475" name="Google Shape;475;p43"/>
          <p:cNvSpPr txBox="1"/>
          <p:nvPr>
            <p:ph idx="1" type="body"/>
          </p:nvPr>
        </p:nvSpPr>
        <p:spPr>
          <a:xfrm>
            <a:off x="412955" y="1545406"/>
            <a:ext cx="5606845" cy="56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Two </a:t>
            </a:r>
            <a:r>
              <a:rPr b="1" lang="en-US" sz="2400"/>
              <a:t>sisters/brothers </a:t>
            </a:r>
            <a:r>
              <a:rPr lang="en-US" sz="2400"/>
              <a:t>chat. Another family member arrives, announcing that he's just been told about a study looking to recruit people who've never had Mpox to test a new Mpox treatment.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1 character should support participation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1 other must be uncertain/challenging.</a:t>
            </a:r>
            <a:endParaRPr sz="3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6" name="Google Shape;476;p43"/>
          <p:cNvSpPr txBox="1"/>
          <p:nvPr>
            <p:ph idx="2" type="body"/>
          </p:nvPr>
        </p:nvSpPr>
        <p:spPr>
          <a:xfrm>
            <a:off x="6172202" y="1545406"/>
            <a:ext cx="578874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A local chief introduces a researcher who wants to initiate a vaccine trial for Mpox sufferers in the area.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The local chief seems to be in favor of the trial.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Some don't trust (the chief? The researcher? Other?), or are afraid of.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Some think it's a good opportunity.</a:t>
            </a:r>
            <a:endParaRPr/>
          </a:p>
        </p:txBody>
      </p:sp>
      <p:cxnSp>
        <p:nvCxnSpPr>
          <p:cNvPr id="477" name="Google Shape;477;p43"/>
          <p:cNvCxnSpPr/>
          <p:nvPr/>
        </p:nvCxnSpPr>
        <p:spPr>
          <a:xfrm>
            <a:off x="6019800" y="1533832"/>
            <a:ext cx="0" cy="505869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4"/>
          <p:cNvSpPr txBox="1"/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Action! </a:t>
            </a:r>
            <a:br>
              <a:rPr lang="en-US" sz="4000"/>
            </a:br>
            <a:r>
              <a:rPr lang="en-US" sz="4000"/>
              <a:t>(5-7 min each)</a:t>
            </a:r>
            <a:endParaRPr/>
          </a:p>
        </p:txBody>
      </p:sp>
      <p:pic>
        <p:nvPicPr>
          <p:cNvPr descr="Scene board in red background" id="484" name="Google Shape;484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5892" r="26593" t="0"/>
          <a:stretch/>
        </p:blipFill>
        <p:spPr>
          <a:xfrm>
            <a:off x="1" y="10"/>
            <a:ext cx="693639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4"/>
          <p:cNvSpPr txBox="1"/>
          <p:nvPr>
            <p:ph idx="2" type="body"/>
          </p:nvPr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86" name="Google Shape;486;p4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Decision-making (Lingala 7 min)</a:t>
            </a:r>
            <a:endParaRPr/>
          </a:p>
        </p:txBody>
      </p:sp>
      <p:pic>
        <p:nvPicPr>
          <p:cNvPr descr="A group of people standing outside&#10;&#10;AI-generated content may be incorrect." id="492" name="Google Shape;492;p4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889" y="1690688"/>
            <a:ext cx="7260222" cy="4306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You are free…</a:t>
            </a:r>
            <a:endParaRPr/>
          </a:p>
        </p:txBody>
      </p:sp>
      <p:sp>
        <p:nvSpPr>
          <p:cNvPr id="500" name="Google Shape;500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take your time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discuss/reflect with family and friends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Often, in addition to national acceptance of the study, </a:t>
            </a:r>
            <a:r>
              <a:rPr b="1" lang="en-US"/>
              <a:t>community consent </a:t>
            </a:r>
            <a:r>
              <a:rPr lang="en-US"/>
              <a:t>is required before participants can be sought in a community.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/>
              <a:t>Everyone has the right to decide for themselves whether or not they want to participate.</a:t>
            </a:r>
            <a:endParaRPr/>
          </a:p>
        </p:txBody>
      </p:sp>
      <p:sp>
        <p:nvSpPr>
          <p:cNvPr id="501" name="Google Shape;50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 sz="3200"/>
              <a:t>Coffee Break</a:t>
            </a:r>
            <a:endParaRPr/>
          </a:p>
        </p:txBody>
      </p:sp>
      <p:sp>
        <p:nvSpPr>
          <p:cNvPr id="507" name="Google Shape;507;p47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508" name="Google Shape;5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7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06E"/>
              </a:buClr>
              <a:buSzPts val="4400"/>
              <a:buFont typeface="Play"/>
              <a:buNone/>
            </a:pPr>
            <a:r>
              <a:rPr lang="en-US">
                <a:solidFill>
                  <a:srgbClr val="78206E"/>
                </a:solidFill>
              </a:rPr>
              <a:t>Discussion bio-samples (10 min)</a:t>
            </a:r>
            <a:endParaRPr/>
          </a:p>
        </p:txBody>
      </p:sp>
      <p:sp>
        <p:nvSpPr>
          <p:cNvPr id="515" name="Google Shape;515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do you think bio-samples are used for in research?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Have you witnessed blood or other biosamples being taken during a study and what was your reaction?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16" name="Google Shape;51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lay"/>
              <a:buNone/>
            </a:pPr>
            <a:r>
              <a:rPr lang="en-US" sz="3800"/>
              <a:t>Suggestions from Ebola survivors/ex-participants?</a:t>
            </a:r>
            <a:endParaRPr sz="3800"/>
          </a:p>
        </p:txBody>
      </p:sp>
      <p:pic>
        <p:nvPicPr>
          <p:cNvPr id="124" name="Google Shape;124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739396"/>
            <a:ext cx="5181600" cy="2523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pink shirt&#10;&#10;AI-generated content may be incorrect." id="125" name="Google Shape;125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591669"/>
            <a:ext cx="5181600" cy="417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men standing next to a truck&#10;&#10;Description automatically generated with medium confidence" id="127" name="Google Shape;12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18700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Bio-samples (17 min)</a:t>
            </a:r>
            <a:endParaRPr/>
          </a:p>
        </p:txBody>
      </p:sp>
      <p:sp>
        <p:nvSpPr>
          <p:cNvPr id="522" name="Google Shape;522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itting outside looking at a computer&#10;&#10;AI-generated content may be incorrect." id="524" name="Google Shape;5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305" y="1825625"/>
            <a:ext cx="9113389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Post-Film Discussion (10 min)</a:t>
            </a:r>
            <a:endParaRPr/>
          </a:p>
        </p:txBody>
      </p:sp>
      <p:sp>
        <p:nvSpPr>
          <p:cNvPr id="530" name="Google Shape;530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the scenario seem realistic to you?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you find this film useful to share and discuss with others?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Other thoughts?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	- page 69 of the Facilitator's Guide, Activity 1, suggests that you and your community identify the questions you would like to ask the researcher.</a:t>
            </a:r>
            <a:endParaRPr/>
          </a:p>
        </p:txBody>
      </p:sp>
      <p:sp>
        <p:nvSpPr>
          <p:cNvPr id="531" name="Google Shape;53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1"/>
          <p:cNvSpPr txBox="1"/>
          <p:nvPr>
            <p:ph type="title"/>
          </p:nvPr>
        </p:nvSpPr>
        <p:spPr>
          <a:xfrm>
            <a:off x="4799858" y="689548"/>
            <a:ext cx="6707084" cy="5306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Questionnaire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5100"/>
              <a:t>Please help us understand how you found the workshop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15 min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sz="5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Clipboard with solid fill" id="538" name="Google Shape;538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1"/>
          <p:cNvSpPr/>
          <p:nvPr/>
        </p:nvSpPr>
        <p:spPr>
          <a:xfrm>
            <a:off x="4853987" y="4409267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 title="Screenshot 2025-10-06 at 7.31.0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75" y="797200"/>
            <a:ext cx="11836652" cy="464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Final Thoughts</a:t>
            </a:r>
            <a:endParaRPr/>
          </a:p>
        </p:txBody>
      </p:sp>
      <p:sp>
        <p:nvSpPr>
          <p:cNvPr id="551" name="Google Shape;551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your opinion, can this toolbox be useful in communities to inform/raise awareness?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Now it's up to you to take action by using the toolbox for future research.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52" name="Google Shape;55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ose-up of Ranunculus flowers, buds, and stems, with petals in pastel shades of orange and pink" id="558" name="Google Shape;558;p54"/>
          <p:cNvPicPr preferRelativeResize="0"/>
          <p:nvPr/>
        </p:nvPicPr>
        <p:blipFill rotWithShape="1">
          <a:blip r:embed="rId3">
            <a:alphaModFix/>
          </a:blip>
          <a:srcRect b="0" l="23298" r="0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4"/>
          <p:cNvSpPr/>
          <p:nvPr/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40000"/>
                </a:srgbClr>
              </a:gs>
              <a:gs pos="35000">
                <a:srgbClr val="FFFFFF">
                  <a:alpha val="75686"/>
                </a:srgbClr>
              </a:gs>
              <a:gs pos="52999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4"/>
          <p:cNvSpPr txBox="1"/>
          <p:nvPr>
            <p:ph type="title"/>
          </p:nvPr>
        </p:nvSpPr>
        <p:spPr>
          <a:xfrm>
            <a:off x="8370470" y="1161288"/>
            <a:ext cx="3438144" cy="1124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561" name="Google Shape;561;p54"/>
          <p:cNvSpPr/>
          <p:nvPr/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4"/>
          <p:cNvSpPr/>
          <p:nvPr/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rgbClr val="D5D5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lay"/>
              <a:buNone/>
            </a:pPr>
            <a:r>
              <a:rPr lang="en-US" sz="5600"/>
              <a:t>Development of the Toolbox</a:t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4450080" y="1850683"/>
            <a:ext cx="3291840" cy="18288"/>
          </a:xfrm>
          <a:custGeom>
            <a:rect b="b" l="l" r="r" t="t"/>
            <a:pathLst>
              <a:path extrusionOk="0" fill="none" h="18288" w="329184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29184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32597" l="0" r="0" t="0"/>
          <a:stretch/>
        </p:blipFill>
        <p:spPr>
          <a:xfrm>
            <a:off x="1049161" y="2642616"/>
            <a:ext cx="4156174" cy="36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4496" y="2922598"/>
            <a:ext cx="5614416" cy="3045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700" y="3700165"/>
            <a:ext cx="2676994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9041" y="2201862"/>
            <a:ext cx="1964227" cy="136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9702" y="2317552"/>
            <a:ext cx="2799173" cy="934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5215338" y="1473786"/>
            <a:ext cx="2510208" cy="1178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Réseau national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 associations de survivants guéries d’Ebola de la Guinée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50" u="none" cap="none" strike="noStrik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RENASEG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2674424" y="5318947"/>
            <a:ext cx="2540914" cy="11723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SLAES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Sierra Leone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Association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Ebola Survivors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8387468" y="3674842"/>
            <a:ext cx="2307371" cy="3616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FOSAD</a:t>
            </a:r>
            <a:endParaRPr b="0" i="0" sz="19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Health &amp; Sustainable Development Foundation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descr="mage result for idrc" id="149" name="Google Shape;149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32374" l="0" r="0" t="0"/>
          <a:stretch/>
        </p:blipFill>
        <p:spPr>
          <a:xfrm>
            <a:off x="4728917" y="286595"/>
            <a:ext cx="3483053" cy="124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8">
            <a:alphaModFix/>
          </a:blip>
          <a:srcRect b="0" l="0" r="4177" t="0"/>
          <a:stretch/>
        </p:blipFill>
        <p:spPr>
          <a:xfrm>
            <a:off x="1729942" y="4974179"/>
            <a:ext cx="1387216" cy="1488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pan-id net africa" id="151" name="Google Shape;151;p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16324" y="3224562"/>
            <a:ext cx="3061515" cy="816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ated image" id="152" name="Google Shape;152;p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29700" y="1212158"/>
            <a:ext cx="2454852" cy="523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cihr" id="153" name="Google Shape;153;p7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17517" r="0" t="0"/>
          <a:stretch/>
        </p:blipFill>
        <p:spPr>
          <a:xfrm>
            <a:off x="8463702" y="554323"/>
            <a:ext cx="2154907" cy="146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5316757" y="5054570"/>
            <a:ext cx="23073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Comité National D’Ethique de la Santé de Guinée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155" name="Google Shape;155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63701" y="5054571"/>
            <a:ext cx="1691400" cy="146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of a group of people&#10;&#10;AI-generated content may be incorrect." id="161" name="Google Shape;16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4515" l="0" r="0" t="0"/>
          <a:stretch/>
        </p:blipFill>
        <p:spPr>
          <a:xfrm>
            <a:off x="2767585" y="161163"/>
            <a:ext cx="5779452" cy="653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9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video&#10;&#10;Description automatically generated"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549" y="843181"/>
            <a:ext cx="3122143" cy="207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/>
          <p:nvPr/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outside&#10;&#10;Description automatically generated" id="171" name="Google Shape;1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676" y="839814"/>
            <a:ext cx="3252903" cy="208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/>
          <p:nvPr/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tanding outside&#10;&#10;AI-generated content may be incorrect." id="173" name="Google Shape;17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3518" y="856078"/>
            <a:ext cx="3252903" cy="205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under a tree&#10;&#10;AI-generated content may be incorrect." id="175" name="Google Shape;175;p9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549" y="3916685"/>
            <a:ext cx="3104943" cy="2134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>
            <p:ph idx="11" type="ftr"/>
          </p:nvPr>
        </p:nvSpPr>
        <p:spPr>
          <a:xfrm>
            <a:off x="622548" y="6356350"/>
            <a:ext cx="60596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shaking hands outside a building&#10;&#10;Description automatically generated" id="179" name="Google Shape;17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5433" y="4070157"/>
            <a:ext cx="3217333" cy="189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&#10;&#10;AI-generated content may be incorrect." id="180" name="Google Shape;1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3518" y="3962860"/>
            <a:ext cx="3252903" cy="204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2025-06-23T09:11:57Z</dcterms:created>
  <dc:creator>Elysee Nouvet</dc:creator>
</cp:coreProperties>
</file>