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900725" cy="3204051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65922"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31844"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97766"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263689" algn="l" rtl="0" fontAlgn="base">
      <a:spcBef>
        <a:spcPct val="0"/>
      </a:spcBef>
      <a:spcAft>
        <a:spcPct val="0"/>
      </a:spcAft>
      <a:defRPr sz="19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829611" algn="l" defTabSz="1131844" rtl="0" eaLnBrk="1" latinLnBrk="0" hangingPunct="1">
      <a:defRPr sz="19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395533" algn="l" defTabSz="1131844" rtl="0" eaLnBrk="1" latinLnBrk="0" hangingPunct="1">
      <a:defRPr sz="19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961455" algn="l" defTabSz="1131844" rtl="0" eaLnBrk="1" latinLnBrk="0" hangingPunct="1">
      <a:defRPr sz="19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4527377" algn="l" defTabSz="1131844" rtl="0" eaLnBrk="1" latinLnBrk="0" hangingPunct="1">
      <a:defRPr sz="19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831" userDrawn="1">
          <p15:clr>
            <a:srgbClr val="A4A3A4"/>
          </p15:clr>
        </p15:guide>
        <p15:guide id="2" pos="13827" userDrawn="1">
          <p15:clr>
            <a:srgbClr val="A4A3A4"/>
          </p15:clr>
        </p15:guide>
        <p15:guide id="3" orient="horz" pos="1009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lyson Dykstra" initials="AD" lastIdx="23" clrIdx="0"/>
  <p:cmAuthor id="1" name="Cynthia Mancinelli" initials="" lastIdx="3" clrIdx="1"/>
  <p:cmAuthor id="2" name="" initials="" lastIdx="1" clrIdx="2"/>
  <p:cmAuthor id="3" name="Allyson Page" initials="AP" lastIdx="2" clrIdx="3">
    <p:extLst>
      <p:ext uri="{19B8F6BF-5375-455C-9EA6-DF929625EA0E}">
        <p15:presenceInfo xmlns:p15="http://schemas.microsoft.com/office/powerpoint/2012/main" userId="Allyson Page" providerId="None"/>
      </p:ext>
    </p:extLst>
  </p:cmAuthor>
  <p:cmAuthor id="4" name="Allyson Page" initials="AP [2]" lastIdx="1" clrIdx="4">
    <p:extLst>
      <p:ext uri="{19B8F6BF-5375-455C-9EA6-DF929625EA0E}">
        <p15:presenceInfo xmlns:p15="http://schemas.microsoft.com/office/powerpoint/2012/main" userId="S::adykstr3@uwo.ca::8e3780e2-57a2-4519-bd5c-53b46173ed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01C9E"/>
    <a:srgbClr val="3E0A5A"/>
    <a:srgbClr val="EAEAEA"/>
    <a:srgbClr val="3333CC"/>
    <a:srgbClr val="FFFF00"/>
    <a:srgbClr val="4D4D4D"/>
    <a:srgbClr val="C40811"/>
    <a:srgbClr val="00149C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7257" autoAdjust="0"/>
  </p:normalViewPr>
  <p:slideViewPr>
    <p:cSldViewPr>
      <p:cViewPr varScale="1">
        <p:scale>
          <a:sx n="18" d="100"/>
          <a:sy n="18" d="100"/>
        </p:scale>
        <p:origin x="1781" y="96"/>
      </p:cViewPr>
      <p:guideLst>
        <p:guide orient="horz" pos="7831"/>
        <p:guide pos="13827"/>
        <p:guide orient="horz" pos="100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775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82C8605E-BD9B-433C-8201-0BC64AC76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51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65922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31844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97766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263689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829611" algn="l" defTabSz="113184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395533" algn="l" defTabSz="113184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961455" algn="l" defTabSz="113184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27377" algn="l" defTabSz="113184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57066" indent="-291179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64717" indent="-232943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30604" indent="-232943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96491" indent="-232943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65FA6CC-E3DE-4025-8B20-6A16D98D82E5}" type="slidenum">
              <a:rPr lang="en-US" altLang="en-US" sz="1200" b="0"/>
              <a:pPr eaLnBrk="1" hangingPunct="1"/>
              <a:t>1</a:t>
            </a:fld>
            <a:endParaRPr lang="en-US" altLang="en-US" sz="1200" b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7600" y="696913"/>
            <a:ext cx="4775200" cy="348615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9035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555" y="9954386"/>
            <a:ext cx="37315616" cy="6865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5109" y="18155233"/>
            <a:ext cx="30730508" cy="8190250"/>
          </a:xfrm>
        </p:spPr>
        <p:txBody>
          <a:bodyPr/>
          <a:lstStyle>
            <a:lvl1pPr marL="0" indent="0" algn="ctr">
              <a:buNone/>
              <a:defRPr/>
            </a:lvl1pPr>
            <a:lvl2pPr marL="559527" indent="0" algn="ctr">
              <a:buNone/>
              <a:defRPr/>
            </a:lvl2pPr>
            <a:lvl3pPr marL="1119054" indent="0" algn="ctr">
              <a:buNone/>
              <a:defRPr/>
            </a:lvl3pPr>
            <a:lvl4pPr marL="1678581" indent="0" algn="ctr">
              <a:buNone/>
              <a:defRPr/>
            </a:lvl4pPr>
            <a:lvl5pPr marL="2238109" indent="0" algn="ctr">
              <a:buNone/>
              <a:defRPr/>
            </a:lvl5pPr>
            <a:lvl6pPr marL="2797636" indent="0" algn="ctr">
              <a:buNone/>
              <a:defRPr/>
            </a:lvl6pPr>
            <a:lvl7pPr marL="3357163" indent="0" algn="ctr">
              <a:buNone/>
              <a:defRPr/>
            </a:lvl7pPr>
            <a:lvl8pPr marL="3916691" indent="0" algn="ctr">
              <a:buNone/>
              <a:defRPr/>
            </a:lvl8pPr>
            <a:lvl9pPr marL="447621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9AB2E-6C2A-4189-9E9D-C8D43220A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51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65872-0016-4249-AC3A-F976FD215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75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9267" y="2844869"/>
            <a:ext cx="9328904" cy="2563559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556" y="2844869"/>
            <a:ext cx="27803793" cy="25635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075FE-4702-4220-ADDC-527D7A867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5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5B555-C8BD-4267-8F8D-4EE6C4841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853" y="20589529"/>
            <a:ext cx="37315616" cy="6362542"/>
          </a:xfrm>
        </p:spPr>
        <p:txBody>
          <a:bodyPr anchor="t"/>
          <a:lstStyle>
            <a:lvl1pPr algn="l">
              <a:defRPr sz="4944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853" y="13580665"/>
            <a:ext cx="37315616" cy="7008863"/>
          </a:xfrm>
        </p:spPr>
        <p:txBody>
          <a:bodyPr anchor="b"/>
          <a:lstStyle>
            <a:lvl1pPr marL="0" indent="0">
              <a:buNone/>
              <a:defRPr sz="2472"/>
            </a:lvl1pPr>
            <a:lvl2pPr marL="559527" indent="0">
              <a:buNone/>
              <a:defRPr sz="2175"/>
            </a:lvl2pPr>
            <a:lvl3pPr marL="1119054" indent="0">
              <a:buNone/>
              <a:defRPr sz="1977"/>
            </a:lvl3pPr>
            <a:lvl4pPr marL="1678581" indent="0">
              <a:buNone/>
              <a:defRPr sz="1681"/>
            </a:lvl4pPr>
            <a:lvl5pPr marL="2238109" indent="0">
              <a:buNone/>
              <a:defRPr sz="1681"/>
            </a:lvl5pPr>
            <a:lvl6pPr marL="2797636" indent="0">
              <a:buNone/>
              <a:defRPr sz="1681"/>
            </a:lvl6pPr>
            <a:lvl7pPr marL="3357163" indent="0">
              <a:buNone/>
              <a:defRPr sz="1681"/>
            </a:lvl7pPr>
            <a:lvl8pPr marL="3916691" indent="0">
              <a:buNone/>
              <a:defRPr sz="1681"/>
            </a:lvl8pPr>
            <a:lvl9pPr marL="4476218" indent="0">
              <a:buNone/>
              <a:defRPr sz="16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97E60-B60B-43B1-B344-1500AA3B0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2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555" y="9252441"/>
            <a:ext cx="18566348" cy="19228016"/>
          </a:xfrm>
        </p:spPr>
        <p:txBody>
          <a:bodyPr/>
          <a:lstStyle>
            <a:lvl1pPr>
              <a:defRPr sz="3460"/>
            </a:lvl1pPr>
            <a:lvl2pPr>
              <a:defRPr sz="2966"/>
            </a:lvl2pPr>
            <a:lvl3pPr>
              <a:defRPr sz="2472"/>
            </a:lvl3pPr>
            <a:lvl4pPr>
              <a:defRPr sz="2175"/>
            </a:lvl4pPr>
            <a:lvl5pPr>
              <a:defRPr sz="2175"/>
            </a:lvl5pPr>
            <a:lvl6pPr>
              <a:defRPr sz="2175"/>
            </a:lvl6pPr>
            <a:lvl7pPr>
              <a:defRPr sz="2175"/>
            </a:lvl7pPr>
            <a:lvl8pPr>
              <a:defRPr sz="2175"/>
            </a:lvl8pPr>
            <a:lvl9pPr>
              <a:defRPr sz="21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1822" y="9252441"/>
            <a:ext cx="18566348" cy="19228016"/>
          </a:xfrm>
        </p:spPr>
        <p:txBody>
          <a:bodyPr/>
          <a:lstStyle>
            <a:lvl1pPr>
              <a:defRPr sz="3460"/>
            </a:lvl1pPr>
            <a:lvl2pPr>
              <a:defRPr sz="2966"/>
            </a:lvl2pPr>
            <a:lvl3pPr>
              <a:defRPr sz="2472"/>
            </a:lvl3pPr>
            <a:lvl4pPr>
              <a:defRPr sz="2175"/>
            </a:lvl4pPr>
            <a:lvl5pPr>
              <a:defRPr sz="2175"/>
            </a:lvl5pPr>
            <a:lvl6pPr>
              <a:defRPr sz="2175"/>
            </a:lvl6pPr>
            <a:lvl7pPr>
              <a:defRPr sz="2175"/>
            </a:lvl7pPr>
            <a:lvl8pPr>
              <a:defRPr sz="2175"/>
            </a:lvl8pPr>
            <a:lvl9pPr>
              <a:defRPr sz="21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91EA3-E2BF-49AF-89EF-43B0CE93A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0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038" y="1282044"/>
            <a:ext cx="39510653" cy="53400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5038" y="7173091"/>
            <a:ext cx="19397109" cy="2987905"/>
          </a:xfrm>
        </p:spPr>
        <p:txBody>
          <a:bodyPr anchor="b"/>
          <a:lstStyle>
            <a:lvl1pPr marL="0" indent="0">
              <a:buNone/>
              <a:defRPr sz="2966" b="1"/>
            </a:lvl1pPr>
            <a:lvl2pPr marL="559527" indent="0">
              <a:buNone/>
              <a:defRPr sz="2472" b="1"/>
            </a:lvl2pPr>
            <a:lvl3pPr marL="1119054" indent="0">
              <a:buNone/>
              <a:defRPr sz="2175" b="1"/>
            </a:lvl3pPr>
            <a:lvl4pPr marL="1678581" indent="0">
              <a:buNone/>
              <a:defRPr sz="1977" b="1"/>
            </a:lvl4pPr>
            <a:lvl5pPr marL="2238109" indent="0">
              <a:buNone/>
              <a:defRPr sz="1977" b="1"/>
            </a:lvl5pPr>
            <a:lvl6pPr marL="2797636" indent="0">
              <a:buNone/>
              <a:defRPr sz="1977" b="1"/>
            </a:lvl6pPr>
            <a:lvl7pPr marL="3357163" indent="0">
              <a:buNone/>
              <a:defRPr sz="1977" b="1"/>
            </a:lvl7pPr>
            <a:lvl8pPr marL="3916691" indent="0">
              <a:buNone/>
              <a:defRPr sz="1977" b="1"/>
            </a:lvl8pPr>
            <a:lvl9pPr marL="4476218" indent="0">
              <a:buNone/>
              <a:defRPr sz="197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5038" y="10160997"/>
            <a:ext cx="19397109" cy="18459850"/>
          </a:xfrm>
        </p:spPr>
        <p:txBody>
          <a:bodyPr/>
          <a:lstStyle>
            <a:lvl1pPr>
              <a:defRPr sz="2966"/>
            </a:lvl1pPr>
            <a:lvl2pPr>
              <a:defRPr sz="2472"/>
            </a:lvl2pPr>
            <a:lvl3pPr>
              <a:defRPr sz="2175"/>
            </a:lvl3pPr>
            <a:lvl4pPr>
              <a:defRPr sz="1977"/>
            </a:lvl4pPr>
            <a:lvl5pPr>
              <a:defRPr sz="1977"/>
            </a:lvl5pPr>
            <a:lvl6pPr>
              <a:defRPr sz="1977"/>
            </a:lvl6pPr>
            <a:lvl7pPr>
              <a:defRPr sz="1977"/>
            </a:lvl7pPr>
            <a:lvl8pPr>
              <a:defRPr sz="1977"/>
            </a:lvl8pPr>
            <a:lvl9pPr>
              <a:defRPr sz="19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300959" y="7173091"/>
            <a:ext cx="19404730" cy="2987905"/>
          </a:xfrm>
        </p:spPr>
        <p:txBody>
          <a:bodyPr anchor="b"/>
          <a:lstStyle>
            <a:lvl1pPr marL="0" indent="0">
              <a:buNone/>
              <a:defRPr sz="2966" b="1"/>
            </a:lvl1pPr>
            <a:lvl2pPr marL="559527" indent="0">
              <a:buNone/>
              <a:defRPr sz="2472" b="1"/>
            </a:lvl2pPr>
            <a:lvl3pPr marL="1119054" indent="0">
              <a:buNone/>
              <a:defRPr sz="2175" b="1"/>
            </a:lvl3pPr>
            <a:lvl4pPr marL="1678581" indent="0">
              <a:buNone/>
              <a:defRPr sz="1977" b="1"/>
            </a:lvl4pPr>
            <a:lvl5pPr marL="2238109" indent="0">
              <a:buNone/>
              <a:defRPr sz="1977" b="1"/>
            </a:lvl5pPr>
            <a:lvl6pPr marL="2797636" indent="0">
              <a:buNone/>
              <a:defRPr sz="1977" b="1"/>
            </a:lvl6pPr>
            <a:lvl7pPr marL="3357163" indent="0">
              <a:buNone/>
              <a:defRPr sz="1977" b="1"/>
            </a:lvl7pPr>
            <a:lvl8pPr marL="3916691" indent="0">
              <a:buNone/>
              <a:defRPr sz="1977" b="1"/>
            </a:lvl8pPr>
            <a:lvl9pPr marL="4476218" indent="0">
              <a:buNone/>
              <a:defRPr sz="197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300959" y="10160997"/>
            <a:ext cx="19404730" cy="18459850"/>
          </a:xfrm>
        </p:spPr>
        <p:txBody>
          <a:bodyPr/>
          <a:lstStyle>
            <a:lvl1pPr>
              <a:defRPr sz="2966"/>
            </a:lvl1pPr>
            <a:lvl2pPr>
              <a:defRPr sz="2472"/>
            </a:lvl2pPr>
            <a:lvl3pPr>
              <a:defRPr sz="2175"/>
            </a:lvl3pPr>
            <a:lvl4pPr>
              <a:defRPr sz="1977"/>
            </a:lvl4pPr>
            <a:lvl5pPr>
              <a:defRPr sz="1977"/>
            </a:lvl5pPr>
            <a:lvl6pPr>
              <a:defRPr sz="1977"/>
            </a:lvl6pPr>
            <a:lvl7pPr>
              <a:defRPr sz="1977"/>
            </a:lvl7pPr>
            <a:lvl8pPr>
              <a:defRPr sz="1977"/>
            </a:lvl8pPr>
            <a:lvl9pPr>
              <a:defRPr sz="19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94C2C-4A63-4D3E-B565-528E83293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5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75F08-D7AA-4954-ADE6-A99806107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28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B039-A20C-4660-BAEA-ACCBAB495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5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036" y="1276747"/>
            <a:ext cx="14443034" cy="5427498"/>
          </a:xfrm>
        </p:spPr>
        <p:txBody>
          <a:bodyPr anchor="b"/>
          <a:lstStyle>
            <a:lvl1pPr algn="l">
              <a:defRPr sz="2472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3966" y="1276747"/>
            <a:ext cx="24541725" cy="27344100"/>
          </a:xfrm>
        </p:spPr>
        <p:txBody>
          <a:bodyPr/>
          <a:lstStyle>
            <a:lvl1pPr>
              <a:defRPr sz="3955"/>
            </a:lvl1pPr>
            <a:lvl2pPr>
              <a:defRPr sz="3460"/>
            </a:lvl2pPr>
            <a:lvl3pPr>
              <a:defRPr sz="2966"/>
            </a:lvl3pPr>
            <a:lvl4pPr>
              <a:defRPr sz="2472"/>
            </a:lvl4pPr>
            <a:lvl5pPr>
              <a:defRPr sz="2472"/>
            </a:lvl5pPr>
            <a:lvl6pPr>
              <a:defRPr sz="2472"/>
            </a:lvl6pPr>
            <a:lvl7pPr>
              <a:defRPr sz="2472"/>
            </a:lvl7pPr>
            <a:lvl8pPr>
              <a:defRPr sz="2472"/>
            </a:lvl8pPr>
            <a:lvl9pPr>
              <a:defRPr sz="24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5036" y="6704248"/>
            <a:ext cx="14443034" cy="21916601"/>
          </a:xfrm>
        </p:spPr>
        <p:txBody>
          <a:bodyPr/>
          <a:lstStyle>
            <a:lvl1pPr marL="0" indent="0">
              <a:buNone/>
              <a:defRPr sz="1681"/>
            </a:lvl1pPr>
            <a:lvl2pPr marL="559527" indent="0">
              <a:buNone/>
              <a:defRPr sz="1483"/>
            </a:lvl2pPr>
            <a:lvl3pPr marL="1119054" indent="0">
              <a:buNone/>
              <a:defRPr sz="1186"/>
            </a:lvl3pPr>
            <a:lvl4pPr marL="1678581" indent="0">
              <a:buNone/>
              <a:defRPr sz="1088"/>
            </a:lvl4pPr>
            <a:lvl5pPr marL="2238109" indent="0">
              <a:buNone/>
              <a:defRPr sz="1088"/>
            </a:lvl5pPr>
            <a:lvl6pPr marL="2797636" indent="0">
              <a:buNone/>
              <a:defRPr sz="1088"/>
            </a:lvl6pPr>
            <a:lvl7pPr marL="3357163" indent="0">
              <a:buNone/>
              <a:defRPr sz="1088"/>
            </a:lvl7pPr>
            <a:lvl8pPr marL="3916691" indent="0">
              <a:buNone/>
              <a:defRPr sz="1088"/>
            </a:lvl8pPr>
            <a:lvl9pPr marL="4476218" indent="0">
              <a:buNone/>
              <a:defRPr sz="10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18752-E447-4C89-89F4-5077D244A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0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4849" y="22427832"/>
            <a:ext cx="26340435" cy="2648851"/>
          </a:xfrm>
        </p:spPr>
        <p:txBody>
          <a:bodyPr anchor="b"/>
          <a:lstStyle>
            <a:lvl1pPr algn="l">
              <a:defRPr sz="2472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4849" y="2863411"/>
            <a:ext cx="26340435" cy="19222718"/>
          </a:xfrm>
        </p:spPr>
        <p:txBody>
          <a:bodyPr/>
          <a:lstStyle>
            <a:lvl1pPr marL="0" indent="0">
              <a:buNone/>
              <a:defRPr sz="3955"/>
            </a:lvl1pPr>
            <a:lvl2pPr marL="559527" indent="0">
              <a:buNone/>
              <a:defRPr sz="3460"/>
            </a:lvl2pPr>
            <a:lvl3pPr marL="1119054" indent="0">
              <a:buNone/>
              <a:defRPr sz="2966"/>
            </a:lvl3pPr>
            <a:lvl4pPr marL="1678581" indent="0">
              <a:buNone/>
              <a:defRPr sz="2472"/>
            </a:lvl4pPr>
            <a:lvl5pPr marL="2238109" indent="0">
              <a:buNone/>
              <a:defRPr sz="2472"/>
            </a:lvl5pPr>
            <a:lvl6pPr marL="2797636" indent="0">
              <a:buNone/>
              <a:defRPr sz="2472"/>
            </a:lvl6pPr>
            <a:lvl7pPr marL="3357163" indent="0">
              <a:buNone/>
              <a:defRPr sz="2472"/>
            </a:lvl7pPr>
            <a:lvl8pPr marL="3916691" indent="0">
              <a:buNone/>
              <a:defRPr sz="2472"/>
            </a:lvl8pPr>
            <a:lvl9pPr marL="4476218" indent="0">
              <a:buNone/>
              <a:defRPr sz="2472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4849" y="25076683"/>
            <a:ext cx="26340435" cy="3758721"/>
          </a:xfrm>
        </p:spPr>
        <p:txBody>
          <a:bodyPr/>
          <a:lstStyle>
            <a:lvl1pPr marL="0" indent="0">
              <a:buNone/>
              <a:defRPr sz="1681"/>
            </a:lvl1pPr>
            <a:lvl2pPr marL="559527" indent="0">
              <a:buNone/>
              <a:defRPr sz="1483"/>
            </a:lvl2pPr>
            <a:lvl3pPr marL="1119054" indent="0">
              <a:buNone/>
              <a:defRPr sz="1186"/>
            </a:lvl3pPr>
            <a:lvl4pPr marL="1678581" indent="0">
              <a:buNone/>
              <a:defRPr sz="1088"/>
            </a:lvl4pPr>
            <a:lvl5pPr marL="2238109" indent="0">
              <a:buNone/>
              <a:defRPr sz="1088"/>
            </a:lvl5pPr>
            <a:lvl6pPr marL="2797636" indent="0">
              <a:buNone/>
              <a:defRPr sz="1088"/>
            </a:lvl6pPr>
            <a:lvl7pPr marL="3357163" indent="0">
              <a:buNone/>
              <a:defRPr sz="1088"/>
            </a:lvl7pPr>
            <a:lvl8pPr marL="3916691" indent="0">
              <a:buNone/>
              <a:defRPr sz="1088"/>
            </a:lvl8pPr>
            <a:lvl9pPr marL="4476218" indent="0">
              <a:buNone/>
              <a:defRPr sz="10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D185C-FF75-4883-B0DC-0E6AAA6F9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0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555" y="2844867"/>
            <a:ext cx="37315616" cy="5340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7529" tIns="363765" rIns="727529" bIns="3637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555" y="9252441"/>
            <a:ext cx="37315616" cy="19228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7529" tIns="363765" rIns="727529" bIns="3637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555" y="29195648"/>
            <a:ext cx="9145984" cy="2129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7529" tIns="363765" rIns="727529" bIns="363765" numCol="1" anchor="t" anchorCtr="0" compatLnSpc="1">
            <a:prstTxWarp prst="textNoShape">
              <a:avLst/>
            </a:prstTxWarp>
          </a:bodyPr>
          <a:lstStyle>
            <a:lvl1pPr>
              <a:defRPr sz="10975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9415" y="29195648"/>
            <a:ext cx="13901896" cy="2129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7529" tIns="363765" rIns="727529" bIns="363765" numCol="1" anchor="t" anchorCtr="0" compatLnSpc="1">
            <a:prstTxWarp prst="textNoShape">
              <a:avLst/>
            </a:prstTxWarp>
          </a:bodyPr>
          <a:lstStyle>
            <a:lvl1pPr algn="ctr">
              <a:defRPr sz="10975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62186" y="29195648"/>
            <a:ext cx="9145984" cy="2129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7529" tIns="363765" rIns="727529" bIns="363765" numCol="1" anchor="t" anchorCtr="0" compatLnSpc="1">
            <a:prstTxWarp prst="textNoShape">
              <a:avLst/>
            </a:prstTxWarp>
          </a:bodyPr>
          <a:lstStyle>
            <a:lvl1pPr algn="r">
              <a:defRPr sz="10975" b="0"/>
            </a:lvl1pPr>
          </a:lstStyle>
          <a:p>
            <a:pPr>
              <a:defRPr/>
            </a:pPr>
            <a:fld id="{7509B622-6AF5-48B1-BEC9-6DBCCFEBB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92257" rtl="0" eaLnBrk="0" fontAlgn="base" hangingPunct="0">
        <a:spcBef>
          <a:spcPct val="0"/>
        </a:spcBef>
        <a:spcAft>
          <a:spcPct val="0"/>
        </a:spcAft>
        <a:defRPr sz="34506">
          <a:solidFill>
            <a:schemeClr val="tx2"/>
          </a:solidFill>
          <a:latin typeface="+mj-lt"/>
          <a:ea typeface="+mj-ea"/>
          <a:cs typeface="+mj-cs"/>
        </a:defRPr>
      </a:lvl1pPr>
      <a:lvl2pPr algn="ctr" defTabSz="7192257" rtl="0" eaLnBrk="0" fontAlgn="base" hangingPunct="0">
        <a:spcBef>
          <a:spcPct val="0"/>
        </a:spcBef>
        <a:spcAft>
          <a:spcPct val="0"/>
        </a:spcAft>
        <a:defRPr sz="34506">
          <a:solidFill>
            <a:schemeClr val="tx2"/>
          </a:solidFill>
          <a:latin typeface="Times New Roman" pitchFamily="18" charset="0"/>
        </a:defRPr>
      </a:lvl2pPr>
      <a:lvl3pPr algn="ctr" defTabSz="7192257" rtl="0" eaLnBrk="0" fontAlgn="base" hangingPunct="0">
        <a:spcBef>
          <a:spcPct val="0"/>
        </a:spcBef>
        <a:spcAft>
          <a:spcPct val="0"/>
        </a:spcAft>
        <a:defRPr sz="34506">
          <a:solidFill>
            <a:schemeClr val="tx2"/>
          </a:solidFill>
          <a:latin typeface="Times New Roman" pitchFamily="18" charset="0"/>
        </a:defRPr>
      </a:lvl3pPr>
      <a:lvl4pPr algn="ctr" defTabSz="7192257" rtl="0" eaLnBrk="0" fontAlgn="base" hangingPunct="0">
        <a:spcBef>
          <a:spcPct val="0"/>
        </a:spcBef>
        <a:spcAft>
          <a:spcPct val="0"/>
        </a:spcAft>
        <a:defRPr sz="34506">
          <a:solidFill>
            <a:schemeClr val="tx2"/>
          </a:solidFill>
          <a:latin typeface="Times New Roman" pitchFamily="18" charset="0"/>
        </a:defRPr>
      </a:lvl4pPr>
      <a:lvl5pPr algn="ctr" defTabSz="7192257" rtl="0" eaLnBrk="0" fontAlgn="base" hangingPunct="0">
        <a:spcBef>
          <a:spcPct val="0"/>
        </a:spcBef>
        <a:spcAft>
          <a:spcPct val="0"/>
        </a:spcAft>
        <a:defRPr sz="34506">
          <a:solidFill>
            <a:schemeClr val="tx2"/>
          </a:solidFill>
          <a:latin typeface="Times New Roman" pitchFamily="18" charset="0"/>
        </a:defRPr>
      </a:lvl5pPr>
      <a:lvl6pPr marL="559527" algn="ctr" defTabSz="7192257" rtl="0" fontAlgn="base">
        <a:spcBef>
          <a:spcPct val="0"/>
        </a:spcBef>
        <a:spcAft>
          <a:spcPct val="0"/>
        </a:spcAft>
        <a:defRPr sz="34506">
          <a:solidFill>
            <a:schemeClr val="tx2"/>
          </a:solidFill>
          <a:latin typeface="Times New Roman" pitchFamily="18" charset="0"/>
        </a:defRPr>
      </a:lvl6pPr>
      <a:lvl7pPr marL="1119054" algn="ctr" defTabSz="7192257" rtl="0" fontAlgn="base">
        <a:spcBef>
          <a:spcPct val="0"/>
        </a:spcBef>
        <a:spcAft>
          <a:spcPct val="0"/>
        </a:spcAft>
        <a:defRPr sz="34506">
          <a:solidFill>
            <a:schemeClr val="tx2"/>
          </a:solidFill>
          <a:latin typeface="Times New Roman" pitchFamily="18" charset="0"/>
        </a:defRPr>
      </a:lvl7pPr>
      <a:lvl8pPr marL="1678581" algn="ctr" defTabSz="7192257" rtl="0" fontAlgn="base">
        <a:spcBef>
          <a:spcPct val="0"/>
        </a:spcBef>
        <a:spcAft>
          <a:spcPct val="0"/>
        </a:spcAft>
        <a:defRPr sz="34506">
          <a:solidFill>
            <a:schemeClr val="tx2"/>
          </a:solidFill>
          <a:latin typeface="Times New Roman" pitchFamily="18" charset="0"/>
        </a:defRPr>
      </a:lvl8pPr>
      <a:lvl9pPr marL="2238109" algn="ctr" defTabSz="7192257" rtl="0" fontAlgn="base">
        <a:spcBef>
          <a:spcPct val="0"/>
        </a:spcBef>
        <a:spcAft>
          <a:spcPct val="0"/>
        </a:spcAft>
        <a:defRPr sz="34506">
          <a:solidFill>
            <a:schemeClr val="tx2"/>
          </a:solidFill>
          <a:latin typeface="Times New Roman" pitchFamily="18" charset="0"/>
        </a:defRPr>
      </a:lvl9pPr>
    </p:titleStyle>
    <p:bodyStyle>
      <a:lvl1pPr marL="2696610" indent="-2696610" algn="l" defTabSz="7192257" rtl="0" eaLnBrk="0" fontAlgn="base" hangingPunct="0">
        <a:spcBef>
          <a:spcPct val="20000"/>
        </a:spcBef>
        <a:spcAft>
          <a:spcPct val="0"/>
        </a:spcAft>
        <a:buChar char="•"/>
        <a:defRPr sz="25212">
          <a:solidFill>
            <a:schemeClr val="tx1"/>
          </a:solidFill>
          <a:latin typeface="+mn-lt"/>
          <a:ea typeface="+mn-ea"/>
          <a:cs typeface="+mn-cs"/>
        </a:defRPr>
      </a:lvl1pPr>
      <a:lvl2pPr marL="5843952" indent="-2247823" algn="l" defTabSz="7192257" rtl="0" eaLnBrk="0" fontAlgn="base" hangingPunct="0">
        <a:spcBef>
          <a:spcPct val="20000"/>
        </a:spcBef>
        <a:spcAft>
          <a:spcPct val="0"/>
        </a:spcAft>
        <a:buChar char="–"/>
        <a:defRPr sz="22048">
          <a:solidFill>
            <a:schemeClr val="tx1"/>
          </a:solidFill>
          <a:latin typeface="+mn-lt"/>
        </a:defRPr>
      </a:lvl2pPr>
      <a:lvl3pPr marL="8991292" indent="-1799036" algn="l" defTabSz="7192257" rtl="0" eaLnBrk="0" fontAlgn="base" hangingPunct="0">
        <a:spcBef>
          <a:spcPct val="20000"/>
        </a:spcBef>
        <a:spcAft>
          <a:spcPct val="0"/>
        </a:spcAft>
        <a:buChar char="•"/>
        <a:defRPr sz="18884">
          <a:solidFill>
            <a:schemeClr val="tx1"/>
          </a:solidFill>
          <a:latin typeface="+mn-lt"/>
        </a:defRPr>
      </a:lvl3pPr>
      <a:lvl4pPr marL="12589363" indent="-1800979" algn="l" defTabSz="7192257" rtl="0" eaLnBrk="0" fontAlgn="base" hangingPunct="0">
        <a:spcBef>
          <a:spcPct val="20000"/>
        </a:spcBef>
        <a:spcAft>
          <a:spcPct val="0"/>
        </a:spcAft>
        <a:buChar char="–"/>
        <a:defRPr sz="15819">
          <a:solidFill>
            <a:schemeClr val="tx1"/>
          </a:solidFill>
          <a:latin typeface="+mn-lt"/>
        </a:defRPr>
      </a:lvl4pPr>
      <a:lvl5pPr marL="16183548" indent="-1797094" algn="l" defTabSz="7192257" rtl="0" eaLnBrk="0" fontAlgn="base" hangingPunct="0">
        <a:spcBef>
          <a:spcPct val="20000"/>
        </a:spcBef>
        <a:spcAft>
          <a:spcPct val="0"/>
        </a:spcAft>
        <a:buChar char="»"/>
        <a:defRPr sz="15819">
          <a:solidFill>
            <a:schemeClr val="tx1"/>
          </a:solidFill>
          <a:latin typeface="+mn-lt"/>
        </a:defRPr>
      </a:lvl5pPr>
      <a:lvl6pPr marL="16743076" indent="-1797094" algn="l" defTabSz="7192257" rtl="0" fontAlgn="base">
        <a:spcBef>
          <a:spcPct val="20000"/>
        </a:spcBef>
        <a:spcAft>
          <a:spcPct val="0"/>
        </a:spcAft>
        <a:buChar char="»"/>
        <a:defRPr sz="15819">
          <a:solidFill>
            <a:schemeClr val="tx1"/>
          </a:solidFill>
          <a:latin typeface="+mn-lt"/>
        </a:defRPr>
      </a:lvl6pPr>
      <a:lvl7pPr marL="17302603" indent="-1797094" algn="l" defTabSz="7192257" rtl="0" fontAlgn="base">
        <a:spcBef>
          <a:spcPct val="20000"/>
        </a:spcBef>
        <a:spcAft>
          <a:spcPct val="0"/>
        </a:spcAft>
        <a:buChar char="»"/>
        <a:defRPr sz="15819">
          <a:solidFill>
            <a:schemeClr val="tx1"/>
          </a:solidFill>
          <a:latin typeface="+mn-lt"/>
        </a:defRPr>
      </a:lvl7pPr>
      <a:lvl8pPr marL="17862130" indent="-1797094" algn="l" defTabSz="7192257" rtl="0" fontAlgn="base">
        <a:spcBef>
          <a:spcPct val="20000"/>
        </a:spcBef>
        <a:spcAft>
          <a:spcPct val="0"/>
        </a:spcAft>
        <a:buChar char="»"/>
        <a:defRPr sz="15819">
          <a:solidFill>
            <a:schemeClr val="tx1"/>
          </a:solidFill>
          <a:latin typeface="+mn-lt"/>
        </a:defRPr>
      </a:lvl8pPr>
      <a:lvl9pPr marL="18421657" indent="-1797094" algn="l" defTabSz="7192257" rtl="0" fontAlgn="base">
        <a:spcBef>
          <a:spcPct val="20000"/>
        </a:spcBef>
        <a:spcAft>
          <a:spcPct val="0"/>
        </a:spcAft>
        <a:buChar char="»"/>
        <a:defRPr sz="1581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19054" rtl="0" eaLnBrk="1" latinLnBrk="0" hangingPunct="1">
        <a:defRPr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559527" algn="l" defTabSz="1119054" rtl="0" eaLnBrk="1" latinLnBrk="0" hangingPunct="1">
        <a:defRPr sz="2175" kern="1200">
          <a:solidFill>
            <a:schemeClr val="tx1"/>
          </a:solidFill>
          <a:latin typeface="+mn-lt"/>
          <a:ea typeface="+mn-ea"/>
          <a:cs typeface="+mn-cs"/>
        </a:defRPr>
      </a:lvl2pPr>
      <a:lvl3pPr marL="1119054" algn="l" defTabSz="1119054" rtl="0" eaLnBrk="1" latinLnBrk="0" hangingPunct="1">
        <a:defRPr sz="2175" kern="1200">
          <a:solidFill>
            <a:schemeClr val="tx1"/>
          </a:solidFill>
          <a:latin typeface="+mn-lt"/>
          <a:ea typeface="+mn-ea"/>
          <a:cs typeface="+mn-cs"/>
        </a:defRPr>
      </a:lvl3pPr>
      <a:lvl4pPr marL="1678581" algn="l" defTabSz="1119054" rtl="0" eaLnBrk="1" latinLnBrk="0" hangingPunct="1">
        <a:defRPr sz="2175" kern="1200">
          <a:solidFill>
            <a:schemeClr val="tx1"/>
          </a:solidFill>
          <a:latin typeface="+mn-lt"/>
          <a:ea typeface="+mn-ea"/>
          <a:cs typeface="+mn-cs"/>
        </a:defRPr>
      </a:lvl4pPr>
      <a:lvl5pPr marL="2238109" algn="l" defTabSz="1119054" rtl="0" eaLnBrk="1" latinLnBrk="0" hangingPunct="1">
        <a:defRPr sz="2175" kern="1200">
          <a:solidFill>
            <a:schemeClr val="tx1"/>
          </a:solidFill>
          <a:latin typeface="+mn-lt"/>
          <a:ea typeface="+mn-ea"/>
          <a:cs typeface="+mn-cs"/>
        </a:defRPr>
      </a:lvl5pPr>
      <a:lvl6pPr marL="2797636" algn="l" defTabSz="1119054" rtl="0" eaLnBrk="1" latinLnBrk="0" hangingPunct="1">
        <a:defRPr sz="2175" kern="1200">
          <a:solidFill>
            <a:schemeClr val="tx1"/>
          </a:solidFill>
          <a:latin typeface="+mn-lt"/>
          <a:ea typeface="+mn-ea"/>
          <a:cs typeface="+mn-cs"/>
        </a:defRPr>
      </a:lvl6pPr>
      <a:lvl7pPr marL="3357163" algn="l" defTabSz="1119054" rtl="0" eaLnBrk="1" latinLnBrk="0" hangingPunct="1">
        <a:defRPr sz="2175" kern="1200">
          <a:solidFill>
            <a:schemeClr val="tx1"/>
          </a:solidFill>
          <a:latin typeface="+mn-lt"/>
          <a:ea typeface="+mn-ea"/>
          <a:cs typeface="+mn-cs"/>
        </a:defRPr>
      </a:lvl7pPr>
      <a:lvl8pPr marL="3916691" algn="l" defTabSz="1119054" rtl="0" eaLnBrk="1" latinLnBrk="0" hangingPunct="1">
        <a:defRPr sz="2175" kern="1200">
          <a:solidFill>
            <a:schemeClr val="tx1"/>
          </a:solidFill>
          <a:latin typeface="+mn-lt"/>
          <a:ea typeface="+mn-ea"/>
          <a:cs typeface="+mn-cs"/>
        </a:defRPr>
      </a:lvl8pPr>
      <a:lvl9pPr marL="4476218" algn="l" defTabSz="1119054" rtl="0" eaLnBrk="1" latinLnBrk="0" hangingPunct="1">
        <a:defRPr sz="21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http://www.randomizer.org/" TargetMode="External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10" Type="http://schemas.openxmlformats.org/officeDocument/2006/relationships/image" Target="../media/image7.jpg"/><Relationship Id="rId4" Type="http://schemas.openxmlformats.org/officeDocument/2006/relationships/image" Target="../media/image1.pn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135"/>
          <p:cNvSpPr>
            <a:spLocks noChangeArrowheads="1"/>
          </p:cNvSpPr>
          <p:nvPr/>
        </p:nvSpPr>
        <p:spPr bwMode="auto">
          <a:xfrm>
            <a:off x="628738" y="499921"/>
            <a:ext cx="42643249" cy="3616389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 lIns="111909" tIns="55954" rIns="111909" bIns="55954" anchor="ctr"/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CA" altLang="en-US" sz="1483" dirty="0"/>
          </a:p>
        </p:txBody>
      </p:sp>
      <p:sp>
        <p:nvSpPr>
          <p:cNvPr id="67" name="Rectangle 138"/>
          <p:cNvSpPr>
            <a:spLocks noChangeArrowheads="1"/>
          </p:cNvSpPr>
          <p:nvPr/>
        </p:nvSpPr>
        <p:spPr bwMode="auto">
          <a:xfrm>
            <a:off x="32255711" y="27190360"/>
            <a:ext cx="11028862" cy="452709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 lIns="111909" tIns="55954" rIns="111909" bIns="55954" anchor="ctr"/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CA" altLang="en-US" sz="1483">
              <a:solidFill>
                <a:srgbClr val="FF0000"/>
              </a:solidFill>
            </a:endParaRPr>
          </a:p>
        </p:txBody>
      </p:sp>
      <p:sp>
        <p:nvSpPr>
          <p:cNvPr id="64" name="Rectangle 135"/>
          <p:cNvSpPr>
            <a:spLocks noChangeArrowheads="1"/>
          </p:cNvSpPr>
          <p:nvPr/>
        </p:nvSpPr>
        <p:spPr bwMode="auto">
          <a:xfrm>
            <a:off x="12714858" y="6658823"/>
            <a:ext cx="19255031" cy="881417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 lIns="111909" tIns="55954" rIns="111909" bIns="55954" anchor="ctr"/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CA" altLang="en-US" sz="1483" dirty="0"/>
          </a:p>
        </p:txBody>
      </p:sp>
      <p:sp>
        <p:nvSpPr>
          <p:cNvPr id="50" name="Rectangle 14"/>
          <p:cNvSpPr>
            <a:spLocks/>
          </p:cNvSpPr>
          <p:nvPr/>
        </p:nvSpPr>
        <p:spPr bwMode="auto">
          <a:xfrm>
            <a:off x="635866" y="19842117"/>
            <a:ext cx="11815854" cy="1486776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 dirty="0"/>
          </a:p>
        </p:txBody>
      </p:sp>
      <p:sp>
        <p:nvSpPr>
          <p:cNvPr id="1033" name="Rectangle 138"/>
          <p:cNvSpPr>
            <a:spLocks noChangeArrowheads="1"/>
          </p:cNvSpPr>
          <p:nvPr/>
        </p:nvSpPr>
        <p:spPr bwMode="auto">
          <a:xfrm>
            <a:off x="32231647" y="19179337"/>
            <a:ext cx="11037974" cy="617857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 lIns="111909" tIns="55954" rIns="111909" bIns="55954" anchor="ctr"/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CA" altLang="en-US" sz="1483"/>
          </a:p>
        </p:txBody>
      </p:sp>
      <p:sp>
        <p:nvSpPr>
          <p:cNvPr id="1045" name="Rectangle 109"/>
          <p:cNvSpPr>
            <a:spLocks noChangeArrowheads="1"/>
          </p:cNvSpPr>
          <p:nvPr/>
        </p:nvSpPr>
        <p:spPr bwMode="auto">
          <a:xfrm>
            <a:off x="21029116" y="15853380"/>
            <a:ext cx="244137" cy="29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11" tIns="34256" rIns="68511" bIns="34256">
            <a:spAutoFit/>
          </a:bodyPr>
          <a:lstStyle>
            <a:lvl1pPr defTabSz="560388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560388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560388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560388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560388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560388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560388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560388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560388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483">
                <a:solidFill>
                  <a:srgbClr val="DDDDDD"/>
                </a:solidFill>
                <a:latin typeface="Arial" charset="0"/>
              </a:rPr>
              <a:t>1</a:t>
            </a:r>
            <a:endParaRPr lang="en-CA" altLang="en-US" sz="1483">
              <a:solidFill>
                <a:srgbClr val="DDDDDD"/>
              </a:solidFill>
              <a:latin typeface="Arial" charset="0"/>
            </a:endParaRPr>
          </a:p>
        </p:txBody>
      </p:sp>
      <p:sp>
        <p:nvSpPr>
          <p:cNvPr id="1052" name="Rectangle 3"/>
          <p:cNvSpPr>
            <a:spLocks noChangeArrowheads="1"/>
          </p:cNvSpPr>
          <p:nvPr/>
        </p:nvSpPr>
        <p:spPr bwMode="auto">
          <a:xfrm>
            <a:off x="247323" y="13968954"/>
            <a:ext cx="226004" cy="341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1909" tIns="55954" rIns="111909" bIns="55954" anchor="ctr">
            <a:spAutoFit/>
          </a:bodyPr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CA" altLang="en-US" sz="1483"/>
          </a:p>
        </p:txBody>
      </p:sp>
      <p:sp>
        <p:nvSpPr>
          <p:cNvPr id="1053" name="Rectangle 5"/>
          <p:cNvSpPr>
            <a:spLocks noChangeArrowheads="1"/>
          </p:cNvSpPr>
          <p:nvPr/>
        </p:nvSpPr>
        <p:spPr bwMode="auto">
          <a:xfrm>
            <a:off x="247323" y="14011336"/>
            <a:ext cx="226004" cy="341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1909" tIns="55954" rIns="111909" bIns="55954" anchor="ctr">
            <a:spAutoFit/>
          </a:bodyPr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CA" altLang="en-US" sz="1483"/>
          </a:p>
        </p:txBody>
      </p:sp>
      <p:sp>
        <p:nvSpPr>
          <p:cNvPr id="1054" name="Rectangle 7"/>
          <p:cNvSpPr>
            <a:spLocks noChangeArrowheads="1"/>
          </p:cNvSpPr>
          <p:nvPr/>
        </p:nvSpPr>
        <p:spPr bwMode="auto">
          <a:xfrm>
            <a:off x="247323" y="11526713"/>
            <a:ext cx="226004" cy="341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1909" tIns="55954" rIns="111909" bIns="55954" anchor="ctr">
            <a:spAutoFit/>
          </a:bodyPr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CA" altLang="en-US" sz="1483"/>
          </a:p>
        </p:txBody>
      </p:sp>
      <p:sp>
        <p:nvSpPr>
          <p:cNvPr id="47" name="Rectangle 14"/>
          <p:cNvSpPr>
            <a:spLocks/>
          </p:cNvSpPr>
          <p:nvPr/>
        </p:nvSpPr>
        <p:spPr bwMode="auto">
          <a:xfrm>
            <a:off x="640977" y="4952870"/>
            <a:ext cx="11760837" cy="1486776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/>
          </a:p>
        </p:txBody>
      </p:sp>
      <p:sp>
        <p:nvSpPr>
          <p:cNvPr id="48" name="Rectangle 25"/>
          <p:cNvSpPr>
            <a:spLocks/>
          </p:cNvSpPr>
          <p:nvPr/>
        </p:nvSpPr>
        <p:spPr bwMode="auto">
          <a:xfrm>
            <a:off x="852267" y="5243922"/>
            <a:ext cx="8862075" cy="141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94083"/>
            <a:r>
              <a:rPr lang="en-US" sz="6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  <a:sym typeface="Helvetica" charset="0"/>
              </a:rPr>
              <a:t>Introduction</a:t>
            </a:r>
          </a:p>
        </p:txBody>
      </p:sp>
      <p:sp>
        <p:nvSpPr>
          <p:cNvPr id="49" name="Rectangle 25"/>
          <p:cNvSpPr>
            <a:spLocks/>
          </p:cNvSpPr>
          <p:nvPr/>
        </p:nvSpPr>
        <p:spPr bwMode="auto">
          <a:xfrm>
            <a:off x="850571" y="20273087"/>
            <a:ext cx="8862075" cy="141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94083"/>
            <a:r>
              <a:rPr lang="en-US" sz="6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  <a:sym typeface="Helvetica" charset="0"/>
              </a:rPr>
              <a:t>Method</a:t>
            </a:r>
          </a:p>
        </p:txBody>
      </p:sp>
      <p:sp>
        <p:nvSpPr>
          <p:cNvPr id="56" name="Rectangle 14"/>
          <p:cNvSpPr>
            <a:spLocks/>
          </p:cNvSpPr>
          <p:nvPr/>
        </p:nvSpPr>
        <p:spPr bwMode="auto">
          <a:xfrm>
            <a:off x="12711442" y="15729894"/>
            <a:ext cx="19258447" cy="1428033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 dirty="0"/>
          </a:p>
        </p:txBody>
      </p:sp>
      <p:sp>
        <p:nvSpPr>
          <p:cNvPr id="57" name="Rectangle 14"/>
          <p:cNvSpPr>
            <a:spLocks/>
          </p:cNvSpPr>
          <p:nvPr/>
        </p:nvSpPr>
        <p:spPr bwMode="auto">
          <a:xfrm>
            <a:off x="32182872" y="5002913"/>
            <a:ext cx="11089115" cy="1467426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 dirty="0"/>
          </a:p>
        </p:txBody>
      </p:sp>
      <p:sp>
        <p:nvSpPr>
          <p:cNvPr id="60" name="Rectangle 25"/>
          <p:cNvSpPr>
            <a:spLocks/>
          </p:cNvSpPr>
          <p:nvPr/>
        </p:nvSpPr>
        <p:spPr bwMode="auto">
          <a:xfrm>
            <a:off x="12711442" y="15927524"/>
            <a:ext cx="19337197" cy="141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 defTabSz="694083"/>
            <a:r>
              <a:rPr lang="en-US" sz="6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  <a:sym typeface="Helvetica" charset="0"/>
              </a:rPr>
              <a:t>Results</a:t>
            </a:r>
          </a:p>
        </p:txBody>
      </p:sp>
      <p:sp>
        <p:nvSpPr>
          <p:cNvPr id="61" name="Rectangle 25"/>
          <p:cNvSpPr>
            <a:spLocks/>
          </p:cNvSpPr>
          <p:nvPr/>
        </p:nvSpPr>
        <p:spPr bwMode="auto">
          <a:xfrm>
            <a:off x="32481115" y="5226751"/>
            <a:ext cx="10973481" cy="848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94083"/>
            <a:r>
              <a:rPr lang="en-US" sz="6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  <a:sym typeface="Helvetica" charset="0"/>
              </a:rPr>
              <a:t>Results</a:t>
            </a:r>
          </a:p>
        </p:txBody>
      </p:sp>
      <p:sp>
        <p:nvSpPr>
          <p:cNvPr id="65" name="Rectangle 135"/>
          <p:cNvSpPr>
            <a:spLocks noChangeArrowheads="1"/>
          </p:cNvSpPr>
          <p:nvPr/>
        </p:nvSpPr>
        <p:spPr bwMode="auto">
          <a:xfrm>
            <a:off x="12715943" y="17342425"/>
            <a:ext cx="19253946" cy="1437503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 lIns="111909" tIns="55954" rIns="111909" bIns="55954" anchor="ctr"/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ctr" defTabSz="904067" eaLnBrk="1" hangingPunct="1">
              <a:defRPr/>
            </a:pPr>
            <a:endParaRPr lang="en-CA" sz="2373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 algn="r" defTabSz="904067" eaLnBrk="1" hangingPunct="1">
              <a:defRPr/>
            </a:pPr>
            <a:r>
              <a:rPr lang="en-CA" sz="2373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pPr lvl="3" algn="r" defTabSz="904067" eaLnBrk="1" hangingPunct="1">
              <a:defRPr/>
            </a:pPr>
            <a:r>
              <a:rPr lang="en-CA" sz="2373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2" name="Rectangle 135"/>
          <p:cNvSpPr>
            <a:spLocks noChangeArrowheads="1"/>
          </p:cNvSpPr>
          <p:nvPr/>
        </p:nvSpPr>
        <p:spPr bwMode="auto">
          <a:xfrm>
            <a:off x="616153" y="21598273"/>
            <a:ext cx="11800314" cy="1011918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 lIns="111909" tIns="55954" rIns="111909" bIns="55954" anchor="ctr"/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CA" altLang="en-US" sz="1483" dirty="0"/>
          </a:p>
        </p:txBody>
      </p:sp>
      <p:sp>
        <p:nvSpPr>
          <p:cNvPr id="3" name="TextBox 2"/>
          <p:cNvSpPr txBox="1"/>
          <p:nvPr/>
        </p:nvSpPr>
        <p:spPr>
          <a:xfrm>
            <a:off x="718636" y="21822133"/>
            <a:ext cx="11815855" cy="9766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501C9E"/>
                </a:solidFill>
                <a:latin typeface="Calibri" panose="020F0502020204030204" pitchFamily="34" charset="0"/>
              </a:rPr>
              <a:t>Participants </a:t>
            </a:r>
          </a:p>
          <a:p>
            <a:endParaRPr lang="en-CA" sz="1088" i="1" dirty="0">
              <a:solidFill>
                <a:srgbClr val="501C9E"/>
              </a:solidFill>
            </a:endParaRPr>
          </a:p>
          <a:p>
            <a:r>
              <a:rPr lang="en-CA" sz="2800" i="1" dirty="0">
                <a:solidFill>
                  <a:srgbClr val="501C9E"/>
                </a:solidFill>
                <a:latin typeface="Calibri" panose="020F0502020204030204" pitchFamily="34" charset="0"/>
              </a:rPr>
              <a:t>Participants with PD</a:t>
            </a:r>
            <a:endParaRPr lang="en-US" sz="2800" dirty="0">
              <a:solidFill>
                <a:srgbClr val="501C9E"/>
              </a:solidFill>
              <a:latin typeface="Calibri" panose="020F0502020204030204" pitchFamily="34" charset="0"/>
            </a:endParaRP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23 participants (7 female, 16 male) with hypophonia and PD</a:t>
            </a:r>
            <a:endParaRPr lang="en-US" sz="2400" dirty="0">
              <a:latin typeface="Calibri" panose="020F0502020204030204" pitchFamily="34" charset="0"/>
            </a:endParaRP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Age range: 58-82 </a:t>
            </a:r>
            <a:r>
              <a:rPr lang="en-CA" sz="2400" dirty="0">
                <a:solidFill>
                  <a:srgbClr val="000000"/>
                </a:solidFill>
                <a:latin typeface="Calibri" panose="020F0502020204030204" pitchFamily="34" charset="0"/>
              </a:rPr>
              <a:t>years (</a:t>
            </a:r>
            <a:r>
              <a:rPr lang="en-CA" sz="2400" i="1" dirty="0">
                <a:solidFill>
                  <a:srgbClr val="000000"/>
                </a:solidFill>
                <a:latin typeface="Calibri" panose="020F0502020204030204" pitchFamily="34" charset="0"/>
              </a:rPr>
              <a:t>M </a:t>
            </a:r>
            <a:r>
              <a:rPr lang="en-CA" sz="2400" dirty="0">
                <a:solidFill>
                  <a:srgbClr val="000000"/>
                </a:solidFill>
                <a:latin typeface="Calibri" panose="020F0502020204030204" pitchFamily="34" charset="0"/>
              </a:rPr>
              <a:t>= 69.48 years, </a:t>
            </a:r>
            <a:r>
              <a:rPr lang="en-CA" sz="2400" i="1" dirty="0">
                <a:solidFill>
                  <a:srgbClr val="000000"/>
                </a:solidFill>
                <a:latin typeface="Calibri" panose="020F0502020204030204" pitchFamily="34" charset="0"/>
              </a:rPr>
              <a:t>SD</a:t>
            </a:r>
            <a:r>
              <a:rPr lang="en-CA" sz="2400" dirty="0">
                <a:solidFill>
                  <a:srgbClr val="000000"/>
                </a:solidFill>
                <a:latin typeface="Calibri" panose="020F0502020204030204" pitchFamily="34" charset="0"/>
              </a:rPr>
              <a:t> = 5.57</a:t>
            </a:r>
            <a:r>
              <a:rPr lang="en-CA" sz="2400" dirty="0">
                <a:latin typeface="Calibri" panose="020F0502020204030204" pitchFamily="34" charset="0"/>
              </a:rPr>
              <a:t>)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Diagnosis of idiopathic PD for a minimum of three years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All judged to have hypophonia associated with hypokinetic dysarthria by an experienced movement disorder neurologist (Author: M.J.) and speech-language pathologist (Author: S.A.)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Tested in an “on” medication state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Required to pass a 40 dB hearing screening at 500, 1000, and 2000 Hz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Required to have a MOCA score &gt;21 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Required to speak, read, and write English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Excluded if history of DBS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Excluded if receiving speech and/or language therapy services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Excluded if they had a positive history of speech, language, or neurological impairments, except those related to PD</a:t>
            </a:r>
          </a:p>
          <a:p>
            <a:endParaRPr lang="en-CA" sz="2175" dirty="0">
              <a:latin typeface="Calibri" panose="020F0502020204030204" pitchFamily="34" charset="0"/>
            </a:endParaRPr>
          </a:p>
          <a:p>
            <a:r>
              <a:rPr lang="en-CA" sz="2800" i="1" dirty="0">
                <a:solidFill>
                  <a:srgbClr val="501C9E"/>
                </a:solidFill>
                <a:latin typeface="Calibri" panose="020F0502020204030204" pitchFamily="34" charset="0"/>
              </a:rPr>
              <a:t>Participants serving as Controls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30 participants (21 female, 9 male) without PD or without a positive history of speech, language, or neurological impairments</a:t>
            </a:r>
            <a:endParaRPr lang="en-US" sz="2400" dirty="0">
              <a:latin typeface="Calibri" panose="020F0502020204030204" pitchFamily="34" charset="0"/>
            </a:endParaRP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Age range: 55-82 </a:t>
            </a:r>
            <a:r>
              <a:rPr lang="en-CA" sz="2400" dirty="0">
                <a:solidFill>
                  <a:srgbClr val="000000"/>
                </a:solidFill>
                <a:latin typeface="Calibri" panose="020F0502020204030204" pitchFamily="34" charset="0"/>
              </a:rPr>
              <a:t>years (</a:t>
            </a:r>
            <a:r>
              <a:rPr lang="en-CA" sz="2400" i="1" dirty="0">
                <a:solidFill>
                  <a:srgbClr val="000000"/>
                </a:solidFill>
                <a:latin typeface="Calibri" panose="020F0502020204030204" pitchFamily="34" charset="0"/>
              </a:rPr>
              <a:t>M </a:t>
            </a:r>
            <a:r>
              <a:rPr lang="en-CA" sz="2400" dirty="0">
                <a:solidFill>
                  <a:srgbClr val="000000"/>
                </a:solidFill>
                <a:latin typeface="Calibri" panose="020F0502020204030204" pitchFamily="34" charset="0"/>
              </a:rPr>
              <a:t>= 69.37 years, </a:t>
            </a:r>
            <a:r>
              <a:rPr lang="en-CA" sz="2400" i="1" dirty="0">
                <a:solidFill>
                  <a:srgbClr val="000000"/>
                </a:solidFill>
                <a:latin typeface="Calibri" panose="020F0502020204030204" pitchFamily="34" charset="0"/>
              </a:rPr>
              <a:t>SD</a:t>
            </a:r>
            <a:r>
              <a:rPr lang="en-CA" sz="2400" dirty="0">
                <a:solidFill>
                  <a:srgbClr val="000000"/>
                </a:solidFill>
                <a:latin typeface="Calibri" panose="020F0502020204030204" pitchFamily="34" charset="0"/>
              </a:rPr>
              <a:t> = 7.69</a:t>
            </a:r>
            <a:r>
              <a:rPr lang="en-CA" sz="2400" dirty="0">
                <a:latin typeface="Calibri" panose="020F0502020204030204" pitchFamily="34" charset="0"/>
              </a:rPr>
              <a:t>)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Required to pass a 40 dB hearing screening at 500, 1000, and 2000 Hz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Required to have a MOCA score &gt;26 </a:t>
            </a:r>
          </a:p>
          <a:p>
            <a:pPr marL="339025" indent="-339025">
              <a:buFont typeface="Arial"/>
              <a:buChar char="•"/>
            </a:pPr>
            <a:r>
              <a:rPr lang="en-CA" sz="2400" dirty="0">
                <a:latin typeface="Calibri" panose="020F0502020204030204" pitchFamily="34" charset="0"/>
              </a:rPr>
              <a:t>Required to speak, read, and write English</a:t>
            </a:r>
          </a:p>
        </p:txBody>
      </p:sp>
      <p:sp>
        <p:nvSpPr>
          <p:cNvPr id="71" name="Rectangle 14"/>
          <p:cNvSpPr>
            <a:spLocks/>
          </p:cNvSpPr>
          <p:nvPr/>
        </p:nvSpPr>
        <p:spPr bwMode="auto">
          <a:xfrm>
            <a:off x="648428" y="15949786"/>
            <a:ext cx="11745934" cy="1495784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/>
          </a:p>
        </p:txBody>
      </p:sp>
      <p:sp>
        <p:nvSpPr>
          <p:cNvPr id="72" name="Rectangle 14"/>
          <p:cNvSpPr>
            <a:spLocks/>
          </p:cNvSpPr>
          <p:nvPr/>
        </p:nvSpPr>
        <p:spPr bwMode="auto">
          <a:xfrm>
            <a:off x="32243285" y="25546160"/>
            <a:ext cx="11041287" cy="1486776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 dirty="0"/>
          </a:p>
        </p:txBody>
      </p:sp>
      <p:sp>
        <p:nvSpPr>
          <p:cNvPr id="74" name="Rectangle 25"/>
          <p:cNvSpPr>
            <a:spLocks/>
          </p:cNvSpPr>
          <p:nvPr/>
        </p:nvSpPr>
        <p:spPr bwMode="auto">
          <a:xfrm>
            <a:off x="32417885" y="25794493"/>
            <a:ext cx="9111922" cy="141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94083"/>
            <a:r>
              <a:rPr lang="en-US" sz="6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  <a:sym typeface="Helvetica" charset="0"/>
              </a:rPr>
              <a:t>References</a:t>
            </a:r>
          </a:p>
        </p:txBody>
      </p:sp>
      <p:sp>
        <p:nvSpPr>
          <p:cNvPr id="75" name="Rectangle 138"/>
          <p:cNvSpPr>
            <a:spLocks noChangeArrowheads="1"/>
          </p:cNvSpPr>
          <p:nvPr/>
        </p:nvSpPr>
        <p:spPr bwMode="auto">
          <a:xfrm>
            <a:off x="647628" y="17663207"/>
            <a:ext cx="11768839" cy="196568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 lIns="111909" tIns="55954" rIns="111909" bIns="55954" anchor="ctr"/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CA" altLang="en-US" sz="1483" dirty="0"/>
          </a:p>
        </p:txBody>
      </p:sp>
      <p:sp>
        <p:nvSpPr>
          <p:cNvPr id="76" name="Rectangle 25"/>
          <p:cNvSpPr>
            <a:spLocks/>
          </p:cNvSpPr>
          <p:nvPr/>
        </p:nvSpPr>
        <p:spPr bwMode="auto">
          <a:xfrm>
            <a:off x="852267" y="16262087"/>
            <a:ext cx="8862075" cy="141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94083"/>
            <a:r>
              <a:rPr lang="en-US" sz="6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  <a:sym typeface="Helvetica" charset="0"/>
              </a:rPr>
              <a:t>Purpose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3527" y="17408952"/>
            <a:ext cx="118814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exploratory study evaluated the test-retest stability of the Communicative Effectiveness Survey, a patient-reported outcome measure, using self-ratings provided by individuals with PD and age-matched control participants across three non-intervention study visits spanning approximately one month.</a:t>
            </a:r>
          </a:p>
          <a:p>
            <a:endParaRPr lang="en-CA" sz="2600" dirty="0">
              <a:solidFill>
                <a:srgbClr val="501C9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Rectangle 25"/>
          <p:cNvSpPr>
            <a:spLocks/>
          </p:cNvSpPr>
          <p:nvPr/>
        </p:nvSpPr>
        <p:spPr bwMode="auto">
          <a:xfrm>
            <a:off x="32542809" y="17616746"/>
            <a:ext cx="8862075" cy="141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694083"/>
            <a:endParaRPr lang="en-US" sz="5833" dirty="0">
              <a:solidFill>
                <a:srgbClr val="FFFFFF"/>
              </a:solidFill>
              <a:latin typeface="Arial"/>
              <a:ea typeface="ＭＳ Ｐゴシック" charset="0"/>
              <a:cs typeface="Arial"/>
              <a:sym typeface="Helvetica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317027" y="19085797"/>
            <a:ext cx="10786006" cy="623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79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350" dirty="0">
                <a:latin typeface="Calibri" panose="020F0502020204030204" pitchFamily="34" charset="0"/>
                <a:cs typeface="Calibri" panose="020F0502020204030204" pitchFamily="34" charset="0"/>
              </a:rPr>
              <a:t>IWPD reported significantly lower communicative effectiveness scores than control participants on all CES items, with differences of approximately 1 point on the 4-point scale, consistent across the three non-intervention study visits.</a:t>
            </a:r>
          </a:p>
          <a:p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350" dirty="0">
                <a:latin typeface="Calibri" panose="020F0502020204030204" pitchFamily="34" charset="0"/>
                <a:cs typeface="Calibri" panose="020F0502020204030204" pitchFamily="34" charset="0"/>
              </a:rPr>
              <a:t>CES ratings provided by IWPD remained relatively stable across the three study visits, providing preliminary evidence of temporal stability of the CES in this population.</a:t>
            </a:r>
          </a:p>
          <a:p>
            <a:pPr marL="282521" indent="-282521">
              <a:buFont typeface="Arial" panose="020B0604020202020204" pitchFamily="34" charset="0"/>
              <a:buChar char="•"/>
            </a:pP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350" dirty="0">
                <a:latin typeface="Calibri" panose="020F0502020204030204" pitchFamily="34" charset="0"/>
                <a:cs typeface="Calibri" panose="020F0502020204030204" pitchFamily="34" charset="0"/>
              </a:rPr>
              <a:t>In contrast, control participants demonstrated significant increases in CES ratings across visits, contributing to the observed Group x Visit interactions.</a:t>
            </a:r>
          </a:p>
          <a:p>
            <a:pPr marL="282521" indent="-282521">
              <a:buFont typeface="Arial" panose="020B0604020202020204" pitchFamily="34" charset="0"/>
              <a:buChar char="•"/>
            </a:pP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350" dirty="0">
                <a:latin typeface="Calibri" panose="020F0502020204030204" pitchFamily="34" charset="0"/>
                <a:cs typeface="Calibri" panose="020F0502020204030204" pitchFamily="34" charset="0"/>
              </a:rPr>
              <a:t>These findings enhance understanding of the CES’s stability over repeated administrations and offer important context for interpreting participation-based PROMs for individuals with Parkinson’s disease.</a:t>
            </a:r>
          </a:p>
          <a:p>
            <a:pPr marL="282521" indent="-282521">
              <a:buFont typeface="Arial" panose="020B0604020202020204" pitchFamily="34" charset="0"/>
              <a:buChar char="•"/>
            </a:pP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350" dirty="0">
                <a:latin typeface="Calibri" panose="020F0502020204030204" pitchFamily="34" charset="0"/>
                <a:cs typeface="Calibri" panose="020F0502020204030204" pitchFamily="34" charset="0"/>
              </a:rPr>
              <a:t>These findings highlight group-specific trajectories of self-reported communicative effectiveness and suggest that the CES is a promising tool for monitoring changes in communicative effectiveness over time and may be useful for detecting change following speech-language interventions in this clinical population.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3921" y="6643992"/>
            <a:ext cx="11745933" cy="9510296"/>
          </a:xfrm>
          <a:prstGeom prst="rect">
            <a:avLst/>
          </a:prstGeom>
          <a:solidFill>
            <a:srgbClr val="EAEAEA"/>
          </a:solidFill>
        </p:spPr>
        <p:txBody>
          <a:bodyPr wrap="square" rtlCol="0">
            <a:spAutoFit/>
          </a:bodyPr>
          <a:lstStyle/>
          <a:p>
            <a:pPr marL="339025" indent="-339025">
              <a:buFont typeface="Arial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Communicative participation is a key construct for understanding the broader impact of speech and voice disorders, including hypophonia associated with Parkinson’s disease (PD)</a:t>
            </a:r>
            <a:r>
              <a:rPr lang="en-US" sz="2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39025" indent="-339025">
              <a:buFont typeface="Arial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39025" indent="-339025">
              <a:buFont typeface="Arial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Patient-reported outcome measures (PROMs) are central to patient-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centred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care because they capture individuals’ perceptions of how communication disorders affect their everyday lives</a:t>
            </a:r>
            <a:r>
              <a:rPr lang="en-US" sz="28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39025" indent="-339025">
              <a:buFont typeface="Arial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Communicative Effectiveness Survey (CES) is a participation-based PROM measuring perceived communicative effectiveness</a:t>
            </a:r>
            <a:r>
              <a:rPr lang="en-US" sz="28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39025" indent="-339025">
              <a:buFont typeface="Arial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CES measures perceived effectiveness of communication across everyday speaking situations (e.g., conversations with friends or family, telephone use, communication in noisy environments)</a:t>
            </a:r>
            <a:r>
              <a:rPr lang="en-US" sz="28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is validated for use in individuals with Parkinson’s disease (IWPD)</a:t>
            </a:r>
            <a:r>
              <a:rPr lang="en-US" sz="28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39025" indent="-339025">
              <a:buFont typeface="Arial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Although used in clinical and research contexts, the stability of participation-based PROMS, including the CES, as a pre-post outcome measure is not well established</a:t>
            </a:r>
            <a:r>
              <a:rPr lang="en-US" sz="28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5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39025" indent="-339025">
              <a:buFont typeface="Arial"/>
              <a:buChar char="•"/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Examining self-rated communicative effectiveness across repeated time points may therefore clarify the stability of this measure, inform preliminary test-retest properties of the CES, and support interpretation of participation-based PROMs in individuals with PD.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901462" y="6812016"/>
            <a:ext cx="10214047" cy="2057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i="1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Patient-Reported Outcome Measure</a:t>
            </a:r>
          </a:p>
          <a:p>
            <a:endParaRPr lang="en-CA" sz="800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CA" sz="24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Communicative Effectiveness Survey (CES)</a:t>
            </a:r>
          </a:p>
          <a:p>
            <a:pPr marL="339025" indent="-339025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PROM designed to evaluate how effectively an individual feels they communicate in everyday situations.</a:t>
            </a:r>
          </a:p>
          <a:p>
            <a:pPr marL="339025" indent="-339025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Validated for use in IWPD</a:t>
            </a:r>
            <a:r>
              <a:rPr lang="en-US" sz="2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39025" indent="-339025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Aims to capture a speaker’s perceived communicative effectiveness across a range of common communication contexts (e.g., talking in quiet settings, in noise, with familiar versus unfamiliar listeners, on the telephone, or in groups)</a:t>
            </a:r>
          </a:p>
          <a:p>
            <a:pPr marL="339025" indent="-339025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Focuses on participation and real-world communication</a:t>
            </a:r>
          </a:p>
          <a:p>
            <a:pPr marL="339025" indent="-339025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Consists of 8 items, each describing a different everyday communication situation</a:t>
            </a:r>
          </a:p>
          <a:p>
            <a:pPr marL="339025" indent="-339025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each item, respondents rate how effective their communication is using a 4-point Likert scale: 1 = Not at all effective to 4 = Very effective.</a:t>
            </a:r>
          </a:p>
          <a:p>
            <a:pPr marL="339025" indent="-339025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 scores are summed to yield a total score ranging from 8 to 32.</a:t>
            </a:r>
          </a:p>
          <a:p>
            <a:pPr marL="339025" indent="-339025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Higher scores indicate greater perceived communicative effectiveness</a:t>
            </a:r>
          </a:p>
          <a:p>
            <a:pPr marL="339025" indent="-339025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CES can be analyzed using the Total score or </a:t>
            </a:r>
            <a:r>
              <a:rPr lang="en-US" sz="22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Individual item scores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identify context-specific communication challenges.</a:t>
            </a: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GB" sz="4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6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200" i="1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PD vs Control: </a:t>
            </a:r>
            <a:r>
              <a:rPr lang="en-GB" sz="2600" i="1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Self-rated Communicative Effectiveness over 3 visits</a:t>
            </a:r>
          </a:p>
          <a:p>
            <a:endParaRPr lang="en-US" sz="8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Significant multivariate effect of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(8, 41) = 14.54,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&lt;.001, η</a:t>
            </a:r>
            <a:r>
              <a:rPr lang="en-US" sz="2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partial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=.663 but not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Visit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(16, 180) = 0.68,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p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= .810, η</a:t>
            </a:r>
            <a:r>
              <a:rPr lang="en-US" sz="2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partial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= .067.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Significant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X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Visit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interaction,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(16, 180) = 2.90,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&lt; .001, η</a:t>
            </a:r>
            <a:r>
              <a:rPr lang="en-US" sz="2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partial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= .131.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CA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Subsequent univariate testing for individual CES questions revealed the following: </a:t>
            </a:r>
          </a:p>
          <a:p>
            <a:endParaRPr lang="en-CA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A significant univariate effect was found for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for all eight CES questions and in each case IWPD had a lower marginal mean compared to controls (Table 1).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No significant univariate effect of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Visit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for any of the eight CES questions (Table 1).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Significant </a:t>
            </a:r>
            <a:r>
              <a:rPr lang="en-US" sz="2300" i="1" dirty="0">
                <a:latin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 X </a:t>
            </a:r>
            <a:r>
              <a:rPr lang="en-US" sz="2300" i="1" dirty="0">
                <a:latin typeface="Calibri" panose="020F0502020204030204" pitchFamily="34" charset="0"/>
                <a:cs typeface="Calibri" panose="020F0502020204030204" pitchFamily="34" charset="0"/>
              </a:rPr>
              <a:t>Visit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 interactions for 6 of the 8 CES questions (Q1, Q2, Q4, Q5, Q6 and Q8), but not for CES questions 3 and 7 (Table 1).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Significant univariate </a:t>
            </a:r>
            <a:r>
              <a:rPr lang="en-US" sz="2300" i="1" dirty="0">
                <a:latin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 X </a:t>
            </a:r>
            <a:r>
              <a:rPr lang="en-US" sz="2300" i="1" dirty="0">
                <a:latin typeface="Calibri" panose="020F0502020204030204" pitchFamily="34" charset="0"/>
                <a:cs typeface="Calibri" panose="020F0502020204030204" pitchFamily="34" charset="0"/>
              </a:rPr>
              <a:t>Visit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 interactions are presented visually (see Figures) with a corresponding summary of post-hoc analysis results.</a:t>
            </a:r>
            <a:endParaRPr lang="en-CA" sz="1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10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CA" sz="2400" i="1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Table 1. Statistical results related to the univariate analysis of the eight individual CES questions.</a:t>
            </a:r>
          </a:p>
          <a:p>
            <a:endParaRPr lang="en-CA" sz="36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36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36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36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36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36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36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084464" y="12990159"/>
            <a:ext cx="19285969" cy="2506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1088" dirty="0">
              <a:solidFill>
                <a:srgbClr val="000000"/>
              </a:solidFill>
            </a:endParaRPr>
          </a:p>
          <a:p>
            <a:r>
              <a:rPr lang="en-CA" sz="3600" i="1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Statistical Analyses</a:t>
            </a: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Analyses were conducted using SPSS Version 29.0</a:t>
            </a: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Interpretation of effect sizes was based on Cohen (1988)</a:t>
            </a:r>
            <a:r>
              <a:rPr lang="en-US" sz="2200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where: 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η</a:t>
            </a:r>
            <a:r>
              <a:rPr lang="en-CA" sz="2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CA" sz="22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partial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 = .01 (small effect); η</a:t>
            </a:r>
            <a:r>
              <a:rPr lang="en-CA" sz="2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CA" sz="22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partial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 = .06 (medium effect); η</a:t>
            </a:r>
            <a:r>
              <a:rPr lang="en-CA" sz="2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CA" sz="22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partial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 = .14 (large effect). </a:t>
            </a: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Level of significance used was p &lt; 0.05 for all comparisons. </a:t>
            </a: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Bonferroni correction was applied to all post-hoc comparisons to control for the family-wise error rate. </a:t>
            </a:r>
            <a:endParaRPr lang="en-US" sz="2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RM MANOVA evaluated differences in mean CES scores rated by PD and control participants over three separate visits.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359570" y="27366818"/>
            <a:ext cx="1084241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CA" sz="1400" dirty="0">
                <a:latin typeface="Calibri" panose="020F0502020204030204" pitchFamily="34" charset="0"/>
                <a:cs typeface="Calibri" panose="020F0502020204030204" pitchFamily="34" charset="0"/>
              </a:rPr>
              <a:t>Page, A. D., &amp; Yorkston, K. (2022). Communicative participation in dysarthria: Perspectives for management. </a:t>
            </a:r>
            <a:r>
              <a:rPr lang="en-CA" sz="1400" i="1" dirty="0">
                <a:latin typeface="Calibri" panose="020F0502020204030204" pitchFamily="34" charset="0"/>
                <a:cs typeface="Calibri" panose="020F0502020204030204" pitchFamily="34" charset="0"/>
              </a:rPr>
              <a:t>Brain Sciences, 12</a:t>
            </a:r>
            <a:r>
              <a:rPr lang="en-CA" sz="1400" dirty="0">
                <a:latin typeface="Calibri" panose="020F0502020204030204" pitchFamily="34" charset="0"/>
                <a:cs typeface="Calibri" panose="020F0502020204030204" pitchFamily="34" charset="0"/>
              </a:rPr>
              <a:t>(4), 420. </a:t>
            </a:r>
          </a:p>
          <a:p>
            <a:pPr marL="457200" indent="-457200">
              <a:buFont typeface="+mj-lt"/>
              <a:buAutoNum type="arabicPeriod"/>
            </a:pPr>
            <a:endParaRPr lang="en-CA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Cohen, M.L. &amp; Hula, W.D. (2020). Patient-reported outcomes and evidence-based practice in speech-language pathology. 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American Journal of Speech-Language Pathology, 29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(1), 357 – 370.</a:t>
            </a:r>
          </a:p>
          <a:p>
            <a:pPr marL="457200" indent="-457200">
              <a:buFont typeface="+mj-lt"/>
              <a:buAutoNum type="arabicPeriod"/>
            </a:pP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Donovan, N.J., Velozo, C.A., &amp; Rosenbek, J.C. (2007). The communicative effectiveness survey: investigating its item-level psychometric properties.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Journal of Medical Speech-Language Pathology, 15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(4), 433 – 447.</a:t>
            </a:r>
          </a:p>
          <a:p>
            <a:pPr marL="457200" indent="-457200">
              <a:buFont typeface="+mj-lt"/>
              <a:buAutoNum type="arabicPeriod"/>
            </a:pP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Donovan, N.J., Kendall, D.L., Young, M.E., &amp; Rosenbek, J.C. (2008). The communicative effectiveness survey: preliminary evidence of construct validity.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American Journal of Speech-Language Pathology, 17(4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335 – 347.</a:t>
            </a:r>
          </a:p>
          <a:p>
            <a:pPr marL="457200" indent="-457200">
              <a:buFont typeface="+mj-lt"/>
              <a:buAutoNum type="arabicPeriod"/>
            </a:pP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Baylor, C., Linna Jin, J., Mach, H., &amp; Britton, D. (2024). Communicative participation outcomes in individuals with PD receiving standard care speech-language therapy services in community settings. </a:t>
            </a:r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International Journal of Language &amp; Communication Disorders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59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(2), 808–827.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Page, A.D., Mancinelli, C., Theurer, J., Jog, M., &amp; Adams, S.G. (2025). Exploring the stability of communicative participation and level of daily speech usage among individuals with hypophonia and Parkinson’s disease.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American Journal of Speech-Language Pathology, 34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2425 – 2439.</a:t>
            </a:r>
          </a:p>
          <a:p>
            <a:pPr marL="457200" indent="-457200">
              <a:buFont typeface="+mj-lt"/>
              <a:buAutoNum type="arabicPeriod"/>
            </a:pP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Urbaniak, G.C., &amp;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Plous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(2013). Research Randomizer (Version 4.0) [Computer Software].  Retrieved from  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http://www.randomizer.org</a:t>
            </a:r>
            <a:endParaRPr lang="en-US" sz="14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8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Cohen, J. (1988).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Statistical power analysis for the behavioral sciences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New York: Routledge Academic.</a:t>
            </a:r>
          </a:p>
          <a:p>
            <a:pPr marL="457200" indent="-457200">
              <a:buFont typeface="+mj-lt"/>
              <a:buAutoNum type="arabicPeriod"/>
            </a:pP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14"/>
          <p:cNvSpPr>
            <a:spLocks/>
          </p:cNvSpPr>
          <p:nvPr/>
        </p:nvSpPr>
        <p:spPr bwMode="auto">
          <a:xfrm>
            <a:off x="628738" y="4116311"/>
            <a:ext cx="42643249" cy="527389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/>
          </a:p>
        </p:txBody>
      </p:sp>
      <p:sp>
        <p:nvSpPr>
          <p:cNvPr id="63" name="Rectangle 14"/>
          <p:cNvSpPr>
            <a:spLocks/>
          </p:cNvSpPr>
          <p:nvPr/>
        </p:nvSpPr>
        <p:spPr bwMode="auto">
          <a:xfrm>
            <a:off x="628737" y="575263"/>
            <a:ext cx="527390" cy="3541047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/>
          </a:p>
        </p:txBody>
      </p:sp>
      <p:sp>
        <p:nvSpPr>
          <p:cNvPr id="66" name="Rectangle 14"/>
          <p:cNvSpPr>
            <a:spLocks/>
          </p:cNvSpPr>
          <p:nvPr/>
        </p:nvSpPr>
        <p:spPr bwMode="auto">
          <a:xfrm>
            <a:off x="42744597" y="876629"/>
            <a:ext cx="527390" cy="3390364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/>
          </a:p>
        </p:txBody>
      </p:sp>
      <p:sp>
        <p:nvSpPr>
          <p:cNvPr id="13" name="TextBox 12"/>
          <p:cNvSpPr txBox="1"/>
          <p:nvPr/>
        </p:nvSpPr>
        <p:spPr>
          <a:xfrm>
            <a:off x="5375248" y="811117"/>
            <a:ext cx="36314569" cy="2246769"/>
          </a:xfrm>
          <a:prstGeom prst="rect">
            <a:avLst/>
          </a:prstGeom>
          <a:solidFill>
            <a:srgbClr val="EAEAEA"/>
          </a:solidFill>
          <a:ln>
            <a:solidFill>
              <a:srgbClr val="EAEAEA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7000" dirty="0">
                <a:latin typeface="Calibri" panose="020F0502020204030204" pitchFamily="34" charset="0"/>
                <a:cs typeface="Calibri" panose="020F0502020204030204" pitchFamily="34" charset="0"/>
              </a:rPr>
              <a:t>Exploring the stability of communicative effectiveness </a:t>
            </a:r>
          </a:p>
          <a:p>
            <a:pPr algn="ctr"/>
            <a:r>
              <a:rPr lang="en-CA" sz="7000" dirty="0">
                <a:latin typeface="Calibri" panose="020F0502020204030204" pitchFamily="34" charset="0"/>
                <a:cs typeface="Calibri" panose="020F0502020204030204" pitchFamily="34" charset="0"/>
              </a:rPr>
              <a:t>among individuals with hypophonia and Parkinson’s disease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197099" y="2878787"/>
            <a:ext cx="270475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Page, PhD</a:t>
            </a:r>
            <a:r>
              <a:rPr lang="en-US" sz="3600" baseline="30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1,2</a:t>
            </a:r>
            <a:r>
              <a:rPr lang="en-US" sz="36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C. Mancinelli, PhD</a:t>
            </a:r>
            <a:r>
              <a:rPr lang="en-US" sz="3600" baseline="30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36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J. Theurer, PhD</a:t>
            </a:r>
            <a:r>
              <a:rPr lang="en-US" sz="3600" baseline="30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1,2 </a:t>
            </a:r>
            <a:r>
              <a:rPr lang="en-US" sz="36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M. Jog, MD</a:t>
            </a:r>
            <a:r>
              <a:rPr lang="en-US" sz="3600" baseline="30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36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&amp; S. Adams, PhD</a:t>
            </a:r>
            <a:r>
              <a:rPr lang="en-US" sz="3600" baseline="30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1,2,3</a:t>
            </a:r>
          </a:p>
          <a:p>
            <a:pPr algn="ctr"/>
            <a:r>
              <a:rPr lang="en-US" sz="2800" baseline="30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School of Communication Sciences and Disorders, </a:t>
            </a:r>
            <a:r>
              <a:rPr lang="en-US" sz="2800" baseline="30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Health and Rehabilitation Sciences,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aseline="30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Clinical Neurological Sciences, Western University, London, ON, Canada</a:t>
            </a:r>
            <a:endParaRPr lang="en-CA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58812" y="25255051"/>
            <a:ext cx="10661080" cy="723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977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126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81" name="Picture 8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810" y="1646761"/>
            <a:ext cx="7308119" cy="1976280"/>
          </a:xfrm>
          <a:prstGeom prst="rect">
            <a:avLst/>
          </a:prstGeom>
          <a:ln>
            <a:solidFill>
              <a:srgbClr val="EAEAEA"/>
            </a:solidFill>
          </a:ln>
        </p:spPr>
      </p:pic>
      <p:sp>
        <p:nvSpPr>
          <p:cNvPr id="58" name="Rectangle 14"/>
          <p:cNvSpPr>
            <a:spLocks/>
          </p:cNvSpPr>
          <p:nvPr/>
        </p:nvSpPr>
        <p:spPr bwMode="auto">
          <a:xfrm>
            <a:off x="628738" y="499923"/>
            <a:ext cx="42643249" cy="527389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/>
          </a:p>
        </p:txBody>
      </p:sp>
      <p:sp>
        <p:nvSpPr>
          <p:cNvPr id="91" name="Rectangle 14"/>
          <p:cNvSpPr>
            <a:spLocks/>
          </p:cNvSpPr>
          <p:nvPr/>
        </p:nvSpPr>
        <p:spPr bwMode="auto">
          <a:xfrm>
            <a:off x="12673871" y="4983563"/>
            <a:ext cx="19236943" cy="1486776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/>
          <a:lstStyle/>
          <a:p>
            <a:endParaRPr lang="en-US" sz="1879" dirty="0"/>
          </a:p>
        </p:txBody>
      </p:sp>
      <p:sp>
        <p:nvSpPr>
          <p:cNvPr id="92" name="Rectangle 25"/>
          <p:cNvSpPr>
            <a:spLocks/>
          </p:cNvSpPr>
          <p:nvPr/>
        </p:nvSpPr>
        <p:spPr bwMode="auto">
          <a:xfrm>
            <a:off x="12751998" y="5229090"/>
            <a:ext cx="19218774" cy="141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 defTabSz="694083"/>
            <a:r>
              <a:rPr lang="en-US" sz="6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  <a:sym typeface="Helvetica" charset="0"/>
              </a:rPr>
              <a:t>Method</a:t>
            </a:r>
            <a:endParaRPr lang="en-US" sz="2400" dirty="0">
              <a:solidFill>
                <a:srgbClr val="FFFFFF"/>
              </a:solidFill>
              <a:latin typeface="Arial"/>
              <a:ea typeface="ＭＳ Ｐゴシック" charset="0"/>
              <a:cs typeface="Arial"/>
              <a:sym typeface="Helvetica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FD7F4F-8D2D-2E03-1233-7D549AFF12B8}"/>
              </a:ext>
            </a:extLst>
          </p:cNvPr>
          <p:cNvSpPr txBox="1"/>
          <p:nvPr/>
        </p:nvSpPr>
        <p:spPr>
          <a:xfrm>
            <a:off x="28045308" y="28212256"/>
            <a:ext cx="4166856" cy="578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CA" sz="3164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CE231E-641F-39FB-0E1B-F3A3F9DB87F8}"/>
              </a:ext>
            </a:extLst>
          </p:cNvPr>
          <p:cNvSpPr txBox="1"/>
          <p:nvPr/>
        </p:nvSpPr>
        <p:spPr>
          <a:xfrm>
            <a:off x="23036565" y="6840947"/>
            <a:ext cx="8833090" cy="6904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i="1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Protocol</a:t>
            </a:r>
          </a:p>
          <a:p>
            <a:endParaRPr lang="en-CA" sz="9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study was part of a larger study that measured the test-retest stability of several PROMs</a:t>
            </a:r>
            <a:r>
              <a:rPr lang="en-US" sz="2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2521" indent="-282521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Participants with PD and control participants were seated in a quiet laboratory environment for all three experimental sessions.</a:t>
            </a:r>
            <a:endParaRPr lang="en-CA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98"/>
              </a:spcBef>
              <a:tabLst>
                <a:tab pos="801104" algn="l"/>
              </a:tabLst>
            </a:pPr>
            <a:endParaRPr lang="en-US" sz="1400" u="sng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198"/>
              </a:spcBef>
              <a:tabLst>
                <a:tab pos="801104" algn="l"/>
              </a:tabLst>
            </a:pPr>
            <a:r>
              <a:rPr lang="en-US" sz="2400" dirty="0">
                <a:solidFill>
                  <a:srgbClr val="501C9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Visit 1: Baseline</a:t>
            </a:r>
            <a:endParaRPr lang="en-CA" sz="2400" dirty="0">
              <a:solidFill>
                <a:srgbClr val="501C9E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2521" indent="-282521">
              <a:spcBef>
                <a:spcPts val="198"/>
              </a:spcBef>
              <a:buFont typeface="Arial" panose="020B0604020202020204" pitchFamily="34" charset="0"/>
              <a:buChar char="•"/>
              <a:tabLst>
                <a:tab pos="801104" algn="l"/>
              </a:tabLst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hearing screening was conducted on all participants.</a:t>
            </a:r>
          </a:p>
          <a:p>
            <a:pPr marL="282521" indent="-282521">
              <a:spcBef>
                <a:spcPts val="198"/>
              </a:spcBef>
              <a:buFont typeface="Arial" panose="020B0604020202020204" pitchFamily="34" charset="0"/>
              <a:buChar char="•"/>
              <a:tabLst>
                <a:tab pos="801104" algn="l"/>
              </a:tabLst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participants completed the MoCA.</a:t>
            </a:r>
          </a:p>
          <a:p>
            <a:pPr marL="282521" indent="-282521">
              <a:spcBef>
                <a:spcPts val="198"/>
              </a:spcBef>
              <a:buFont typeface="Arial" panose="020B0604020202020204" pitchFamily="34" charset="0"/>
              <a:buChar char="•"/>
              <a:tabLst>
                <a:tab pos="801104" algn="l"/>
              </a:tabLst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participants completed the CES during this visit. </a:t>
            </a:r>
          </a:p>
          <a:p>
            <a:pPr>
              <a:spcBef>
                <a:spcPts val="198"/>
              </a:spcBef>
              <a:tabLst>
                <a:tab pos="801104" algn="l"/>
              </a:tabLst>
            </a:pPr>
            <a:endParaRPr lang="en-US" sz="800" dirty="0">
              <a:solidFill>
                <a:srgbClr val="501C9E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198"/>
              </a:spcBef>
              <a:tabLst>
                <a:tab pos="801104" algn="l"/>
              </a:tabLst>
            </a:pPr>
            <a:r>
              <a:rPr lang="en-US" sz="2400" dirty="0">
                <a:solidFill>
                  <a:srgbClr val="501C9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Visit 2: Two to Five days following baseline Visit 1</a:t>
            </a:r>
            <a:endParaRPr lang="en-CA" sz="2400" dirty="0">
              <a:solidFill>
                <a:srgbClr val="501C9E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2521" indent="-282521">
              <a:spcBef>
                <a:spcPts val="198"/>
              </a:spcBef>
              <a:buFont typeface="Arial" panose="020B0604020202020204" pitchFamily="34" charset="0"/>
              <a:buChar char="•"/>
              <a:tabLst>
                <a:tab pos="801104" algn="l"/>
              </a:tabLst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participants completed the CES.</a:t>
            </a:r>
          </a:p>
          <a:p>
            <a:pPr>
              <a:spcBef>
                <a:spcPts val="198"/>
              </a:spcBef>
              <a:tabLst>
                <a:tab pos="801104" algn="l"/>
              </a:tabLst>
            </a:pPr>
            <a:endParaRPr lang="en-US" sz="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98"/>
              </a:spcBef>
              <a:tabLst>
                <a:tab pos="801104" algn="l"/>
              </a:tabLst>
            </a:pPr>
            <a:r>
              <a:rPr lang="en-US" sz="2400" dirty="0">
                <a:solidFill>
                  <a:srgbClr val="501C9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Visit 3: Four weeks following Visit 2</a:t>
            </a:r>
          </a:p>
          <a:p>
            <a:pPr marL="282521" indent="-282521">
              <a:spcBef>
                <a:spcPts val="198"/>
              </a:spcBef>
              <a:buFont typeface="Arial" panose="020B0604020202020204" pitchFamily="34" charset="0"/>
              <a:buChar char="•"/>
              <a:tabLst>
                <a:tab pos="801104" algn="l"/>
              </a:tabLst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During this final visit, all participants completed the CES for a third time.</a:t>
            </a:r>
          </a:p>
          <a:p>
            <a:pPr>
              <a:spcBef>
                <a:spcPts val="198"/>
              </a:spcBef>
              <a:tabLst>
                <a:tab pos="801104" algn="l"/>
              </a:tabLst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2521" indent="-282521">
              <a:spcBef>
                <a:spcPts val="198"/>
              </a:spcBef>
              <a:buFont typeface="Arial" panose="020B0604020202020204" pitchFamily="34" charset="0"/>
              <a:buChar char="•"/>
              <a:tabLst>
                <a:tab pos="801104" algn="l"/>
              </a:tabLst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Since this study was part of a larger study, the presentation order of the PROMs was randomized across participants and visits. The presentation order was determined using </a:t>
            </a:r>
            <a:r>
              <a:rPr lang="en-US" sz="2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www.randomizer.org</a:t>
            </a:r>
            <a:r>
              <a:rPr lang="en-US" sz="2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0006D62E-9FED-D319-FDC1-CAFAFCEDBD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958225"/>
              </p:ext>
            </p:extLst>
          </p:nvPr>
        </p:nvGraphicFramePr>
        <p:xfrm>
          <a:off x="12921936" y="23204832"/>
          <a:ext cx="10114823" cy="8317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4903">
                  <a:extLst>
                    <a:ext uri="{9D8B030D-6E8A-4147-A177-3AD203B41FA5}">
                      <a16:colId xmlns:a16="http://schemas.microsoft.com/office/drawing/2014/main" val="3788273209"/>
                    </a:ext>
                  </a:extLst>
                </a:gridCol>
                <a:gridCol w="1159548">
                  <a:extLst>
                    <a:ext uri="{9D8B030D-6E8A-4147-A177-3AD203B41FA5}">
                      <a16:colId xmlns:a16="http://schemas.microsoft.com/office/drawing/2014/main" val="3776861450"/>
                    </a:ext>
                  </a:extLst>
                </a:gridCol>
                <a:gridCol w="1082632">
                  <a:extLst>
                    <a:ext uri="{9D8B030D-6E8A-4147-A177-3AD203B41FA5}">
                      <a16:colId xmlns:a16="http://schemas.microsoft.com/office/drawing/2014/main" val="514783541"/>
                    </a:ext>
                  </a:extLst>
                </a:gridCol>
                <a:gridCol w="2474588">
                  <a:extLst>
                    <a:ext uri="{9D8B030D-6E8A-4147-A177-3AD203B41FA5}">
                      <a16:colId xmlns:a16="http://schemas.microsoft.com/office/drawing/2014/main" val="2535750815"/>
                    </a:ext>
                  </a:extLst>
                </a:gridCol>
                <a:gridCol w="2406018">
                  <a:extLst>
                    <a:ext uri="{9D8B030D-6E8A-4147-A177-3AD203B41FA5}">
                      <a16:colId xmlns:a16="http://schemas.microsoft.com/office/drawing/2014/main" val="2666775445"/>
                    </a:ext>
                  </a:extLst>
                </a:gridCol>
                <a:gridCol w="2417134">
                  <a:extLst>
                    <a:ext uri="{9D8B030D-6E8A-4147-A177-3AD203B41FA5}">
                      <a16:colId xmlns:a16="http://schemas.microsoft.com/office/drawing/2014/main" val="3198752671"/>
                    </a:ext>
                  </a:extLst>
                </a:gridCol>
              </a:tblGrid>
              <a:tr h="75852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CES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PD Marginal Mean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Control Marginal Mean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Univariate effect </a:t>
                      </a:r>
                    </a:p>
                    <a:p>
                      <a:pPr algn="ctr"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 </a:t>
                      </a:r>
                      <a:r>
                        <a:rPr lang="en-CA" sz="20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endParaRPr lang="en-CA" sz="20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Univariate effect of </a:t>
                      </a:r>
                      <a:r>
                        <a:rPr lang="en-CA" sz="20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</a:t>
                      </a:r>
                      <a:endParaRPr lang="en-CA" sz="20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Univariate </a:t>
                      </a:r>
                    </a:p>
                    <a:p>
                      <a:pPr algn="ctr">
                        <a:buNone/>
                      </a:pPr>
                      <a:r>
                        <a:rPr lang="en-CA" sz="20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X </a:t>
                      </a:r>
                      <a:r>
                        <a:rPr lang="en-CA" sz="20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</a:t>
                      </a: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Interaction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41340"/>
                  </a:ext>
                </a:extLst>
              </a:tr>
              <a:tr h="92541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2.92,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0.41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3.89,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0.43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(1,48) = 67.63,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lang="en-US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.528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0.10,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.901,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lang="en-US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.001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4.06,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.020,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lang="en-US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.060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553472"/>
                  </a:ext>
                </a:extLst>
              </a:tr>
              <a:tr h="92541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2.71,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0.41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3.85,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0.43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(1,48) = 89.69,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lang="en-US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.598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0.71,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.496,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lang="en-US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.035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8.87,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lang="en-US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.089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041041"/>
                  </a:ext>
                </a:extLst>
              </a:tr>
              <a:tr h="92541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2.86,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0.41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3.89,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0.38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(1,48) = 82.13,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.556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0.58,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.563,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.004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2.61,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.078,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.034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32411"/>
                  </a:ext>
                </a:extLst>
              </a:tr>
              <a:tr h="92541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 = 2.51,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= 0.46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3.77,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0.48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(1,48) = 91.67,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.595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0.07,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.934,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.007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5.25,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.007,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.040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754244"/>
                  </a:ext>
                </a:extLst>
              </a:tr>
              <a:tr h="92541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buNone/>
                      </a:pPr>
                      <a:r>
                        <a:rPr lang="en-CA" sz="2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Q5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 = 2.19,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0.50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3.52,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0.54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(1,48) = 78.29,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.569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0.22,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.807,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.018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10.17,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.095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166147"/>
                  </a:ext>
                </a:extLst>
              </a:tr>
              <a:tr h="92541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buNone/>
                      </a:pPr>
                      <a:r>
                        <a:rPr lang="en-CA" sz="2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Q6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2.37,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0.46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3.63,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0.48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(1,48) = 89.40,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.534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0.16,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.850,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.004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6.36,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.003,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.069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915238"/>
                  </a:ext>
                </a:extLst>
              </a:tr>
              <a:tr h="92541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Q7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2.59,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0.41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3.78,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0.43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(1,48) = 98.29,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.587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0.49,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.617,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.005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1.38,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.256,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.018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671579"/>
                  </a:ext>
                </a:extLst>
              </a:tr>
              <a:tr h="92541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buNone/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Q8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2.29,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0.55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3.58, 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0.54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(1,48) = 69.19,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.001</a:t>
                      </a:r>
                      <a:r>
                        <a:rPr lang="en-CA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.531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2.14,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.123,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.042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(2,96) = 6.78, 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.002, </a:t>
                      </a:r>
                      <a:r>
                        <a:rPr lang="en-CA" sz="1800" b="1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η</a:t>
                      </a:r>
                      <a:r>
                        <a:rPr lang="en-CA" sz="1800" b="1" i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CA" sz="1800" b="1" i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</a:t>
                      </a:r>
                      <a:r>
                        <a:rPr lang="en-CA" sz="1800" b="1" baseline="-25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 .120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762864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F7FB1FE6-65CF-2FF9-90E3-52F863422303}"/>
              </a:ext>
            </a:extLst>
          </p:cNvPr>
          <p:cNvSpPr txBox="1"/>
          <p:nvPr/>
        </p:nvSpPr>
        <p:spPr>
          <a:xfrm>
            <a:off x="23226531" y="17947594"/>
            <a:ext cx="864724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300" dirty="0">
                <a:latin typeface="Calibri" panose="020F0502020204030204" pitchFamily="34" charset="0"/>
                <a:cs typeface="Calibri" panose="020F0502020204030204" pitchFamily="34" charset="0"/>
              </a:rPr>
              <a:t>Additional pairwise post-hoc analyses for each CES question with significant univariate </a:t>
            </a:r>
            <a:r>
              <a:rPr lang="en-CA" sz="2300" i="1" dirty="0">
                <a:latin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lang="en-CA" sz="2300" dirty="0">
                <a:latin typeface="Calibri" panose="020F0502020204030204" pitchFamily="34" charset="0"/>
                <a:cs typeface="Calibri" panose="020F0502020204030204" pitchFamily="34" charset="0"/>
              </a:rPr>
              <a:t> X </a:t>
            </a:r>
            <a:r>
              <a:rPr lang="en-CA" sz="2300" i="1" dirty="0">
                <a:latin typeface="Calibri" panose="020F0502020204030204" pitchFamily="34" charset="0"/>
                <a:cs typeface="Calibri" panose="020F0502020204030204" pitchFamily="34" charset="0"/>
              </a:rPr>
              <a:t>Visit</a:t>
            </a:r>
            <a:r>
              <a:rPr lang="en-CA" sz="2300" dirty="0">
                <a:latin typeface="Calibri" panose="020F0502020204030204" pitchFamily="34" charset="0"/>
                <a:cs typeface="Calibri" panose="020F0502020204030204" pitchFamily="34" charset="0"/>
              </a:rPr>
              <a:t> interactions revealed a differential pattern of results between groups.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300" dirty="0">
                <a:latin typeface="Calibri" panose="020F0502020204030204" pitchFamily="34" charset="0"/>
                <a:cs typeface="Calibri" panose="020F0502020204030204" pitchFamily="34" charset="0"/>
              </a:rPr>
              <a:t>Control participants reported significantly increased CES ratings between Visit 1 and Visit 3 for five of the eight CES questions (Questions: 1,2,5,6,8) whereas IWPD reported relative stability in CES ratings for each question over the three study visits.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300" dirty="0">
                <a:latin typeface="Calibri" panose="020F0502020204030204" pitchFamily="34" charset="0"/>
                <a:cs typeface="Calibri" panose="020F0502020204030204" pitchFamily="34" charset="0"/>
              </a:rPr>
              <a:t>An exception was a decrease in CES ratings from Visit 1 to Visit 3 on CES Q2 (Conversation with strangers in quiet) for IWPD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300" dirty="0">
                <a:latin typeface="Calibri" panose="020F0502020204030204" pitchFamily="34" charset="0"/>
                <a:cs typeface="Calibri" panose="020F0502020204030204" pitchFamily="34" charset="0"/>
              </a:rPr>
              <a:t>See Table 2</a:t>
            </a:r>
            <a:endParaRPr lang="en-CA" sz="23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24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800" i="1" dirty="0">
              <a:solidFill>
                <a:srgbClr val="501C9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CA" sz="2400" i="1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Table 2. Post-hoc pairwise comparisons across visits for Control and PD participants on CES questions</a:t>
            </a:r>
            <a:r>
              <a:rPr lang="en-CA" sz="2200" i="1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(only significant interactions are reported)</a:t>
            </a:r>
          </a:p>
          <a:p>
            <a:endParaRPr lang="en-C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A25E563-7294-EEA1-82D4-363D71DEE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7163" y="17227070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AE89F38-E4E7-1F50-EF10-F8FB94744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510969"/>
              </p:ext>
            </p:extLst>
          </p:nvPr>
        </p:nvGraphicFramePr>
        <p:xfrm>
          <a:off x="23322581" y="23204831"/>
          <a:ext cx="8534400" cy="73114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157997426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681689109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75027259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859907648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517765256"/>
                    </a:ext>
                  </a:extLst>
                </a:gridCol>
              </a:tblGrid>
              <a:tr h="683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CES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 1 vs Visit 2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 1 vs Visit 3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 2 vs Visit 3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835184"/>
                  </a:ext>
                </a:extLst>
              </a:tr>
              <a:tr h="789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Q1.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Conversation at home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Control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(.249)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(.036)*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(.249)</a:t>
                      </a:r>
                      <a:endParaRPr lang="en-CA" sz="1800" b="1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684933"/>
                  </a:ext>
                </a:extLst>
              </a:tr>
              <a:tr h="39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PD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(.377)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(.639)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(.771)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00938"/>
                  </a:ext>
                </a:extLst>
              </a:tr>
              <a:tr h="771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Q2.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Strangers (quiet)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Control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(.050)*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(.015)**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(.483)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092141"/>
                  </a:ext>
                </a:extLst>
              </a:tr>
              <a:tr h="39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PD</a:t>
                      </a:r>
                      <a:endParaRPr lang="en-CA" sz="1800" b="1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(.747)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 (.015)**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(.288)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405596"/>
                  </a:ext>
                </a:extLst>
              </a:tr>
              <a:tr h="789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Q4.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Stranger (phone)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Control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(.050)*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(.096)</a:t>
                      </a:r>
                      <a:endParaRPr lang="en-CA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(.662)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71735"/>
                  </a:ext>
                </a:extLst>
              </a:tr>
              <a:tr h="39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PD</a:t>
                      </a:r>
                      <a:endParaRPr lang="en-CA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(.249)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(.771)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(.747)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71656"/>
                  </a:ext>
                </a:extLst>
              </a:tr>
              <a:tr h="771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Q5.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Noisy environment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Control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(.050)*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(.003)**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(.288)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381366"/>
                  </a:ext>
                </a:extLst>
              </a:tr>
              <a:tr h="39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PD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(.168)</a:t>
                      </a:r>
                      <a:endParaRPr lang="en-CA" sz="1800" b="1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(.687)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(1.000)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157324"/>
                  </a:ext>
                </a:extLst>
              </a:tr>
              <a:tr h="771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Q6.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Emotionally upset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Control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(.138)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(.039)*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(.978)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441080"/>
                  </a:ext>
                </a:extLst>
              </a:tr>
              <a:tr h="39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PD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(.558)</a:t>
                      </a:r>
                      <a:endParaRPr lang="en-CA" sz="1800" b="1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(.693)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(.803)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806634"/>
                  </a:ext>
                </a:extLst>
              </a:tr>
              <a:tr h="39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Q8.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 a distance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Control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(.050)*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(.003)**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(.093)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722062"/>
                  </a:ext>
                </a:extLst>
              </a:tr>
              <a:tr h="378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PD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(.714)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(.418)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 (.329)</a:t>
                      </a:r>
                      <a:endParaRPr lang="en-CA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79609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54BF2F4-DFFA-9953-2BDC-10FC659E59E2}"/>
              </a:ext>
            </a:extLst>
          </p:cNvPr>
          <p:cNvSpPr txBox="1"/>
          <p:nvPr/>
        </p:nvSpPr>
        <p:spPr>
          <a:xfrm>
            <a:off x="23218211" y="30655185"/>
            <a:ext cx="86846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Values represents Bonferroni-adjusted post-hoc pairwise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(p values in parentheses). ↑ indicates a significant increase in CES score 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↓ indicates a significant decrease. * p ≤ .05. ** p ≤ .01. </a:t>
            </a:r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B11F4864-312F-CEA8-4D5A-1D02F9350DFE}"/>
              </a:ext>
            </a:extLst>
          </p:cNvPr>
          <p:cNvSpPr>
            <a:spLocks/>
          </p:cNvSpPr>
          <p:nvPr/>
        </p:nvSpPr>
        <p:spPr bwMode="auto">
          <a:xfrm>
            <a:off x="32243285" y="17496374"/>
            <a:ext cx="11023914" cy="1486776"/>
          </a:xfrm>
          <a:prstGeom prst="rect">
            <a:avLst/>
          </a:prstGeom>
          <a:solidFill>
            <a:srgbClr val="3E0A5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111909" tIns="55954" rIns="111909" bIns="55954" anchor="ctr"/>
          <a:lstStyle/>
          <a:p>
            <a:pPr defTabSz="694083"/>
            <a:r>
              <a:rPr lang="en-US" sz="6000" dirty="0">
                <a:solidFill>
                  <a:srgbClr val="FFFFFF"/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  <a:sym typeface="Helvetica" charset="0"/>
              </a:rPr>
              <a:t>Conclusion</a:t>
            </a:r>
          </a:p>
        </p:txBody>
      </p:sp>
      <p:sp>
        <p:nvSpPr>
          <p:cNvPr id="4" name="Rectangle 138">
            <a:extLst>
              <a:ext uri="{FF2B5EF4-FFF2-40B4-BE49-F238E27FC236}">
                <a16:creationId xmlns:a16="http://schemas.microsoft.com/office/drawing/2014/main" id="{560BD53B-56EB-857C-78B7-74CAB638A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5710" y="6682599"/>
            <a:ext cx="11016277" cy="10680191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 lIns="111909" tIns="55954" rIns="111909" bIns="55954" anchor="ctr"/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CA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F2D7F8-F72B-930F-39A0-A9A915CC16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7898" y="7139154"/>
            <a:ext cx="5103213" cy="250843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57646C4-BAE3-554F-2C6C-B451BBBD6F74}"/>
              </a:ext>
            </a:extLst>
          </p:cNvPr>
          <p:cNvSpPr txBox="1"/>
          <p:nvPr/>
        </p:nvSpPr>
        <p:spPr>
          <a:xfrm>
            <a:off x="32246596" y="6754603"/>
            <a:ext cx="54689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CES Q1: Conversation with family/friend at home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3152006-86AD-9DDA-09DA-50CAE7CBFA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9380" y="7146346"/>
            <a:ext cx="5284479" cy="250124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D301AEF-CFB2-4607-D2E5-3B54B2E95F9E}"/>
              </a:ext>
            </a:extLst>
          </p:cNvPr>
          <p:cNvSpPr txBox="1"/>
          <p:nvPr/>
        </p:nvSpPr>
        <p:spPr>
          <a:xfrm>
            <a:off x="37907082" y="6801731"/>
            <a:ext cx="4791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CES Q2: Conversation with strangers (quiet)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AC03D07-EE2D-936B-AE0E-E48F761DE02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7899" y="10170452"/>
            <a:ext cx="5103212" cy="241816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9F882927-18BD-3E9A-48C4-0F8DB04C4239}"/>
              </a:ext>
            </a:extLst>
          </p:cNvPr>
          <p:cNvSpPr txBox="1"/>
          <p:nvPr/>
        </p:nvSpPr>
        <p:spPr>
          <a:xfrm>
            <a:off x="32317027" y="9741036"/>
            <a:ext cx="49276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CES Q4: Conversation with stranger (phone)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BD2B81-C00C-3149-8234-00E67453B589}"/>
              </a:ext>
            </a:extLst>
          </p:cNvPr>
          <p:cNvSpPr txBox="1"/>
          <p:nvPr/>
        </p:nvSpPr>
        <p:spPr>
          <a:xfrm>
            <a:off x="37834224" y="9737312"/>
            <a:ext cx="4791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CES Q5: Conversation in noisy environment 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9F8E1AE-C074-7A85-AF9E-21E32FE0F4C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2362" y="10170452"/>
            <a:ext cx="5284479" cy="2418167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0750C7D0-8109-F098-9A19-7285A113568E}"/>
              </a:ext>
            </a:extLst>
          </p:cNvPr>
          <p:cNvSpPr txBox="1"/>
          <p:nvPr/>
        </p:nvSpPr>
        <p:spPr>
          <a:xfrm rot="10800000" flipH="1" flipV="1">
            <a:off x="32325070" y="12682429"/>
            <a:ext cx="5192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CES Q6: Speaking to friend when emotional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AFBD8AD-B548-C4B8-3225-49A31F7A899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5585" y="13111482"/>
            <a:ext cx="5126039" cy="2741898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978FA343-C94A-56E0-CE6C-6C536D6D3606}"/>
              </a:ext>
            </a:extLst>
          </p:cNvPr>
          <p:cNvSpPr txBox="1"/>
          <p:nvPr/>
        </p:nvSpPr>
        <p:spPr>
          <a:xfrm>
            <a:off x="37873744" y="12687451"/>
            <a:ext cx="4448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501C9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CES Q8: Conversation at a distance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CA4F6D1B-CE87-766B-DDA3-E6D5EC7892C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9380" y="13111482"/>
            <a:ext cx="5307424" cy="27770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F59E63-23B7-BFE8-3A6C-4AACE8B04311}"/>
              </a:ext>
            </a:extLst>
          </p:cNvPr>
          <p:cNvSpPr txBox="1"/>
          <p:nvPr/>
        </p:nvSpPr>
        <p:spPr>
          <a:xfrm>
            <a:off x="21505025" y="1556142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709599-0B15-CDA0-FD8E-165CAC75BB9C}"/>
              </a:ext>
            </a:extLst>
          </p:cNvPr>
          <p:cNvSpPr txBox="1"/>
          <p:nvPr/>
        </p:nvSpPr>
        <p:spPr>
          <a:xfrm rot="10800000" flipH="1" flipV="1">
            <a:off x="32359570" y="16002086"/>
            <a:ext cx="1109502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Post-hoc analyses of the univariate Group × Visit interactions showed divergent CES trajectories, with controls demonstrating increased ratings and the PD group showing decreased ratings from Visit 1 to Visit 3 across CES comparisons Qs 1,2,4,5,6,8 (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&lt; .001–.033). From Visit 1 to Visit 2, this pattern was limited to CES questions 4, 5 and 6 (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= .003–.035), indicating group-specific changes in CES ratings over time.</a:t>
            </a: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084F772D-828B-50D9-44F5-2E39C27AB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9007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Communicative Effectiveness Survey (CES):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patient-reported outcome measure assessing perceived communicative effectiveness; validated for use in individuals with Parkinson’s disease (IWPD).³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Focus: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Perceived effectiveness of communication across everyday speaking situations (e.g., conversations with family or friends, telephone use, communication in noisy environments).</a:t>
            </a: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96E40C75-8372-B1E7-DFFA-932350014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439007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Communicative Effectiveness Survey (CES):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patient-reported outcome measure assessing perceived communicative effectiveness; validated for use in individuals with Parkinson’s disease (IWPD).³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Focus: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Perceived effectiveness of communication across everyday speaking situations (e.g., conversations with family or friends, telephone use, communication in noisy environments).</a:t>
            </a: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CB31744A-074C-54FD-6766-C3FBA700A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439007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Communicative Effectiveness Survey (CES):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patient-reported outcome measure assessing perceived communicative effectiveness; validated for use in individuals with Parkinson’s disease (IWPD).³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Focus: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Perceived effectiveness of communication across everyday speaking situations (e.g., conversations with family or friends, telephone use, communication in noisy environments).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603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603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55396</TotalTime>
  <Words>2800</Words>
  <Application>Microsoft Office PowerPoint</Application>
  <PresentationFormat>Custom</PresentationFormat>
  <Paragraphs>323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Times New Roman</vt:lpstr>
      <vt:lpstr>Default Design</vt:lpstr>
      <vt:lpstr>PowerPoint Presentation</vt:lpstr>
    </vt:vector>
  </TitlesOfParts>
  <Company>UWO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remartinlab</dc:creator>
  <cp:lastModifiedBy>Scott G Adams</cp:lastModifiedBy>
  <cp:revision>563</cp:revision>
  <cp:lastPrinted>2016-02-18T17:23:41Z</cp:lastPrinted>
  <dcterms:created xsi:type="dcterms:W3CDTF">2004-04-01T20:21:13Z</dcterms:created>
  <dcterms:modified xsi:type="dcterms:W3CDTF">2026-02-06T00:18:08Z</dcterms:modified>
</cp:coreProperties>
</file>