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8" r:id="rId2"/>
    <p:sldId id="270" r:id="rId3"/>
    <p:sldId id="271" r:id="rId4"/>
    <p:sldId id="266" r:id="rId5"/>
    <p:sldId id="269" r:id="rId6"/>
    <p:sldId id="273" r:id="rId7"/>
    <p:sldId id="283" r:id="rId8"/>
    <p:sldId id="282" r:id="rId9"/>
    <p:sldId id="275" r:id="rId10"/>
    <p:sldId id="281"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4E7E"/>
    <a:srgbClr val="584772"/>
    <a:srgbClr val="3C1B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1" autoAdjust="0"/>
    <p:restoredTop sz="94660"/>
  </p:normalViewPr>
  <p:slideViewPr>
    <p:cSldViewPr snapToGrid="0">
      <p:cViewPr varScale="1">
        <p:scale>
          <a:sx n="93" d="100"/>
          <a:sy n="93" d="100"/>
        </p:scale>
        <p:origin x="77" y="19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1.xml"/><Relationship Id="rId4" Type="http://schemas.openxmlformats.org/officeDocument/2006/relationships/oleObject" Target="../embeddings/oleObject1.bin"/></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2.xml"/><Relationship Id="rId4" Type="http://schemas.openxmlformats.org/officeDocument/2006/relationships/oleObject" Target="../embeddings/oleObject2.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baseline="0" dirty="0"/>
              <a:t>Medication-related Change in Intensity</a:t>
            </a:r>
            <a:endParaRPr lang="en-US" sz="1800"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trendline>
            <c:spPr>
              <a:ln w="12700" cap="rnd">
                <a:solidFill>
                  <a:schemeClr val="tx1"/>
                </a:solidFill>
                <a:prstDash val="solid"/>
              </a:ln>
              <a:effectLst/>
            </c:spPr>
            <c:trendlineType val="linear"/>
            <c:dispRSqr val="1"/>
            <c:dispEq val="1"/>
            <c:trendlineLbl>
              <c:layout>
                <c:manualLayout>
                  <c:x val="0.15106382978723396"/>
                  <c:y val="-0.28507459593866558"/>
                </c:manualLayout>
              </c:layout>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b="1" baseline="0"/>
                      <a:t> r = - 0.380</a:t>
                    </a:r>
                  </a:p>
                  <a:p>
                    <a:pPr>
                      <a:defRPr/>
                    </a:pPr>
                    <a:r>
                      <a:rPr lang="en-US" b="1" baseline="0"/>
                      <a:t>p = .005</a:t>
                    </a:r>
                    <a:endParaRPr lang="en-US" b="1"/>
                  </a:p>
                </c:rich>
              </c:tx>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'S0 vs S1'!$N$2:$N$55</c:f>
              <c:numCache>
                <c:formatCode>General</c:formatCode>
                <c:ptCount val="54"/>
                <c:pt idx="0">
                  <c:v>70.905000000000001</c:v>
                </c:pt>
                <c:pt idx="1">
                  <c:v>65.900000000000006</c:v>
                </c:pt>
                <c:pt idx="2">
                  <c:v>69.375</c:v>
                </c:pt>
                <c:pt idx="3">
                  <c:v>63.65</c:v>
                </c:pt>
                <c:pt idx="4">
                  <c:v>65.905000000000001</c:v>
                </c:pt>
                <c:pt idx="5">
                  <c:v>62.47</c:v>
                </c:pt>
                <c:pt idx="6">
                  <c:v>64.614999999999995</c:v>
                </c:pt>
                <c:pt idx="7">
                  <c:v>65.34</c:v>
                </c:pt>
                <c:pt idx="8">
                  <c:v>67.180000000000007</c:v>
                </c:pt>
                <c:pt idx="9">
                  <c:v>63.505000000000003</c:v>
                </c:pt>
                <c:pt idx="10">
                  <c:v>66.260000000000005</c:v>
                </c:pt>
                <c:pt idx="11">
                  <c:v>71.86</c:v>
                </c:pt>
                <c:pt idx="12">
                  <c:v>62.210000000000008</c:v>
                </c:pt>
                <c:pt idx="13">
                  <c:v>62.783333333333339</c:v>
                </c:pt>
                <c:pt idx="14">
                  <c:v>69.509999999999991</c:v>
                </c:pt>
                <c:pt idx="15">
                  <c:v>66.960000000000008</c:v>
                </c:pt>
                <c:pt idx="16">
                  <c:v>70.239999999999995</c:v>
                </c:pt>
                <c:pt idx="17">
                  <c:v>75.900000000000006</c:v>
                </c:pt>
                <c:pt idx="18">
                  <c:v>61.444999999999993</c:v>
                </c:pt>
                <c:pt idx="19">
                  <c:v>61.335000000000001</c:v>
                </c:pt>
                <c:pt idx="20">
                  <c:v>68.064999999999998</c:v>
                </c:pt>
                <c:pt idx="21">
                  <c:v>64.825000000000003</c:v>
                </c:pt>
                <c:pt idx="22">
                  <c:v>65.034999999999997</c:v>
                </c:pt>
                <c:pt idx="23">
                  <c:v>73.074999999999989</c:v>
                </c:pt>
                <c:pt idx="24">
                  <c:v>63.989999999999995</c:v>
                </c:pt>
                <c:pt idx="25">
                  <c:v>72.906666666666666</c:v>
                </c:pt>
                <c:pt idx="26">
                  <c:v>58.13</c:v>
                </c:pt>
                <c:pt idx="27">
                  <c:v>62.81</c:v>
                </c:pt>
                <c:pt idx="28">
                  <c:v>64.08</c:v>
                </c:pt>
                <c:pt idx="29">
                  <c:v>65.55</c:v>
                </c:pt>
                <c:pt idx="30">
                  <c:v>70.34</c:v>
                </c:pt>
                <c:pt idx="31">
                  <c:v>69.866666666666674</c:v>
                </c:pt>
                <c:pt idx="32">
                  <c:v>68.95</c:v>
                </c:pt>
                <c:pt idx="33">
                  <c:v>61.81</c:v>
                </c:pt>
                <c:pt idx="34">
                  <c:v>67.08</c:v>
                </c:pt>
                <c:pt idx="35">
                  <c:v>66.163333333333327</c:v>
                </c:pt>
                <c:pt idx="36">
                  <c:v>68.17</c:v>
                </c:pt>
                <c:pt idx="37">
                  <c:v>69.484999999999999</c:v>
                </c:pt>
                <c:pt idx="38">
                  <c:v>66.163333333333341</c:v>
                </c:pt>
                <c:pt idx="39">
                  <c:v>60.993333333333325</c:v>
                </c:pt>
                <c:pt idx="40">
                  <c:v>67.143333333333331</c:v>
                </c:pt>
                <c:pt idx="41">
                  <c:v>58.763333333333328</c:v>
                </c:pt>
                <c:pt idx="42">
                  <c:v>68.600000000000009</c:v>
                </c:pt>
                <c:pt idx="43">
                  <c:v>59.944999999999993</c:v>
                </c:pt>
                <c:pt idx="44">
                  <c:v>73.33</c:v>
                </c:pt>
                <c:pt idx="45">
                  <c:v>66.463333333333338</c:v>
                </c:pt>
                <c:pt idx="46">
                  <c:v>70.606666666666655</c:v>
                </c:pt>
                <c:pt idx="47">
                  <c:v>68.110000000000014</c:v>
                </c:pt>
                <c:pt idx="48">
                  <c:v>59.286666666666662</c:v>
                </c:pt>
                <c:pt idx="49">
                  <c:v>62.583333333333336</c:v>
                </c:pt>
                <c:pt idx="50">
                  <c:v>58.036666666666669</c:v>
                </c:pt>
                <c:pt idx="51">
                  <c:v>69.076666666666668</c:v>
                </c:pt>
                <c:pt idx="52">
                  <c:v>71.353333333333339</c:v>
                </c:pt>
                <c:pt idx="53">
                  <c:v>68.66</c:v>
                </c:pt>
              </c:numCache>
            </c:numRef>
          </c:xVal>
          <c:yVal>
            <c:numRef>
              <c:f>'S0 vs S1'!$CH$2:$CH$55</c:f>
              <c:numCache>
                <c:formatCode>General</c:formatCode>
                <c:ptCount val="54"/>
                <c:pt idx="0">
                  <c:v>0.59000000000000341</c:v>
                </c:pt>
                <c:pt idx="1">
                  <c:v>-0.34499999999999886</c:v>
                </c:pt>
                <c:pt idx="2">
                  <c:v>2.4900000000000091</c:v>
                </c:pt>
                <c:pt idx="3">
                  <c:v>-1.375</c:v>
                </c:pt>
                <c:pt idx="4">
                  <c:v>2.2150000000000034</c:v>
                </c:pt>
                <c:pt idx="5">
                  <c:v>6.25</c:v>
                </c:pt>
                <c:pt idx="6">
                  <c:v>1.9100000000000108</c:v>
                </c:pt>
                <c:pt idx="7">
                  <c:v>2.625</c:v>
                </c:pt>
                <c:pt idx="8">
                  <c:v>1.3399999999999892</c:v>
                </c:pt>
                <c:pt idx="9">
                  <c:v>3.4749999999999872</c:v>
                </c:pt>
                <c:pt idx="10">
                  <c:v>5.3799999999999812</c:v>
                </c:pt>
                <c:pt idx="11">
                  <c:v>1.2000000000000028</c:v>
                </c:pt>
                <c:pt idx="12">
                  <c:v>4.3499999999999943</c:v>
                </c:pt>
                <c:pt idx="13">
                  <c:v>3.2599999999999838</c:v>
                </c:pt>
                <c:pt idx="14">
                  <c:v>2.4200000000000159</c:v>
                </c:pt>
                <c:pt idx="15">
                  <c:v>-0.73000000000001819</c:v>
                </c:pt>
                <c:pt idx="16">
                  <c:v>3.1150000000000091</c:v>
                </c:pt>
                <c:pt idx="17">
                  <c:v>-4.3449999999999989</c:v>
                </c:pt>
                <c:pt idx="18">
                  <c:v>6.5250000000000057</c:v>
                </c:pt>
                <c:pt idx="19">
                  <c:v>5.095000000000006</c:v>
                </c:pt>
                <c:pt idx="20">
                  <c:v>-2.4300000000000068</c:v>
                </c:pt>
                <c:pt idx="21">
                  <c:v>-2.105000000000004</c:v>
                </c:pt>
                <c:pt idx="22">
                  <c:v>0.25499999999999545</c:v>
                </c:pt>
                <c:pt idx="23">
                  <c:v>2.4700000000000131</c:v>
                </c:pt>
                <c:pt idx="24">
                  <c:v>2.835000000000008</c:v>
                </c:pt>
                <c:pt idx="25">
                  <c:v>-3.5466666666666669</c:v>
                </c:pt>
                <c:pt idx="26">
                  <c:v>4.3500000000000014</c:v>
                </c:pt>
                <c:pt idx="27">
                  <c:v>2.2949999999999875</c:v>
                </c:pt>
                <c:pt idx="28">
                  <c:v>3.3299999999999983</c:v>
                </c:pt>
                <c:pt idx="29">
                  <c:v>-3.1799999999999997</c:v>
                </c:pt>
                <c:pt idx="30">
                  <c:v>1.7299999999999898</c:v>
                </c:pt>
                <c:pt idx="31">
                  <c:v>-1.1100000000000136</c:v>
                </c:pt>
                <c:pt idx="32">
                  <c:v>3.1600000000000108</c:v>
                </c:pt>
                <c:pt idx="33">
                  <c:v>0.14000000000000767</c:v>
                </c:pt>
                <c:pt idx="34">
                  <c:v>2.1066666666666691</c:v>
                </c:pt>
                <c:pt idx="35">
                  <c:v>-0.13666666666665606</c:v>
                </c:pt>
                <c:pt idx="36">
                  <c:v>0.72333333333334338</c:v>
                </c:pt>
                <c:pt idx="37">
                  <c:v>8.3616666666666646</c:v>
                </c:pt>
                <c:pt idx="38">
                  <c:v>2.7966666666666526</c:v>
                </c:pt>
                <c:pt idx="39">
                  <c:v>-2.0733333333333235</c:v>
                </c:pt>
                <c:pt idx="40">
                  <c:v>-4.9999999999997158E-2</c:v>
                </c:pt>
                <c:pt idx="41">
                  <c:v>1.8566666666666691</c:v>
                </c:pt>
                <c:pt idx="42">
                  <c:v>-0.99000000000000909</c:v>
                </c:pt>
                <c:pt idx="43">
                  <c:v>2.7283333333333388</c:v>
                </c:pt>
                <c:pt idx="44">
                  <c:v>-2.8766666666666509</c:v>
                </c:pt>
                <c:pt idx="45">
                  <c:v>-1.3666666666666742</c:v>
                </c:pt>
                <c:pt idx="46">
                  <c:v>0.6633333333333411</c:v>
                </c:pt>
                <c:pt idx="47">
                  <c:v>-6.0666666666666771</c:v>
                </c:pt>
                <c:pt idx="48">
                  <c:v>1.7800000000000011</c:v>
                </c:pt>
                <c:pt idx="49">
                  <c:v>-2.2933333333333366</c:v>
                </c:pt>
                <c:pt idx="50">
                  <c:v>7.3600000000000065</c:v>
                </c:pt>
                <c:pt idx="51">
                  <c:v>2.7466666666666555</c:v>
                </c:pt>
                <c:pt idx="52">
                  <c:v>1.1966666666666583</c:v>
                </c:pt>
                <c:pt idx="53">
                  <c:v>-0.23666666666667879</c:v>
                </c:pt>
              </c:numCache>
            </c:numRef>
          </c:yVal>
          <c:smooth val="0"/>
          <c:extLst>
            <c:ext xmlns:c16="http://schemas.microsoft.com/office/drawing/2014/chart" uri="{C3380CC4-5D6E-409C-BE32-E72D297353CC}">
              <c16:uniqueId val="{00000001-96B3-41A5-9B6B-4843126DAFEB}"/>
            </c:ext>
          </c:extLst>
        </c:ser>
        <c:dLbls>
          <c:showLegendKey val="0"/>
          <c:showVal val="0"/>
          <c:showCatName val="0"/>
          <c:showSerName val="0"/>
          <c:showPercent val="0"/>
          <c:showBubbleSize val="0"/>
        </c:dLbls>
        <c:axId val="380450624"/>
        <c:axId val="2041624703"/>
      </c:scatterChart>
      <c:valAx>
        <c:axId val="380450624"/>
        <c:scaling>
          <c:orientation val="minMax"/>
          <c:min val="55"/>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600" dirty="0"/>
                  <a:t>OFF</a:t>
                </a:r>
                <a:r>
                  <a:rPr lang="en-US" sz="1600" baseline="0" dirty="0"/>
                  <a:t> medication </a:t>
                </a:r>
                <a:r>
                  <a:rPr lang="en-US" sz="1600" dirty="0"/>
                  <a:t>Intensity</a:t>
                </a:r>
                <a:r>
                  <a:rPr lang="en-US" sz="1600" baseline="0" dirty="0"/>
                  <a:t> (dB)</a:t>
                </a:r>
                <a:endParaRPr lang="en-US" sz="1600" dirty="0"/>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41624703"/>
        <c:crosses val="autoZero"/>
        <c:crossBetween val="midCat"/>
      </c:valAx>
      <c:valAx>
        <c:axId val="2041624703"/>
        <c:scaling>
          <c:orientation val="minMax"/>
          <c:min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600" dirty="0"/>
                  <a:t>Change in Intensity</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0450624"/>
        <c:crosses val="autoZero"/>
        <c:crossBetween val="midCat"/>
        <c:majorUnit val="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b="1" i="0" baseline="0" dirty="0">
                <a:effectLst/>
              </a:rPr>
              <a:t>Low vs High Subgroup Medication-related change in</a:t>
            </a:r>
          </a:p>
          <a:p>
            <a:pPr>
              <a:defRPr sz="1600"/>
            </a:pPr>
            <a:r>
              <a:rPr lang="en-US" sz="1600" b="1" i="0" baseline="0" dirty="0">
                <a:effectLst/>
              </a:rPr>
              <a:t> Speech Intensity </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'Int - 2SD Rain1'!$C$79</c:f>
              <c:strCache>
                <c:ptCount val="1"/>
                <c:pt idx="0">
                  <c:v>Low Intensity (n=7)</c:v>
                </c:pt>
              </c:strCache>
            </c:strRef>
          </c:tx>
          <c:spPr>
            <a:solidFill>
              <a:schemeClr val="accent1"/>
            </a:solidFill>
            <a:ln>
              <a:noFill/>
            </a:ln>
            <a:effectLst/>
          </c:spPr>
          <c:invertIfNegative val="0"/>
          <c:errBars>
            <c:errBarType val="both"/>
            <c:errValType val="stdErr"/>
            <c:noEndCap val="0"/>
            <c:spPr>
              <a:noFill/>
              <a:ln w="9525" cap="flat" cmpd="sng" algn="ctr">
                <a:solidFill>
                  <a:schemeClr val="tx1">
                    <a:lumMod val="65000"/>
                    <a:lumOff val="35000"/>
                  </a:schemeClr>
                </a:solidFill>
                <a:round/>
              </a:ln>
              <a:effectLst/>
            </c:spPr>
          </c:errBars>
          <c:cat>
            <c:strRef>
              <c:f>'Int - 2SD Rain1'!$B$80:$B$86</c:f>
              <c:strCache>
                <c:ptCount val="7"/>
                <c:pt idx="0">
                  <c:v>Patty   </c:v>
                </c:pt>
                <c:pt idx="2">
                  <c:v>Rain1</c:v>
                </c:pt>
                <c:pt idx="4">
                  <c:v>Rain2</c:v>
                </c:pt>
                <c:pt idx="6">
                  <c:v>Rain3</c:v>
                </c:pt>
              </c:strCache>
            </c:strRef>
          </c:cat>
          <c:val>
            <c:numRef>
              <c:f>'Int - 2SD Rain1'!$C$80:$C$86</c:f>
              <c:numCache>
                <c:formatCode>General</c:formatCode>
                <c:ptCount val="7"/>
                <c:pt idx="0" formatCode="0.00">
                  <c:v>3.4211904761904788</c:v>
                </c:pt>
                <c:pt idx="2" formatCode="0.00">
                  <c:v>3.4490476190476218</c:v>
                </c:pt>
                <c:pt idx="4" formatCode="0.00">
                  <c:v>3.1376190476190504</c:v>
                </c:pt>
                <c:pt idx="6" formatCode="0.00">
                  <c:v>3.2419047619047632</c:v>
                </c:pt>
              </c:numCache>
            </c:numRef>
          </c:val>
          <c:extLst>
            <c:ext xmlns:c16="http://schemas.microsoft.com/office/drawing/2014/chart" uri="{C3380CC4-5D6E-409C-BE32-E72D297353CC}">
              <c16:uniqueId val="{00000000-8472-41F3-994F-D11FA16E2550}"/>
            </c:ext>
          </c:extLst>
        </c:ser>
        <c:ser>
          <c:idx val="1"/>
          <c:order val="1"/>
          <c:tx>
            <c:strRef>
              <c:f>'Int - 2SD Rain1'!$D$79</c:f>
              <c:strCache>
                <c:ptCount val="1"/>
                <c:pt idx="0">
                  <c:v>High Intensity (n=47)</c:v>
                </c:pt>
              </c:strCache>
            </c:strRef>
          </c:tx>
          <c:spPr>
            <a:solidFill>
              <a:schemeClr val="accent2"/>
            </a:solidFill>
            <a:ln>
              <a:noFill/>
            </a:ln>
            <a:effectLst/>
          </c:spPr>
          <c:invertIfNegative val="0"/>
          <c:errBars>
            <c:errBarType val="both"/>
            <c:errValType val="stdErr"/>
            <c:noEndCap val="0"/>
            <c:spPr>
              <a:noFill/>
              <a:ln w="9525" cap="flat" cmpd="sng" algn="ctr">
                <a:solidFill>
                  <a:schemeClr val="tx1">
                    <a:lumMod val="65000"/>
                    <a:lumOff val="35000"/>
                  </a:schemeClr>
                </a:solidFill>
                <a:round/>
              </a:ln>
              <a:effectLst/>
            </c:spPr>
          </c:errBars>
          <c:cat>
            <c:strRef>
              <c:f>'Int - 2SD Rain1'!$B$80:$B$86</c:f>
              <c:strCache>
                <c:ptCount val="7"/>
                <c:pt idx="0">
                  <c:v>Patty   </c:v>
                </c:pt>
                <c:pt idx="2">
                  <c:v>Rain1</c:v>
                </c:pt>
                <c:pt idx="4">
                  <c:v>Rain2</c:v>
                </c:pt>
                <c:pt idx="6">
                  <c:v>Rain3</c:v>
                </c:pt>
              </c:strCache>
            </c:strRef>
          </c:cat>
          <c:val>
            <c:numRef>
              <c:f>'Int - 2SD Rain1'!$D$80:$D$86</c:f>
              <c:numCache>
                <c:formatCode>General</c:formatCode>
                <c:ptCount val="7"/>
                <c:pt idx="0" formatCode="0.00">
                  <c:v>1.3915760869565228</c:v>
                </c:pt>
                <c:pt idx="2" formatCode="0.00">
                  <c:v>0.5371276595744704</c:v>
                </c:pt>
                <c:pt idx="4" formatCode="0.00">
                  <c:v>0.82180851063829907</c:v>
                </c:pt>
                <c:pt idx="6" formatCode="0.00">
                  <c:v>0.82521276595744708</c:v>
                </c:pt>
              </c:numCache>
            </c:numRef>
          </c:val>
          <c:extLst>
            <c:ext xmlns:c16="http://schemas.microsoft.com/office/drawing/2014/chart" uri="{C3380CC4-5D6E-409C-BE32-E72D297353CC}">
              <c16:uniqueId val="{00000001-8472-41F3-994F-D11FA16E2550}"/>
            </c:ext>
          </c:extLst>
        </c:ser>
        <c:dLbls>
          <c:showLegendKey val="0"/>
          <c:showVal val="0"/>
          <c:showCatName val="0"/>
          <c:showSerName val="0"/>
          <c:showPercent val="0"/>
          <c:showBubbleSize val="0"/>
        </c:dLbls>
        <c:gapWidth val="219"/>
        <c:overlap val="-27"/>
        <c:axId val="135368560"/>
        <c:axId val="154350048"/>
      </c:barChart>
      <c:catAx>
        <c:axId val="13536856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a:t>Sentence Reading</a:t>
                </a:r>
                <a:r>
                  <a:rPr lang="en-US" sz="1200" baseline="0"/>
                  <a:t> Tasks</a:t>
                </a:r>
                <a:endParaRPr lang="en-US" sz="1200"/>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4350048"/>
        <c:crosses val="autoZero"/>
        <c:auto val="1"/>
        <c:lblAlgn val="ctr"/>
        <c:lblOffset val="100"/>
        <c:noMultiLvlLbl val="0"/>
      </c:catAx>
      <c:valAx>
        <c:axId val="1543500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dirty="0"/>
                  <a:t>Average</a:t>
                </a:r>
                <a:r>
                  <a:rPr lang="en-US" sz="1400" baseline="0" dirty="0"/>
                  <a:t> C</a:t>
                </a:r>
                <a:r>
                  <a:rPr lang="en-US" sz="1400" dirty="0"/>
                  <a:t>hange</a:t>
                </a:r>
                <a:r>
                  <a:rPr lang="en-US" sz="1400" baseline="0" dirty="0"/>
                  <a:t> in Intensity (dB SPL)</a:t>
                </a:r>
                <a:endParaRPr lang="en-US" sz="1400" dirty="0"/>
              </a:p>
            </c:rich>
          </c:tx>
          <c:layout>
            <c:manualLayout>
              <c:xMode val="edge"/>
              <c:yMode val="edge"/>
              <c:x val="6.6956245999692746E-3"/>
              <c:y val="0.15585614614929136"/>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53685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dirty="0"/>
              <a:t>Medication-related Change in Rate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trendline>
            <c:spPr>
              <a:ln w="12700" cap="rnd">
                <a:solidFill>
                  <a:schemeClr val="tx1"/>
                </a:solidFill>
                <a:prstDash val="solid"/>
              </a:ln>
              <a:effectLst/>
            </c:spPr>
            <c:trendlineType val="linear"/>
            <c:dispRSqr val="1"/>
            <c:dispEq val="1"/>
            <c:trendlineLbl>
              <c:layout>
                <c:manualLayout>
                  <c:x val="7.1872585506047859E-2"/>
                  <c:y val="-0.57831447009849013"/>
                </c:manualLayout>
              </c:layout>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baseline="0" dirty="0"/>
                      <a:t>r = -0.71</a:t>
                    </a:r>
                  </a:p>
                  <a:p>
                    <a:pPr>
                      <a:defRPr/>
                    </a:pPr>
                    <a:r>
                      <a:rPr lang="en-US" baseline="0" dirty="0"/>
                      <a:t>p = .001</a:t>
                    </a:r>
                    <a:endParaRPr lang="en-US" dirty="0"/>
                  </a:p>
                </c:rich>
              </c:tx>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'S0 vs S1'!$K$2:$K$55</c:f>
              <c:numCache>
                <c:formatCode>General</c:formatCode>
                <c:ptCount val="54"/>
                <c:pt idx="0">
                  <c:v>2.17</c:v>
                </c:pt>
                <c:pt idx="1">
                  <c:v>1.823</c:v>
                </c:pt>
                <c:pt idx="2">
                  <c:v>1.6080000000000001</c:v>
                </c:pt>
                <c:pt idx="3">
                  <c:v>1.6970000000000001</c:v>
                </c:pt>
                <c:pt idx="4">
                  <c:v>1.581</c:v>
                </c:pt>
                <c:pt idx="5">
                  <c:v>2.3170000000000002</c:v>
                </c:pt>
                <c:pt idx="6">
                  <c:v>1.1459999999999999</c:v>
                </c:pt>
                <c:pt idx="7">
                  <c:v>2.72</c:v>
                </c:pt>
                <c:pt idx="8">
                  <c:v>1.7669999999999999</c:v>
                </c:pt>
                <c:pt idx="9">
                  <c:v>1.67</c:v>
                </c:pt>
                <c:pt idx="10">
                  <c:v>1.7629999999999999</c:v>
                </c:pt>
                <c:pt idx="11">
                  <c:v>2.41</c:v>
                </c:pt>
                <c:pt idx="12">
                  <c:v>1.78</c:v>
                </c:pt>
                <c:pt idx="13">
                  <c:v>1.829</c:v>
                </c:pt>
                <c:pt idx="14">
                  <c:v>2.286</c:v>
                </c:pt>
                <c:pt idx="15">
                  <c:v>1.86</c:v>
                </c:pt>
                <c:pt idx="16">
                  <c:v>2.7480000000000002</c:v>
                </c:pt>
                <c:pt idx="17">
                  <c:v>1.5449999999999999</c:v>
                </c:pt>
                <c:pt idx="18">
                  <c:v>2.2669999999999999</c:v>
                </c:pt>
                <c:pt idx="19">
                  <c:v>1.444</c:v>
                </c:pt>
                <c:pt idx="20">
                  <c:v>2.1619999999999999</c:v>
                </c:pt>
                <c:pt idx="21">
                  <c:v>3.198</c:v>
                </c:pt>
                <c:pt idx="22">
                  <c:v>1.3340000000000001</c:v>
                </c:pt>
                <c:pt idx="23">
                  <c:v>2.1549999999999998</c:v>
                </c:pt>
                <c:pt idx="24">
                  <c:v>1.508</c:v>
                </c:pt>
                <c:pt idx="25">
                  <c:v>2.25</c:v>
                </c:pt>
                <c:pt idx="26">
                  <c:v>1.448</c:v>
                </c:pt>
                <c:pt idx="27">
                  <c:v>1.9870000000000001</c:v>
                </c:pt>
                <c:pt idx="28">
                  <c:v>1.4910000000000001</c:v>
                </c:pt>
                <c:pt idx="29">
                  <c:v>1.7509999999999999</c:v>
                </c:pt>
                <c:pt idx="30">
                  <c:v>1.8460000000000001</c:v>
                </c:pt>
                <c:pt idx="31">
                  <c:v>1.9430000000000001</c:v>
                </c:pt>
                <c:pt idx="32">
                  <c:v>1.681</c:v>
                </c:pt>
                <c:pt idx="33">
                  <c:v>1.4019999999999999</c:v>
                </c:pt>
                <c:pt idx="34">
                  <c:v>1.5660000000000001</c:v>
                </c:pt>
                <c:pt idx="35">
                  <c:v>1.7989999999999999</c:v>
                </c:pt>
                <c:pt idx="36">
                  <c:v>1.0409999999999999</c:v>
                </c:pt>
                <c:pt idx="37">
                  <c:v>1.8120000000000001</c:v>
                </c:pt>
                <c:pt idx="38">
                  <c:v>1.59</c:v>
                </c:pt>
                <c:pt idx="39">
                  <c:v>1.786</c:v>
                </c:pt>
                <c:pt idx="40">
                  <c:v>1.885</c:v>
                </c:pt>
                <c:pt idx="41">
                  <c:v>2.2200000000000002</c:v>
                </c:pt>
                <c:pt idx="42">
                  <c:v>1.7190000000000001</c:v>
                </c:pt>
                <c:pt idx="43">
                  <c:v>2.0150000000000001</c:v>
                </c:pt>
                <c:pt idx="44">
                  <c:v>1.879</c:v>
                </c:pt>
                <c:pt idx="45">
                  <c:v>1.804</c:v>
                </c:pt>
                <c:pt idx="46">
                  <c:v>1.6519999999999999</c:v>
                </c:pt>
                <c:pt idx="47">
                  <c:v>1.5069999999999999</c:v>
                </c:pt>
                <c:pt idx="48">
                  <c:v>1.496</c:v>
                </c:pt>
                <c:pt idx="49">
                  <c:v>1.9910000000000001</c:v>
                </c:pt>
                <c:pt idx="50">
                  <c:v>1.7270000000000001</c:v>
                </c:pt>
                <c:pt idx="51">
                  <c:v>1.47</c:v>
                </c:pt>
                <c:pt idx="52">
                  <c:v>1.8819999999999999</c:v>
                </c:pt>
                <c:pt idx="53">
                  <c:v>1.488</c:v>
                </c:pt>
              </c:numCache>
            </c:numRef>
          </c:xVal>
          <c:yVal>
            <c:numRef>
              <c:f>'S0 vs S1'!$CR$2:$CR$55</c:f>
              <c:numCache>
                <c:formatCode>General</c:formatCode>
                <c:ptCount val="54"/>
                <c:pt idx="0">
                  <c:v>-0.10000000000000009</c:v>
                </c:pt>
                <c:pt idx="1">
                  <c:v>-0.15799999999999992</c:v>
                </c:pt>
                <c:pt idx="2">
                  <c:v>3.8999999999999924E-2</c:v>
                </c:pt>
                <c:pt idx="3">
                  <c:v>0.36699999999999999</c:v>
                </c:pt>
                <c:pt idx="4">
                  <c:v>0.91800000000000015</c:v>
                </c:pt>
                <c:pt idx="5">
                  <c:v>-0.27</c:v>
                </c:pt>
                <c:pt idx="6">
                  <c:v>0.39000000000000012</c:v>
                </c:pt>
                <c:pt idx="7">
                  <c:v>-0.51200000000000001</c:v>
                </c:pt>
                <c:pt idx="8">
                  <c:v>0.35000000000000009</c:v>
                </c:pt>
                <c:pt idx="9">
                  <c:v>-0.28499999999999992</c:v>
                </c:pt>
                <c:pt idx="10">
                  <c:v>0.15000000000000013</c:v>
                </c:pt>
                <c:pt idx="11">
                  <c:v>-0.15000000000000036</c:v>
                </c:pt>
                <c:pt idx="12">
                  <c:v>-7.0000000000001172E-3</c:v>
                </c:pt>
                <c:pt idx="13">
                  <c:v>-0.27499999999999991</c:v>
                </c:pt>
                <c:pt idx="14">
                  <c:v>-0.85400000000000009</c:v>
                </c:pt>
                <c:pt idx="15">
                  <c:v>-0.19700000000000006</c:v>
                </c:pt>
                <c:pt idx="16">
                  <c:v>-0.90500000000000025</c:v>
                </c:pt>
                <c:pt idx="17">
                  <c:v>0.53200000000000003</c:v>
                </c:pt>
                <c:pt idx="18">
                  <c:v>-0.29899999999999993</c:v>
                </c:pt>
                <c:pt idx="19">
                  <c:v>0.5990000000000002</c:v>
                </c:pt>
                <c:pt idx="20">
                  <c:v>-0.10999999999999988</c:v>
                </c:pt>
                <c:pt idx="22">
                  <c:v>-2.200000000000002E-2</c:v>
                </c:pt>
                <c:pt idx="23">
                  <c:v>6.0000000000002274E-3</c:v>
                </c:pt>
                <c:pt idx="24">
                  <c:v>-0.10899999999999999</c:v>
                </c:pt>
                <c:pt idx="25">
                  <c:v>-8.1999999999999851E-2</c:v>
                </c:pt>
                <c:pt idx="26">
                  <c:v>-0.13300000000000001</c:v>
                </c:pt>
                <c:pt idx="27">
                  <c:v>-0.16200000000000014</c:v>
                </c:pt>
                <c:pt idx="28">
                  <c:v>0.19899999999999984</c:v>
                </c:pt>
                <c:pt idx="29">
                  <c:v>0.22500000000000009</c:v>
                </c:pt>
                <c:pt idx="30">
                  <c:v>0.22100000000000009</c:v>
                </c:pt>
                <c:pt idx="31">
                  <c:v>0.48999999999999977</c:v>
                </c:pt>
                <c:pt idx="32">
                  <c:v>-0.121</c:v>
                </c:pt>
                <c:pt idx="33">
                  <c:v>4.9000000000000155E-2</c:v>
                </c:pt>
                <c:pt idx="34">
                  <c:v>-4.3000000000000149E-2</c:v>
                </c:pt>
                <c:pt idx="35">
                  <c:v>-9.8999999999999977E-2</c:v>
                </c:pt>
                <c:pt idx="36">
                  <c:v>0.48799999999999999</c:v>
                </c:pt>
                <c:pt idx="37">
                  <c:v>-7.4999999999999956E-2</c:v>
                </c:pt>
                <c:pt idx="38">
                  <c:v>1.6000000000000014E-2</c:v>
                </c:pt>
                <c:pt idx="39">
                  <c:v>-0.10499999999999998</c:v>
                </c:pt>
                <c:pt idx="40">
                  <c:v>-0.22500000000000009</c:v>
                </c:pt>
                <c:pt idx="41">
                  <c:v>-0.31900000000000017</c:v>
                </c:pt>
                <c:pt idx="42">
                  <c:v>-3.0000000000000027E-2</c:v>
                </c:pt>
                <c:pt idx="43">
                  <c:v>-0.19300000000000006</c:v>
                </c:pt>
                <c:pt idx="44">
                  <c:v>-0.30200000000000005</c:v>
                </c:pt>
                <c:pt idx="45">
                  <c:v>-0.27</c:v>
                </c:pt>
                <c:pt idx="46">
                  <c:v>-0.27099999999999991</c:v>
                </c:pt>
                <c:pt idx="47">
                  <c:v>0.3620000000000001</c:v>
                </c:pt>
                <c:pt idx="48">
                  <c:v>-1.2000000000000011E-2</c:v>
                </c:pt>
                <c:pt idx="49">
                  <c:v>4.8999999999999932E-2</c:v>
                </c:pt>
                <c:pt idx="50">
                  <c:v>-6.2000000000000055E-2</c:v>
                </c:pt>
                <c:pt idx="51">
                  <c:v>0.17900000000000005</c:v>
                </c:pt>
                <c:pt idx="52">
                  <c:v>5.0000000000001155E-3</c:v>
                </c:pt>
                <c:pt idx="53">
                  <c:v>0.73899999999999988</c:v>
                </c:pt>
              </c:numCache>
            </c:numRef>
          </c:yVal>
          <c:smooth val="0"/>
          <c:extLst>
            <c:ext xmlns:c16="http://schemas.microsoft.com/office/drawing/2014/chart" uri="{C3380CC4-5D6E-409C-BE32-E72D297353CC}">
              <c16:uniqueId val="{00000001-D36C-4D9E-BCF6-5F37A324BF4D}"/>
            </c:ext>
          </c:extLst>
        </c:ser>
        <c:dLbls>
          <c:showLegendKey val="0"/>
          <c:showVal val="0"/>
          <c:showCatName val="0"/>
          <c:showSerName val="0"/>
          <c:showPercent val="0"/>
          <c:showBubbleSize val="0"/>
        </c:dLbls>
        <c:axId val="2051316511"/>
        <c:axId val="394602688"/>
      </c:scatterChart>
      <c:valAx>
        <c:axId val="2051316511"/>
        <c:scaling>
          <c:orientation val="minMax"/>
          <c:min val="0.5"/>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600" dirty="0"/>
                  <a:t>OFF medication Time/rate</a:t>
                </a:r>
                <a:r>
                  <a:rPr lang="en-US" sz="1600" baseline="0" dirty="0"/>
                  <a:t> (sec)</a:t>
                </a:r>
                <a:endParaRPr lang="en-US" sz="1600" dirty="0"/>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4602688"/>
        <c:crosses val="autoZero"/>
        <c:crossBetween val="midCat"/>
      </c:valAx>
      <c:valAx>
        <c:axId val="394602688"/>
        <c:scaling>
          <c:orientation val="minMax"/>
          <c:max val="1"/>
          <c:min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600" dirty="0"/>
                  <a:t>Change in Time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51316511"/>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b="1" dirty="0"/>
              <a:t>Fast vs Slow Subgroup Medication-related Change in Time/Rate</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439492599932557"/>
          <c:y val="0.22851117671868409"/>
          <c:w val="0.8386078964328747"/>
          <c:h val="0.65569201364354956"/>
        </c:manualLayout>
      </c:layout>
      <c:barChart>
        <c:barDir val="col"/>
        <c:grouping val="clustered"/>
        <c:varyColors val="0"/>
        <c:ser>
          <c:idx val="0"/>
          <c:order val="0"/>
          <c:tx>
            <c:strRef>
              <c:f>'Time - 1SD pp10'!$C$85</c:f>
              <c:strCache>
                <c:ptCount val="1"/>
                <c:pt idx="0">
                  <c:v>Fast (n=33)</c:v>
                </c:pt>
              </c:strCache>
            </c:strRef>
          </c:tx>
          <c:spPr>
            <a:solidFill>
              <a:schemeClr val="accent1"/>
            </a:solidFill>
            <a:ln>
              <a:noFill/>
            </a:ln>
            <a:effectLst/>
          </c:spPr>
          <c:invertIfNegative val="0"/>
          <c:errBars>
            <c:errBarType val="both"/>
            <c:errValType val="stdErr"/>
            <c:noEndCap val="0"/>
            <c:spPr>
              <a:noFill/>
              <a:ln w="9525" cap="flat" cmpd="sng" algn="ctr">
                <a:solidFill>
                  <a:schemeClr val="tx1">
                    <a:lumMod val="65000"/>
                    <a:lumOff val="35000"/>
                  </a:schemeClr>
                </a:solidFill>
                <a:round/>
              </a:ln>
              <a:effectLst/>
            </c:spPr>
          </c:errBars>
          <c:cat>
            <c:strRef>
              <c:f>'Time - 1SD pp10'!$B$86:$B$94</c:f>
              <c:strCache>
                <c:ptCount val="9"/>
                <c:pt idx="0">
                  <c:v>pp10</c:v>
                </c:pt>
                <c:pt idx="2">
                  <c:v>tt10</c:v>
                </c:pt>
                <c:pt idx="4">
                  <c:v>kk10</c:v>
                </c:pt>
                <c:pt idx="6">
                  <c:v>ai5slow</c:v>
                </c:pt>
                <c:pt idx="8">
                  <c:v>ai5fast</c:v>
                </c:pt>
              </c:strCache>
            </c:strRef>
          </c:cat>
          <c:val>
            <c:numRef>
              <c:f>'Time - 1SD pp10'!$C$86:$C$94</c:f>
              <c:numCache>
                <c:formatCode>General</c:formatCode>
                <c:ptCount val="9"/>
                <c:pt idx="0" formatCode="0.00">
                  <c:v>0.10681818181818185</c:v>
                </c:pt>
                <c:pt idx="2" formatCode="0.00">
                  <c:v>1.9515151515151492E-2</c:v>
                </c:pt>
                <c:pt idx="4" formatCode="0.00">
                  <c:v>2.5757575757575767E-2</c:v>
                </c:pt>
                <c:pt idx="6" formatCode="0.00">
                  <c:v>-5.4553535353535361E-2</c:v>
                </c:pt>
                <c:pt idx="8" formatCode="0.00">
                  <c:v>1.9109090909090909E-2</c:v>
                </c:pt>
              </c:numCache>
            </c:numRef>
          </c:val>
          <c:extLst>
            <c:ext xmlns:c16="http://schemas.microsoft.com/office/drawing/2014/chart" uri="{C3380CC4-5D6E-409C-BE32-E72D297353CC}">
              <c16:uniqueId val="{00000000-8D7B-4CC3-9563-1ECFAEC9036D}"/>
            </c:ext>
          </c:extLst>
        </c:ser>
        <c:ser>
          <c:idx val="1"/>
          <c:order val="1"/>
          <c:tx>
            <c:strRef>
              <c:f>'Time - 1SD pp10'!$D$85</c:f>
              <c:strCache>
                <c:ptCount val="1"/>
                <c:pt idx="0">
                  <c:v>Slow (n=21)</c:v>
                </c:pt>
              </c:strCache>
            </c:strRef>
          </c:tx>
          <c:spPr>
            <a:solidFill>
              <a:schemeClr val="accent2"/>
            </a:solidFill>
            <a:ln>
              <a:noFill/>
            </a:ln>
            <a:effectLst/>
          </c:spPr>
          <c:invertIfNegative val="0"/>
          <c:errBars>
            <c:errBarType val="both"/>
            <c:errValType val="stdErr"/>
            <c:noEndCap val="0"/>
            <c:spPr>
              <a:noFill/>
              <a:ln w="9525" cap="flat" cmpd="sng" algn="ctr">
                <a:solidFill>
                  <a:schemeClr val="tx1">
                    <a:lumMod val="65000"/>
                    <a:lumOff val="35000"/>
                  </a:schemeClr>
                </a:solidFill>
                <a:round/>
              </a:ln>
              <a:effectLst/>
            </c:spPr>
          </c:errBars>
          <c:cat>
            <c:strRef>
              <c:f>'Time - 1SD pp10'!$B$86:$B$94</c:f>
              <c:strCache>
                <c:ptCount val="9"/>
                <c:pt idx="0">
                  <c:v>pp10</c:v>
                </c:pt>
                <c:pt idx="2">
                  <c:v>tt10</c:v>
                </c:pt>
                <c:pt idx="4">
                  <c:v>kk10</c:v>
                </c:pt>
                <c:pt idx="6">
                  <c:v>ai5slow</c:v>
                </c:pt>
                <c:pt idx="8">
                  <c:v>ai5fast</c:v>
                </c:pt>
              </c:strCache>
            </c:strRef>
          </c:cat>
          <c:val>
            <c:numRef>
              <c:f>'Time - 1SD pp10'!$D$86:$D$94</c:f>
              <c:numCache>
                <c:formatCode>General</c:formatCode>
                <c:ptCount val="9"/>
                <c:pt idx="0" formatCode="0.00">
                  <c:v>-0.24261904761904765</c:v>
                </c:pt>
                <c:pt idx="2" formatCode="0.00">
                  <c:v>-0.22166190476190475</c:v>
                </c:pt>
                <c:pt idx="4" formatCode="0.00">
                  <c:v>-0.13971428571428574</c:v>
                </c:pt>
                <c:pt idx="6" formatCode="0.00">
                  <c:v>-2.4154761904761894E-2</c:v>
                </c:pt>
                <c:pt idx="8" formatCode="0.00">
                  <c:v>-1.3542857142857134E-2</c:v>
                </c:pt>
              </c:numCache>
            </c:numRef>
          </c:val>
          <c:extLst>
            <c:ext xmlns:c16="http://schemas.microsoft.com/office/drawing/2014/chart" uri="{C3380CC4-5D6E-409C-BE32-E72D297353CC}">
              <c16:uniqueId val="{00000001-8D7B-4CC3-9563-1ECFAEC9036D}"/>
            </c:ext>
          </c:extLst>
        </c:ser>
        <c:dLbls>
          <c:showLegendKey val="0"/>
          <c:showVal val="0"/>
          <c:showCatName val="0"/>
          <c:showSerName val="0"/>
          <c:showPercent val="0"/>
          <c:showBubbleSize val="0"/>
        </c:dLbls>
        <c:gapWidth val="219"/>
        <c:overlap val="-27"/>
        <c:axId val="1292373792"/>
        <c:axId val="1292391104"/>
      </c:barChart>
      <c:catAx>
        <c:axId val="1292373792"/>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Syllable</a:t>
                </a:r>
                <a:r>
                  <a:rPr lang="en-US" sz="1400" baseline="0"/>
                  <a:t> Repetition Task</a:t>
                </a:r>
                <a:endParaRPr lang="en-US" sz="1400"/>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92391104"/>
        <c:crosses val="autoZero"/>
        <c:auto val="1"/>
        <c:lblAlgn val="ctr"/>
        <c:lblOffset val="100"/>
        <c:noMultiLvlLbl val="0"/>
      </c:catAx>
      <c:valAx>
        <c:axId val="12923911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Average Change </a:t>
                </a:r>
                <a:r>
                  <a:rPr lang="en-US" sz="1400"/>
                  <a:t>in</a:t>
                </a:r>
                <a:r>
                  <a:rPr lang="en-US" sz="1600"/>
                  <a:t> Time</a:t>
                </a:r>
                <a:r>
                  <a:rPr lang="en-US" sz="1600" baseline="0"/>
                  <a:t> (sec)</a:t>
                </a:r>
                <a:endParaRPr lang="en-US" sz="1600"/>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92373792"/>
        <c:crosses val="autoZero"/>
        <c:crossBetween val="between"/>
      </c:valAx>
      <c:spPr>
        <a:noFill/>
        <a:ln>
          <a:noFill/>
        </a:ln>
        <a:effectLst/>
      </c:spPr>
    </c:plotArea>
    <c:legend>
      <c:legendPos val="b"/>
      <c:layout>
        <c:manualLayout>
          <c:xMode val="edge"/>
          <c:yMode val="edge"/>
          <c:x val="0.28229095304674845"/>
          <c:y val="0.16001855920522934"/>
          <c:w val="0.54340661092661002"/>
          <c:h val="8.7815062978479505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0.13548</cdr:x>
      <cdr:y>0.21426</cdr:y>
    </cdr:from>
    <cdr:to>
      <cdr:x>0.16992</cdr:x>
      <cdr:y>0.2727</cdr:y>
    </cdr:to>
    <cdr:sp macro="" textlink="">
      <cdr:nvSpPr>
        <cdr:cNvPr id="2" name="Text Box 1"/>
        <cdr:cNvSpPr txBox="1"/>
      </cdr:nvSpPr>
      <cdr:spPr>
        <a:xfrm xmlns:a="http://schemas.openxmlformats.org/drawingml/2006/main">
          <a:off x="805216" y="750626"/>
          <a:ext cx="204717" cy="20471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userShapes>
</file>

<file path=ppt/drawings/drawing2.xml><?xml version="1.0" encoding="utf-8"?>
<c:userShapes xmlns:c="http://schemas.openxmlformats.org/drawingml/2006/chart">
  <cdr:relSizeAnchor xmlns:cdr="http://schemas.openxmlformats.org/drawingml/2006/chartDrawing">
    <cdr:from>
      <cdr:x>0.338</cdr:x>
      <cdr:y>0.29578</cdr:y>
    </cdr:from>
    <cdr:to>
      <cdr:x>0.3724</cdr:x>
      <cdr:y>0.34717</cdr:y>
    </cdr:to>
    <cdr:sp macro="" textlink="">
      <cdr:nvSpPr>
        <cdr:cNvPr id="2" name="Text Box 1"/>
        <cdr:cNvSpPr txBox="1"/>
      </cdr:nvSpPr>
      <cdr:spPr>
        <a:xfrm xmlns:a="http://schemas.openxmlformats.org/drawingml/2006/main">
          <a:off x="1749045" y="890631"/>
          <a:ext cx="177998" cy="15477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sz="1100"/>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A85D88C-97F0-40F6-B63D-B3C7B8DA04A5}" type="datetimeFigureOut">
              <a:rPr lang="en-CA" smtClean="0"/>
              <a:t>2022-02-14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E4F135A-69F7-4EC5-89DB-B99E9C218085}" type="slidenum">
              <a:rPr lang="en-CA" smtClean="0"/>
              <a:t>‹#›</a:t>
            </a:fld>
            <a:endParaRPr lang="en-CA"/>
          </a:p>
        </p:txBody>
      </p:sp>
    </p:spTree>
    <p:extLst>
      <p:ext uri="{BB962C8B-B14F-4D97-AF65-F5344CB8AC3E}">
        <p14:creationId xmlns:p14="http://schemas.microsoft.com/office/powerpoint/2010/main" val="527145169"/>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85D88C-97F0-40F6-B63D-B3C7B8DA04A5}" type="datetimeFigureOut">
              <a:rPr lang="en-CA" smtClean="0"/>
              <a:t>2022-02-14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E4F135A-69F7-4EC5-89DB-B99E9C218085}" type="slidenum">
              <a:rPr lang="en-CA" smtClean="0"/>
              <a:t>‹#›</a:t>
            </a:fld>
            <a:endParaRPr lang="en-CA"/>
          </a:p>
        </p:txBody>
      </p:sp>
    </p:spTree>
    <p:extLst>
      <p:ext uri="{BB962C8B-B14F-4D97-AF65-F5344CB8AC3E}">
        <p14:creationId xmlns:p14="http://schemas.microsoft.com/office/powerpoint/2010/main" val="168389517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85D88C-97F0-40F6-B63D-B3C7B8DA04A5}" type="datetimeFigureOut">
              <a:rPr lang="en-CA" smtClean="0"/>
              <a:t>2022-02-14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E4F135A-69F7-4EC5-89DB-B99E9C218085}" type="slidenum">
              <a:rPr lang="en-CA" smtClean="0"/>
              <a:t>‹#›</a:t>
            </a:fld>
            <a:endParaRPr lang="en-CA"/>
          </a:p>
        </p:txBody>
      </p:sp>
    </p:spTree>
    <p:extLst>
      <p:ext uri="{BB962C8B-B14F-4D97-AF65-F5344CB8AC3E}">
        <p14:creationId xmlns:p14="http://schemas.microsoft.com/office/powerpoint/2010/main" val="96975300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85D88C-97F0-40F6-B63D-B3C7B8DA04A5}" type="datetimeFigureOut">
              <a:rPr lang="en-CA" smtClean="0"/>
              <a:t>2022-02-14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E4F135A-69F7-4EC5-89DB-B99E9C218085}" type="slidenum">
              <a:rPr lang="en-CA" smtClean="0"/>
              <a:t>‹#›</a:t>
            </a:fld>
            <a:endParaRPr lang="en-CA"/>
          </a:p>
        </p:txBody>
      </p:sp>
    </p:spTree>
    <p:extLst>
      <p:ext uri="{BB962C8B-B14F-4D97-AF65-F5344CB8AC3E}">
        <p14:creationId xmlns:p14="http://schemas.microsoft.com/office/powerpoint/2010/main" val="151427322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85D88C-97F0-40F6-B63D-B3C7B8DA04A5}" type="datetimeFigureOut">
              <a:rPr lang="en-CA" smtClean="0"/>
              <a:t>2022-02-14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E4F135A-69F7-4EC5-89DB-B99E9C218085}" type="slidenum">
              <a:rPr lang="en-CA" smtClean="0"/>
              <a:t>‹#›</a:t>
            </a:fld>
            <a:endParaRPr lang="en-CA"/>
          </a:p>
        </p:txBody>
      </p:sp>
    </p:spTree>
    <p:extLst>
      <p:ext uri="{BB962C8B-B14F-4D97-AF65-F5344CB8AC3E}">
        <p14:creationId xmlns:p14="http://schemas.microsoft.com/office/powerpoint/2010/main" val="29262910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A85D88C-97F0-40F6-B63D-B3C7B8DA04A5}" type="datetimeFigureOut">
              <a:rPr lang="en-CA" smtClean="0"/>
              <a:t>2022-02-14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E4F135A-69F7-4EC5-89DB-B99E9C218085}" type="slidenum">
              <a:rPr lang="en-CA" smtClean="0"/>
              <a:t>‹#›</a:t>
            </a:fld>
            <a:endParaRPr lang="en-CA"/>
          </a:p>
        </p:txBody>
      </p:sp>
    </p:spTree>
    <p:extLst>
      <p:ext uri="{BB962C8B-B14F-4D97-AF65-F5344CB8AC3E}">
        <p14:creationId xmlns:p14="http://schemas.microsoft.com/office/powerpoint/2010/main" val="199415261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A85D88C-97F0-40F6-B63D-B3C7B8DA04A5}" type="datetimeFigureOut">
              <a:rPr lang="en-CA" smtClean="0"/>
              <a:t>2022-02-14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6E4F135A-69F7-4EC5-89DB-B99E9C218085}" type="slidenum">
              <a:rPr lang="en-CA" smtClean="0"/>
              <a:t>‹#›</a:t>
            </a:fld>
            <a:endParaRPr lang="en-CA"/>
          </a:p>
        </p:txBody>
      </p:sp>
    </p:spTree>
    <p:extLst>
      <p:ext uri="{BB962C8B-B14F-4D97-AF65-F5344CB8AC3E}">
        <p14:creationId xmlns:p14="http://schemas.microsoft.com/office/powerpoint/2010/main" val="387651593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A85D88C-97F0-40F6-B63D-B3C7B8DA04A5}" type="datetimeFigureOut">
              <a:rPr lang="en-CA" smtClean="0"/>
              <a:t>2022-02-14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E4F135A-69F7-4EC5-89DB-B99E9C218085}" type="slidenum">
              <a:rPr lang="en-CA" smtClean="0"/>
              <a:t>‹#›</a:t>
            </a:fld>
            <a:endParaRPr lang="en-CA"/>
          </a:p>
        </p:txBody>
      </p:sp>
    </p:spTree>
    <p:extLst>
      <p:ext uri="{BB962C8B-B14F-4D97-AF65-F5344CB8AC3E}">
        <p14:creationId xmlns:p14="http://schemas.microsoft.com/office/powerpoint/2010/main" val="185687349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85D88C-97F0-40F6-B63D-B3C7B8DA04A5}" type="datetimeFigureOut">
              <a:rPr lang="en-CA" smtClean="0"/>
              <a:t>2022-02-14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6E4F135A-69F7-4EC5-89DB-B99E9C218085}" type="slidenum">
              <a:rPr lang="en-CA" smtClean="0"/>
              <a:t>‹#›</a:t>
            </a:fld>
            <a:endParaRPr lang="en-CA"/>
          </a:p>
        </p:txBody>
      </p:sp>
    </p:spTree>
    <p:extLst>
      <p:ext uri="{BB962C8B-B14F-4D97-AF65-F5344CB8AC3E}">
        <p14:creationId xmlns:p14="http://schemas.microsoft.com/office/powerpoint/2010/main" val="33687683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A85D88C-97F0-40F6-B63D-B3C7B8DA04A5}" type="datetimeFigureOut">
              <a:rPr lang="en-CA" smtClean="0"/>
              <a:t>2022-02-14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E4F135A-69F7-4EC5-89DB-B99E9C218085}" type="slidenum">
              <a:rPr lang="en-CA" smtClean="0"/>
              <a:t>‹#›</a:t>
            </a:fld>
            <a:endParaRPr lang="en-CA"/>
          </a:p>
        </p:txBody>
      </p:sp>
    </p:spTree>
    <p:extLst>
      <p:ext uri="{BB962C8B-B14F-4D97-AF65-F5344CB8AC3E}">
        <p14:creationId xmlns:p14="http://schemas.microsoft.com/office/powerpoint/2010/main" val="220337863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A85D88C-97F0-40F6-B63D-B3C7B8DA04A5}" type="datetimeFigureOut">
              <a:rPr lang="en-CA" smtClean="0"/>
              <a:t>2022-02-14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E4F135A-69F7-4EC5-89DB-B99E9C218085}" type="slidenum">
              <a:rPr lang="en-CA" smtClean="0"/>
              <a:t>‹#›</a:t>
            </a:fld>
            <a:endParaRPr lang="en-CA"/>
          </a:p>
        </p:txBody>
      </p:sp>
    </p:spTree>
    <p:extLst>
      <p:ext uri="{BB962C8B-B14F-4D97-AF65-F5344CB8AC3E}">
        <p14:creationId xmlns:p14="http://schemas.microsoft.com/office/powerpoint/2010/main" val="132254963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85D88C-97F0-40F6-B63D-B3C7B8DA04A5}" type="datetimeFigureOut">
              <a:rPr lang="en-CA" smtClean="0"/>
              <a:t>2022-02-14</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4F135A-69F7-4EC5-89DB-B99E9C218085}" type="slidenum">
              <a:rPr lang="en-CA" smtClean="0"/>
              <a:t>‹#›</a:t>
            </a:fld>
            <a:endParaRPr lang="en-CA"/>
          </a:p>
        </p:txBody>
      </p:sp>
    </p:spTree>
    <p:extLst>
      <p:ext uri="{BB962C8B-B14F-4D97-AF65-F5344CB8AC3E}">
        <p14:creationId xmlns:p14="http://schemas.microsoft.com/office/powerpoint/2010/main" val="335381916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AC633D8-E2F0-4A44-8138-6064F49632C1}"/>
              </a:ext>
            </a:extLst>
          </p:cNvPr>
          <p:cNvSpPr txBox="1"/>
          <p:nvPr/>
        </p:nvSpPr>
        <p:spPr>
          <a:xfrm>
            <a:off x="7978388" y="6350588"/>
            <a:ext cx="3931038" cy="369332"/>
          </a:xfrm>
          <a:prstGeom prst="rect">
            <a:avLst/>
          </a:prstGeom>
          <a:noFill/>
        </p:spPr>
        <p:txBody>
          <a:bodyPr wrap="square" rtlCol="0">
            <a:spAutoFit/>
          </a:bodyPr>
          <a:lstStyle/>
          <a:p>
            <a:pPr algn="r"/>
            <a:r>
              <a:rPr lang="en-US" dirty="0">
                <a:solidFill>
                  <a:schemeClr val="bg1"/>
                </a:solidFill>
                <a:latin typeface="Arial"/>
                <a:cs typeface="Arial"/>
              </a:rPr>
              <a:t>Conference on Motor Speech 2022</a:t>
            </a:r>
          </a:p>
        </p:txBody>
      </p:sp>
      <p:pic>
        <p:nvPicPr>
          <p:cNvPr id="6" name="Picture 5">
            <a:extLst>
              <a:ext uri="{FF2B5EF4-FFF2-40B4-BE49-F238E27FC236}">
                <a16:creationId xmlns:a16="http://schemas.microsoft.com/office/drawing/2014/main" id="{6508A013-DB74-4102-844A-40AD2F1BA9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079" y="1"/>
            <a:ext cx="2100648" cy="1575486"/>
          </a:xfrm>
          <a:prstGeom prst="rect">
            <a:avLst/>
          </a:prstGeom>
        </p:spPr>
      </p:pic>
      <p:sp>
        <p:nvSpPr>
          <p:cNvPr id="7" name="TextBox 6">
            <a:extLst>
              <a:ext uri="{FF2B5EF4-FFF2-40B4-BE49-F238E27FC236}">
                <a16:creationId xmlns:a16="http://schemas.microsoft.com/office/drawing/2014/main" id="{BED49A70-EC5D-4612-B6B5-7B4E7900F90F}"/>
              </a:ext>
            </a:extLst>
          </p:cNvPr>
          <p:cNvSpPr txBox="1"/>
          <p:nvPr/>
        </p:nvSpPr>
        <p:spPr>
          <a:xfrm>
            <a:off x="1247410" y="1061870"/>
            <a:ext cx="10263102" cy="1938992"/>
          </a:xfrm>
          <a:prstGeom prst="rect">
            <a:avLst/>
          </a:prstGeom>
          <a:noFill/>
        </p:spPr>
        <p:txBody>
          <a:bodyPr wrap="square">
            <a:spAutoFit/>
          </a:bodyPr>
          <a:lstStyle/>
          <a:p>
            <a:pPr algn="ctr"/>
            <a:r>
              <a:rPr lang="en-CA" sz="4000" b="0" i="0" u="none" strike="noStrike" baseline="0" dirty="0">
                <a:solidFill>
                  <a:srgbClr val="002060"/>
                </a:solidFill>
                <a:latin typeface="ArialMT"/>
              </a:rPr>
              <a:t>Levodopa-responsiveness and the severity of speech intensity and rate symptoms in Parkinson’s disease</a:t>
            </a:r>
            <a:endParaRPr lang="en-CA" sz="4000" dirty="0">
              <a:solidFill>
                <a:srgbClr val="002060"/>
              </a:solidFill>
            </a:endParaRPr>
          </a:p>
        </p:txBody>
      </p:sp>
      <p:sp>
        <p:nvSpPr>
          <p:cNvPr id="8" name="TextBox 7">
            <a:extLst>
              <a:ext uri="{FF2B5EF4-FFF2-40B4-BE49-F238E27FC236}">
                <a16:creationId xmlns:a16="http://schemas.microsoft.com/office/drawing/2014/main" id="{AB4BD99A-E445-4058-A7E2-F63D635B97BA}"/>
              </a:ext>
            </a:extLst>
          </p:cNvPr>
          <p:cNvSpPr txBox="1"/>
          <p:nvPr/>
        </p:nvSpPr>
        <p:spPr>
          <a:xfrm>
            <a:off x="1247410" y="3310283"/>
            <a:ext cx="10882184" cy="991169"/>
          </a:xfrm>
          <a:prstGeom prst="rect">
            <a:avLst/>
          </a:prstGeom>
          <a:noFill/>
        </p:spPr>
        <p:txBody>
          <a:bodyPr wrap="square">
            <a:spAutoFit/>
          </a:bodyPr>
          <a:lstStyle/>
          <a:p>
            <a:pPr>
              <a:lnSpc>
                <a:spcPct val="107000"/>
              </a:lnSpc>
              <a:spcAft>
                <a:spcPts val="800"/>
              </a:spcAft>
            </a:pPr>
            <a:r>
              <a:rPr lang="en-CA" sz="2800" dirty="0">
                <a:effectLst/>
                <a:latin typeface="ArialMT"/>
                <a:ea typeface="Calibri" panose="020F0502020204030204" pitchFamily="34" charset="0"/>
                <a:cs typeface="ArialMT"/>
              </a:rPr>
              <a:t>Scott Adams</a:t>
            </a:r>
            <a:r>
              <a:rPr lang="en-CA" sz="1600" b="1" baseline="100000" dirty="0">
                <a:effectLst/>
                <a:latin typeface="ArialMT"/>
                <a:ea typeface="Calibri" panose="020F0502020204030204" pitchFamily="34" charset="0"/>
                <a:cs typeface="ArialMT"/>
              </a:rPr>
              <a:t>1,2,3</a:t>
            </a:r>
            <a:r>
              <a:rPr lang="en-CA" sz="2800" dirty="0">
                <a:effectLst/>
                <a:latin typeface="ArialMT"/>
                <a:ea typeface="Calibri" panose="020F0502020204030204" pitchFamily="34" charset="0"/>
                <a:cs typeface="ArialMT"/>
              </a:rPr>
              <a:t>, Isabelle </a:t>
            </a:r>
            <a:r>
              <a:rPr lang="en-CA" sz="2800" dirty="0" err="1">
                <a:effectLst/>
                <a:latin typeface="ArialMT"/>
                <a:ea typeface="Calibri" panose="020F0502020204030204" pitchFamily="34" charset="0"/>
                <a:cs typeface="ArialMT"/>
              </a:rPr>
              <a:t>Choon</a:t>
            </a:r>
            <a:r>
              <a:rPr lang="en-CA" sz="2800" dirty="0">
                <a:effectLst/>
                <a:latin typeface="ArialMT"/>
                <a:ea typeface="Calibri" panose="020F0502020204030204" pitchFamily="34" charset="0"/>
                <a:cs typeface="ArialMT"/>
              </a:rPr>
              <a:t>-Kon-</a:t>
            </a:r>
            <a:r>
              <a:rPr lang="en-CA" sz="2800" dirty="0" err="1">
                <a:effectLst/>
                <a:latin typeface="ArialMT"/>
                <a:ea typeface="Calibri" panose="020F0502020204030204" pitchFamily="34" charset="0"/>
                <a:cs typeface="ArialMT"/>
              </a:rPr>
              <a:t>Yune</a:t>
            </a:r>
            <a:r>
              <a:rPr kumimoji="0" lang="en-CA" sz="1600" b="1" i="0" u="none" strike="noStrike" kern="1200" cap="none" spc="0" normalizeH="0" baseline="100000" noProof="0" dirty="0">
                <a:ln>
                  <a:noFill/>
                </a:ln>
                <a:solidFill>
                  <a:prstClr val="black"/>
                </a:solidFill>
                <a:effectLst/>
                <a:uLnTx/>
                <a:uFillTx/>
                <a:latin typeface="ArialMT"/>
                <a:ea typeface="Calibri" panose="020F0502020204030204" pitchFamily="34" charset="0"/>
                <a:cs typeface="ArialMT"/>
              </a:rPr>
              <a:t>2</a:t>
            </a:r>
            <a:r>
              <a:rPr lang="en-CA" sz="2800" dirty="0">
                <a:effectLst/>
                <a:latin typeface="ArialMT"/>
                <a:ea typeface="Calibri" panose="020F0502020204030204" pitchFamily="34" charset="0"/>
                <a:cs typeface="ArialMT"/>
              </a:rPr>
              <a:t>, Anita </a:t>
            </a:r>
            <a:r>
              <a:rPr lang="en-CA" sz="2800" dirty="0" err="1">
                <a:effectLst/>
                <a:latin typeface="ArialMT"/>
                <a:ea typeface="Calibri" panose="020F0502020204030204" pitchFamily="34" charset="0"/>
                <a:cs typeface="ArialMT"/>
              </a:rPr>
              <a:t>Senthinathan</a:t>
            </a:r>
            <a:r>
              <a:rPr kumimoji="0" lang="en-CA" sz="1600" b="1" i="0" u="none" strike="noStrike" kern="1200" cap="none" spc="0" normalizeH="0" baseline="100000" noProof="0" dirty="0">
                <a:ln>
                  <a:noFill/>
                </a:ln>
                <a:solidFill>
                  <a:prstClr val="black"/>
                </a:solidFill>
                <a:effectLst/>
                <a:uLnTx/>
                <a:uFillTx/>
                <a:latin typeface="ArialMT"/>
                <a:ea typeface="Calibri" panose="020F0502020204030204" pitchFamily="34" charset="0"/>
                <a:cs typeface="ArialMT"/>
              </a:rPr>
              <a:t>2</a:t>
            </a:r>
            <a:r>
              <a:rPr lang="en-CA" sz="2800" dirty="0">
                <a:effectLst/>
                <a:latin typeface="ArialMT"/>
                <a:ea typeface="Calibri" panose="020F0502020204030204" pitchFamily="34" charset="0"/>
                <a:cs typeface="ArialMT"/>
              </a:rPr>
              <a:t>, Marcus </a:t>
            </a:r>
            <a:r>
              <a:rPr lang="en-CA" sz="2800" dirty="0" err="1">
                <a:effectLst/>
                <a:latin typeface="ArialMT"/>
                <a:ea typeface="Calibri" panose="020F0502020204030204" pitchFamily="34" charset="0"/>
                <a:cs typeface="ArialMT"/>
              </a:rPr>
              <a:t>Pieterman</a:t>
            </a:r>
            <a:r>
              <a:rPr kumimoji="0" lang="en-CA" sz="1600" b="1" i="0" u="none" strike="noStrike" kern="1200" cap="none" spc="0" normalizeH="0" baseline="100000" noProof="0" dirty="0">
                <a:ln>
                  <a:noFill/>
                </a:ln>
                <a:solidFill>
                  <a:prstClr val="black"/>
                </a:solidFill>
                <a:effectLst/>
                <a:uLnTx/>
                <a:uFillTx/>
                <a:latin typeface="ArialMT"/>
                <a:ea typeface="Calibri" panose="020F0502020204030204" pitchFamily="34" charset="0"/>
                <a:cs typeface="ArialMT"/>
              </a:rPr>
              <a:t>3</a:t>
            </a:r>
            <a:r>
              <a:rPr lang="en-CA" sz="2800" dirty="0">
                <a:effectLst/>
                <a:latin typeface="ArialMT"/>
                <a:ea typeface="Calibri" panose="020F0502020204030204" pitchFamily="34" charset="0"/>
                <a:cs typeface="ArialMT"/>
              </a:rPr>
              <a:t>, </a:t>
            </a:r>
            <a:r>
              <a:rPr lang="en-CA" sz="2800" dirty="0" err="1">
                <a:effectLst/>
                <a:latin typeface="ArialMT"/>
                <a:ea typeface="Calibri" panose="020F0502020204030204" pitchFamily="34" charset="0"/>
                <a:cs typeface="ArialMT"/>
              </a:rPr>
              <a:t>Greydon</a:t>
            </a:r>
            <a:r>
              <a:rPr lang="en-CA" sz="2800" dirty="0">
                <a:effectLst/>
                <a:latin typeface="ArialMT"/>
                <a:ea typeface="Calibri" panose="020F0502020204030204" pitchFamily="34" charset="0"/>
                <a:cs typeface="ArialMT"/>
              </a:rPr>
              <a:t> Gilmore</a:t>
            </a:r>
            <a:r>
              <a:rPr kumimoji="0" lang="en-CA" sz="1600" b="1" i="0" u="none" strike="noStrike" kern="1200" cap="none" spc="0" normalizeH="0" baseline="100000" noProof="0" dirty="0">
                <a:ln>
                  <a:noFill/>
                </a:ln>
                <a:solidFill>
                  <a:prstClr val="black"/>
                </a:solidFill>
                <a:effectLst/>
                <a:uLnTx/>
                <a:uFillTx/>
                <a:latin typeface="ArialMT"/>
                <a:ea typeface="Calibri" panose="020F0502020204030204" pitchFamily="34" charset="0"/>
                <a:cs typeface="ArialMT"/>
              </a:rPr>
              <a:t>3</a:t>
            </a:r>
            <a:r>
              <a:rPr lang="en-CA" sz="2800" dirty="0">
                <a:effectLst/>
                <a:latin typeface="ArialMT"/>
                <a:ea typeface="Calibri" panose="020F0502020204030204" pitchFamily="34" charset="0"/>
                <a:cs typeface="ArialMT"/>
              </a:rPr>
              <a:t>, &amp; Mandar Jog</a:t>
            </a:r>
            <a:r>
              <a:rPr kumimoji="0" lang="en-CA" sz="1600" b="1" i="0" u="none" strike="noStrike" kern="1200" cap="none" spc="0" normalizeH="0" baseline="100000" noProof="0" dirty="0">
                <a:ln>
                  <a:noFill/>
                </a:ln>
                <a:solidFill>
                  <a:prstClr val="black"/>
                </a:solidFill>
                <a:effectLst/>
                <a:uLnTx/>
                <a:uFillTx/>
                <a:latin typeface="ArialMT"/>
                <a:ea typeface="Calibri" panose="020F0502020204030204" pitchFamily="34" charset="0"/>
                <a:cs typeface="ArialMT"/>
              </a:rPr>
              <a:t>3</a:t>
            </a:r>
            <a:endParaRPr lang="en-CA"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CE127018-FE19-4253-9F1B-14A1C69751B8}"/>
              </a:ext>
            </a:extLst>
          </p:cNvPr>
          <p:cNvSpPr txBox="1"/>
          <p:nvPr/>
        </p:nvSpPr>
        <p:spPr>
          <a:xfrm>
            <a:off x="1351005" y="4928714"/>
            <a:ext cx="9811265" cy="646331"/>
          </a:xfrm>
          <a:prstGeom prst="rect">
            <a:avLst/>
          </a:prstGeom>
          <a:noFill/>
        </p:spPr>
        <p:txBody>
          <a:bodyPr wrap="square">
            <a:spAutoFit/>
          </a:bodyPr>
          <a:lstStyle/>
          <a:p>
            <a:pPr algn="ctr"/>
            <a:r>
              <a:rPr lang="en-US" sz="1800" baseline="30000" dirty="0">
                <a:latin typeface="Arial"/>
                <a:cs typeface="Arial"/>
              </a:rPr>
              <a:t>1</a:t>
            </a:r>
            <a:r>
              <a:rPr lang="en-US" sz="1800" dirty="0">
                <a:latin typeface="Arial"/>
                <a:cs typeface="Arial"/>
              </a:rPr>
              <a:t> School of Communication Sciences &amp; Disorders, </a:t>
            </a:r>
            <a:r>
              <a:rPr lang="en-US" sz="1800" baseline="30000" dirty="0">
                <a:latin typeface="Arial"/>
                <a:cs typeface="Arial"/>
              </a:rPr>
              <a:t>2</a:t>
            </a:r>
            <a:r>
              <a:rPr lang="en-US" sz="1800" dirty="0">
                <a:latin typeface="Arial"/>
                <a:cs typeface="Arial"/>
              </a:rPr>
              <a:t> Faculty of Health Science, </a:t>
            </a:r>
            <a:r>
              <a:rPr lang="en-US" sz="1800" baseline="30000" dirty="0">
                <a:latin typeface="Arial"/>
                <a:cs typeface="Arial"/>
              </a:rPr>
              <a:t>3</a:t>
            </a:r>
            <a:r>
              <a:rPr lang="en-US" sz="1800" dirty="0">
                <a:latin typeface="Arial"/>
                <a:cs typeface="Arial"/>
              </a:rPr>
              <a:t> Department of Clinical Neurological Sciences, Western University, London, Ontario, Canada</a:t>
            </a:r>
            <a:endParaRPr lang="en-US" sz="1800" dirty="0">
              <a:solidFill>
                <a:schemeClr val="accent2"/>
              </a:solidFill>
              <a:latin typeface="Arial" charset="0"/>
            </a:endParaRPr>
          </a:p>
        </p:txBody>
      </p:sp>
    </p:spTree>
    <p:extLst>
      <p:ext uri="{BB962C8B-B14F-4D97-AF65-F5344CB8AC3E}">
        <p14:creationId xmlns:p14="http://schemas.microsoft.com/office/powerpoint/2010/main" val="81288971"/>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AC633D8-E2F0-4A44-8138-6064F49632C1}"/>
              </a:ext>
            </a:extLst>
          </p:cNvPr>
          <p:cNvSpPr txBox="1"/>
          <p:nvPr/>
        </p:nvSpPr>
        <p:spPr>
          <a:xfrm>
            <a:off x="7978388" y="6350588"/>
            <a:ext cx="3931038" cy="369332"/>
          </a:xfrm>
          <a:prstGeom prst="rect">
            <a:avLst/>
          </a:prstGeom>
          <a:noFill/>
        </p:spPr>
        <p:txBody>
          <a:bodyPr wrap="square" rtlCol="0">
            <a:spAutoFit/>
          </a:bodyPr>
          <a:lstStyle/>
          <a:p>
            <a:pPr algn="r"/>
            <a:r>
              <a:rPr lang="en-US" dirty="0">
                <a:solidFill>
                  <a:schemeClr val="bg1"/>
                </a:solidFill>
                <a:latin typeface="Arial"/>
                <a:cs typeface="Arial"/>
              </a:rPr>
              <a:t>Conference on Motor Speech 2022</a:t>
            </a:r>
          </a:p>
        </p:txBody>
      </p:sp>
      <p:pic>
        <p:nvPicPr>
          <p:cNvPr id="6" name="Picture 5">
            <a:extLst>
              <a:ext uri="{FF2B5EF4-FFF2-40B4-BE49-F238E27FC236}">
                <a16:creationId xmlns:a16="http://schemas.microsoft.com/office/drawing/2014/main" id="{6508A013-DB74-4102-844A-40AD2F1BA9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079" y="1"/>
            <a:ext cx="2100648" cy="1575486"/>
          </a:xfrm>
          <a:prstGeom prst="rect">
            <a:avLst/>
          </a:prstGeom>
        </p:spPr>
      </p:pic>
      <p:sp>
        <p:nvSpPr>
          <p:cNvPr id="7" name="TextBox 6">
            <a:extLst>
              <a:ext uri="{FF2B5EF4-FFF2-40B4-BE49-F238E27FC236}">
                <a16:creationId xmlns:a16="http://schemas.microsoft.com/office/drawing/2014/main" id="{BED49A70-EC5D-4612-B6B5-7B4E7900F90F}"/>
              </a:ext>
            </a:extLst>
          </p:cNvPr>
          <p:cNvSpPr txBox="1"/>
          <p:nvPr/>
        </p:nvSpPr>
        <p:spPr>
          <a:xfrm>
            <a:off x="1247410" y="1061870"/>
            <a:ext cx="10263102" cy="1938992"/>
          </a:xfrm>
          <a:prstGeom prst="rect">
            <a:avLst/>
          </a:prstGeom>
          <a:noFill/>
        </p:spPr>
        <p:txBody>
          <a:bodyPr wrap="square">
            <a:spAutoFit/>
          </a:bodyPr>
          <a:lstStyle/>
          <a:p>
            <a:pPr algn="ctr"/>
            <a:r>
              <a:rPr lang="en-CA" sz="4000" b="0" i="0" u="none" strike="noStrike" baseline="0" dirty="0">
                <a:solidFill>
                  <a:srgbClr val="002060"/>
                </a:solidFill>
                <a:latin typeface="ArialMT"/>
              </a:rPr>
              <a:t>Levodopa-responsiveness and the severity of speech intensity and rate symptoms in Parkinson’s disease</a:t>
            </a:r>
            <a:endParaRPr lang="en-CA" sz="4000" dirty="0">
              <a:solidFill>
                <a:srgbClr val="002060"/>
              </a:solidFill>
            </a:endParaRPr>
          </a:p>
        </p:txBody>
      </p:sp>
      <p:sp>
        <p:nvSpPr>
          <p:cNvPr id="8" name="TextBox 7">
            <a:extLst>
              <a:ext uri="{FF2B5EF4-FFF2-40B4-BE49-F238E27FC236}">
                <a16:creationId xmlns:a16="http://schemas.microsoft.com/office/drawing/2014/main" id="{AB4BD99A-E445-4058-A7E2-F63D635B97BA}"/>
              </a:ext>
            </a:extLst>
          </p:cNvPr>
          <p:cNvSpPr txBox="1"/>
          <p:nvPr/>
        </p:nvSpPr>
        <p:spPr>
          <a:xfrm>
            <a:off x="1247410" y="3310283"/>
            <a:ext cx="10882184" cy="991169"/>
          </a:xfrm>
          <a:prstGeom prst="rect">
            <a:avLst/>
          </a:prstGeom>
          <a:noFill/>
        </p:spPr>
        <p:txBody>
          <a:bodyPr wrap="square">
            <a:spAutoFit/>
          </a:bodyPr>
          <a:lstStyle/>
          <a:p>
            <a:pPr>
              <a:lnSpc>
                <a:spcPct val="107000"/>
              </a:lnSpc>
              <a:spcAft>
                <a:spcPts val="800"/>
              </a:spcAft>
            </a:pPr>
            <a:r>
              <a:rPr lang="en-CA" sz="2800" dirty="0">
                <a:effectLst/>
                <a:latin typeface="ArialMT"/>
                <a:ea typeface="Calibri" panose="020F0502020204030204" pitchFamily="34" charset="0"/>
                <a:cs typeface="ArialMT"/>
              </a:rPr>
              <a:t>Scott Adams</a:t>
            </a:r>
            <a:r>
              <a:rPr lang="en-CA" sz="1600" b="1" baseline="100000" dirty="0">
                <a:effectLst/>
                <a:latin typeface="ArialMT"/>
                <a:ea typeface="Calibri" panose="020F0502020204030204" pitchFamily="34" charset="0"/>
                <a:cs typeface="ArialMT"/>
              </a:rPr>
              <a:t>1,2,3</a:t>
            </a:r>
            <a:r>
              <a:rPr lang="en-CA" sz="2800" dirty="0">
                <a:effectLst/>
                <a:latin typeface="ArialMT"/>
                <a:ea typeface="Calibri" panose="020F0502020204030204" pitchFamily="34" charset="0"/>
                <a:cs typeface="ArialMT"/>
              </a:rPr>
              <a:t>, Isabelle </a:t>
            </a:r>
            <a:r>
              <a:rPr lang="en-CA" sz="2800" dirty="0" err="1">
                <a:effectLst/>
                <a:latin typeface="ArialMT"/>
                <a:ea typeface="Calibri" panose="020F0502020204030204" pitchFamily="34" charset="0"/>
                <a:cs typeface="ArialMT"/>
              </a:rPr>
              <a:t>Choon</a:t>
            </a:r>
            <a:r>
              <a:rPr lang="en-CA" sz="2800" dirty="0">
                <a:effectLst/>
                <a:latin typeface="ArialMT"/>
                <a:ea typeface="Calibri" panose="020F0502020204030204" pitchFamily="34" charset="0"/>
                <a:cs typeface="ArialMT"/>
              </a:rPr>
              <a:t>-Kon-</a:t>
            </a:r>
            <a:r>
              <a:rPr lang="en-CA" sz="2800" dirty="0" err="1">
                <a:effectLst/>
                <a:latin typeface="ArialMT"/>
                <a:ea typeface="Calibri" panose="020F0502020204030204" pitchFamily="34" charset="0"/>
                <a:cs typeface="ArialMT"/>
              </a:rPr>
              <a:t>Yune</a:t>
            </a:r>
            <a:r>
              <a:rPr kumimoji="0" lang="en-CA" sz="1600" b="1" i="0" u="none" strike="noStrike" kern="1200" cap="none" spc="0" normalizeH="0" baseline="100000" noProof="0" dirty="0">
                <a:ln>
                  <a:noFill/>
                </a:ln>
                <a:solidFill>
                  <a:prstClr val="black"/>
                </a:solidFill>
                <a:effectLst/>
                <a:uLnTx/>
                <a:uFillTx/>
                <a:latin typeface="ArialMT"/>
                <a:ea typeface="Calibri" panose="020F0502020204030204" pitchFamily="34" charset="0"/>
                <a:cs typeface="ArialMT"/>
              </a:rPr>
              <a:t>2</a:t>
            </a:r>
            <a:r>
              <a:rPr lang="en-CA" sz="2800" dirty="0">
                <a:effectLst/>
                <a:latin typeface="ArialMT"/>
                <a:ea typeface="Calibri" panose="020F0502020204030204" pitchFamily="34" charset="0"/>
                <a:cs typeface="ArialMT"/>
              </a:rPr>
              <a:t>, Anita </a:t>
            </a:r>
            <a:r>
              <a:rPr lang="en-CA" sz="2800" dirty="0" err="1">
                <a:effectLst/>
                <a:latin typeface="ArialMT"/>
                <a:ea typeface="Calibri" panose="020F0502020204030204" pitchFamily="34" charset="0"/>
                <a:cs typeface="ArialMT"/>
              </a:rPr>
              <a:t>Senthinathan</a:t>
            </a:r>
            <a:r>
              <a:rPr kumimoji="0" lang="en-CA" sz="1600" b="1" i="0" u="none" strike="noStrike" kern="1200" cap="none" spc="0" normalizeH="0" baseline="100000" noProof="0" dirty="0">
                <a:ln>
                  <a:noFill/>
                </a:ln>
                <a:solidFill>
                  <a:prstClr val="black"/>
                </a:solidFill>
                <a:effectLst/>
                <a:uLnTx/>
                <a:uFillTx/>
                <a:latin typeface="ArialMT"/>
                <a:ea typeface="Calibri" panose="020F0502020204030204" pitchFamily="34" charset="0"/>
                <a:cs typeface="ArialMT"/>
              </a:rPr>
              <a:t>2</a:t>
            </a:r>
            <a:r>
              <a:rPr lang="en-CA" sz="2800" dirty="0">
                <a:effectLst/>
                <a:latin typeface="ArialMT"/>
                <a:ea typeface="Calibri" panose="020F0502020204030204" pitchFamily="34" charset="0"/>
                <a:cs typeface="ArialMT"/>
              </a:rPr>
              <a:t>, Marcus </a:t>
            </a:r>
            <a:r>
              <a:rPr lang="en-CA" sz="2800" dirty="0" err="1">
                <a:effectLst/>
                <a:latin typeface="ArialMT"/>
                <a:ea typeface="Calibri" panose="020F0502020204030204" pitchFamily="34" charset="0"/>
                <a:cs typeface="ArialMT"/>
              </a:rPr>
              <a:t>Pieterman</a:t>
            </a:r>
            <a:r>
              <a:rPr kumimoji="0" lang="en-CA" sz="1600" b="1" i="0" u="none" strike="noStrike" kern="1200" cap="none" spc="0" normalizeH="0" baseline="100000" noProof="0" dirty="0">
                <a:ln>
                  <a:noFill/>
                </a:ln>
                <a:solidFill>
                  <a:prstClr val="black"/>
                </a:solidFill>
                <a:effectLst/>
                <a:uLnTx/>
                <a:uFillTx/>
                <a:latin typeface="ArialMT"/>
                <a:ea typeface="Calibri" panose="020F0502020204030204" pitchFamily="34" charset="0"/>
                <a:cs typeface="ArialMT"/>
              </a:rPr>
              <a:t>3</a:t>
            </a:r>
            <a:r>
              <a:rPr lang="en-CA" sz="2800" dirty="0">
                <a:effectLst/>
                <a:latin typeface="ArialMT"/>
                <a:ea typeface="Calibri" panose="020F0502020204030204" pitchFamily="34" charset="0"/>
                <a:cs typeface="ArialMT"/>
              </a:rPr>
              <a:t>, </a:t>
            </a:r>
            <a:r>
              <a:rPr lang="en-CA" sz="2800" dirty="0" err="1">
                <a:effectLst/>
                <a:latin typeface="ArialMT"/>
                <a:ea typeface="Calibri" panose="020F0502020204030204" pitchFamily="34" charset="0"/>
                <a:cs typeface="ArialMT"/>
              </a:rPr>
              <a:t>Greydon</a:t>
            </a:r>
            <a:r>
              <a:rPr lang="en-CA" sz="2800" dirty="0">
                <a:effectLst/>
                <a:latin typeface="ArialMT"/>
                <a:ea typeface="Calibri" panose="020F0502020204030204" pitchFamily="34" charset="0"/>
                <a:cs typeface="ArialMT"/>
              </a:rPr>
              <a:t> Gilmore</a:t>
            </a:r>
            <a:r>
              <a:rPr kumimoji="0" lang="en-CA" sz="1600" b="1" i="0" u="none" strike="noStrike" kern="1200" cap="none" spc="0" normalizeH="0" baseline="100000" noProof="0" dirty="0">
                <a:ln>
                  <a:noFill/>
                </a:ln>
                <a:solidFill>
                  <a:prstClr val="black"/>
                </a:solidFill>
                <a:effectLst/>
                <a:uLnTx/>
                <a:uFillTx/>
                <a:latin typeface="ArialMT"/>
                <a:ea typeface="Calibri" panose="020F0502020204030204" pitchFamily="34" charset="0"/>
                <a:cs typeface="ArialMT"/>
              </a:rPr>
              <a:t>3</a:t>
            </a:r>
            <a:r>
              <a:rPr lang="en-CA" sz="2800" dirty="0">
                <a:effectLst/>
                <a:latin typeface="ArialMT"/>
                <a:ea typeface="Calibri" panose="020F0502020204030204" pitchFamily="34" charset="0"/>
                <a:cs typeface="ArialMT"/>
              </a:rPr>
              <a:t>, &amp; Mandar Jog</a:t>
            </a:r>
            <a:r>
              <a:rPr kumimoji="0" lang="en-CA" sz="1600" b="1" i="0" u="none" strike="noStrike" kern="1200" cap="none" spc="0" normalizeH="0" baseline="100000" noProof="0" dirty="0">
                <a:ln>
                  <a:noFill/>
                </a:ln>
                <a:solidFill>
                  <a:prstClr val="black"/>
                </a:solidFill>
                <a:effectLst/>
                <a:uLnTx/>
                <a:uFillTx/>
                <a:latin typeface="ArialMT"/>
                <a:ea typeface="Calibri" panose="020F0502020204030204" pitchFamily="34" charset="0"/>
                <a:cs typeface="ArialMT"/>
              </a:rPr>
              <a:t>3</a:t>
            </a:r>
            <a:endParaRPr lang="en-CA"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CE127018-FE19-4253-9F1B-14A1C69751B8}"/>
              </a:ext>
            </a:extLst>
          </p:cNvPr>
          <p:cNvSpPr txBox="1"/>
          <p:nvPr/>
        </p:nvSpPr>
        <p:spPr>
          <a:xfrm>
            <a:off x="1351005" y="4928714"/>
            <a:ext cx="9811265" cy="646331"/>
          </a:xfrm>
          <a:prstGeom prst="rect">
            <a:avLst/>
          </a:prstGeom>
          <a:noFill/>
        </p:spPr>
        <p:txBody>
          <a:bodyPr wrap="square">
            <a:spAutoFit/>
          </a:bodyPr>
          <a:lstStyle/>
          <a:p>
            <a:pPr algn="ctr"/>
            <a:r>
              <a:rPr lang="en-US" sz="1800" baseline="30000" dirty="0">
                <a:latin typeface="Arial"/>
                <a:cs typeface="Arial"/>
              </a:rPr>
              <a:t>1</a:t>
            </a:r>
            <a:r>
              <a:rPr lang="en-US" sz="1800" dirty="0">
                <a:latin typeface="Arial"/>
                <a:cs typeface="Arial"/>
              </a:rPr>
              <a:t> School of Communication Sciences &amp; Disorders, </a:t>
            </a:r>
            <a:r>
              <a:rPr lang="en-US" sz="1800" baseline="30000" dirty="0">
                <a:latin typeface="Arial"/>
                <a:cs typeface="Arial"/>
              </a:rPr>
              <a:t>2</a:t>
            </a:r>
            <a:r>
              <a:rPr lang="en-US" sz="1800" dirty="0">
                <a:latin typeface="Arial"/>
                <a:cs typeface="Arial"/>
              </a:rPr>
              <a:t> Faculty of Health Science, </a:t>
            </a:r>
            <a:r>
              <a:rPr lang="en-US" sz="1800" baseline="30000" dirty="0">
                <a:latin typeface="Arial"/>
                <a:cs typeface="Arial"/>
              </a:rPr>
              <a:t>3</a:t>
            </a:r>
            <a:r>
              <a:rPr lang="en-US" sz="1800" dirty="0">
                <a:latin typeface="Arial"/>
                <a:cs typeface="Arial"/>
              </a:rPr>
              <a:t> Department of Clinical Neurological Sciences, Western University, London, Ontario, Canada</a:t>
            </a:r>
            <a:endParaRPr lang="en-US" sz="1800" dirty="0">
              <a:solidFill>
                <a:schemeClr val="accent2"/>
              </a:solidFill>
              <a:latin typeface="Arial" charset="0"/>
            </a:endParaRPr>
          </a:p>
        </p:txBody>
      </p:sp>
    </p:spTree>
    <p:extLst>
      <p:ext uri="{BB962C8B-B14F-4D97-AF65-F5344CB8AC3E}">
        <p14:creationId xmlns:p14="http://schemas.microsoft.com/office/powerpoint/2010/main" val="214943204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81B5AE5-BCB3-4E5A-812A-37D51353098D}"/>
              </a:ext>
            </a:extLst>
          </p:cNvPr>
          <p:cNvSpPr txBox="1"/>
          <p:nvPr/>
        </p:nvSpPr>
        <p:spPr>
          <a:xfrm>
            <a:off x="8036053" y="6366279"/>
            <a:ext cx="3931038" cy="369332"/>
          </a:xfrm>
          <a:prstGeom prst="rect">
            <a:avLst/>
          </a:prstGeom>
          <a:noFill/>
        </p:spPr>
        <p:txBody>
          <a:bodyPr wrap="square" rtlCol="0">
            <a:spAutoFit/>
          </a:bodyPr>
          <a:lstStyle/>
          <a:p>
            <a:pPr algn="r"/>
            <a:r>
              <a:rPr lang="en-US" dirty="0">
                <a:solidFill>
                  <a:schemeClr val="bg1"/>
                </a:solidFill>
                <a:latin typeface="Arial"/>
                <a:cs typeface="Arial"/>
              </a:rPr>
              <a:t>Conference on Motor Speech 2022</a:t>
            </a:r>
          </a:p>
        </p:txBody>
      </p:sp>
      <p:sp>
        <p:nvSpPr>
          <p:cNvPr id="5" name="TextBox 4">
            <a:extLst>
              <a:ext uri="{FF2B5EF4-FFF2-40B4-BE49-F238E27FC236}">
                <a16:creationId xmlns:a16="http://schemas.microsoft.com/office/drawing/2014/main" id="{E2D47918-32AB-4808-A43B-6383DB35E85E}"/>
              </a:ext>
            </a:extLst>
          </p:cNvPr>
          <p:cNvSpPr txBox="1"/>
          <p:nvPr/>
        </p:nvSpPr>
        <p:spPr>
          <a:xfrm>
            <a:off x="381000" y="1252468"/>
            <a:ext cx="11430000" cy="3539430"/>
          </a:xfrm>
          <a:prstGeom prst="rect">
            <a:avLst/>
          </a:prstGeom>
          <a:solidFill>
            <a:schemeClr val="bg1">
              <a:lumMod val="95000"/>
            </a:schemeClr>
          </a:solidFill>
        </p:spPr>
        <p:txBody>
          <a:bodyPr wrap="square">
            <a:spAutoFit/>
          </a:bodyPr>
          <a:lstStyle/>
          <a:p>
            <a:pPr marL="457200" indent="-457200" algn="l">
              <a:buFont typeface="Arial" panose="020B0604020202020204" pitchFamily="34" charset="0"/>
              <a:buChar char="•"/>
            </a:pPr>
            <a:r>
              <a:rPr lang="en-CA" sz="2800" b="0" i="0" u="none" strike="noStrike" baseline="0" dirty="0">
                <a:latin typeface="ArialMT"/>
              </a:rPr>
              <a:t>Reduced speech intensity (hypophonia) and abnormal speech rate (both fast and slow) are common speech symptoms in individuals with Parkinson’s disease (IWPD). </a:t>
            </a:r>
          </a:p>
          <a:p>
            <a:pPr marL="457200" indent="-457200" algn="l">
              <a:buFont typeface="Arial" panose="020B0604020202020204" pitchFamily="34" charset="0"/>
              <a:buChar char="•"/>
            </a:pPr>
            <a:r>
              <a:rPr lang="en-CA" sz="2800" b="0" i="0" u="none" strike="noStrike" baseline="0" dirty="0">
                <a:latin typeface="ArialMT"/>
              </a:rPr>
              <a:t>Levodopa is the primary medication for the treatment of general limb</a:t>
            </a:r>
          </a:p>
          <a:p>
            <a:pPr algn="l"/>
            <a:r>
              <a:rPr lang="en-CA" sz="2800" b="0" i="0" u="none" strike="noStrike" baseline="0" dirty="0">
                <a:latin typeface="ArialMT"/>
              </a:rPr>
              <a:t>     motor symptoms in PD. </a:t>
            </a:r>
          </a:p>
          <a:p>
            <a:pPr marL="457200" indent="-457200" algn="l">
              <a:buFont typeface="Arial" panose="020B0604020202020204" pitchFamily="34" charset="0"/>
              <a:buChar char="•"/>
            </a:pPr>
            <a:r>
              <a:rPr lang="en-CA" sz="2800" b="0" i="0" u="none" strike="noStrike" baseline="0" dirty="0">
                <a:latin typeface="ArialMT"/>
              </a:rPr>
              <a:t>Previous studies of the effect of levodopa on speech intensity and rate have been inconsistent, however the effect of the severity of these speech symptoms has rarely been controlled for or examined.</a:t>
            </a:r>
            <a:endParaRPr lang="en-CA" sz="2800" dirty="0"/>
          </a:p>
        </p:txBody>
      </p:sp>
      <p:sp>
        <p:nvSpPr>
          <p:cNvPr id="8" name="Rectangle 2">
            <a:extLst>
              <a:ext uri="{FF2B5EF4-FFF2-40B4-BE49-F238E27FC236}">
                <a16:creationId xmlns:a16="http://schemas.microsoft.com/office/drawing/2014/main" id="{E7140D94-7FA3-4745-9697-4628A4D64FDC}"/>
              </a:ext>
            </a:extLst>
          </p:cNvPr>
          <p:cNvSpPr>
            <a:spLocks noChangeArrowheads="1"/>
          </p:cNvSpPr>
          <p:nvPr/>
        </p:nvSpPr>
        <p:spPr bwMode="auto">
          <a:xfrm>
            <a:off x="0" y="0"/>
            <a:ext cx="12192000" cy="634314"/>
          </a:xfrm>
          <a:prstGeom prst="rect">
            <a:avLst/>
          </a:prstGeom>
          <a:solidFill>
            <a:srgbClr val="4F2683"/>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r>
              <a:rPr lang="en-US" sz="3600" b="1" kern="0" dirty="0">
                <a:solidFill>
                  <a:prstClr val="white"/>
                </a:solidFill>
                <a:latin typeface="Arial" panose="020B0604020202020204" pitchFamily="34" charset="0"/>
                <a:cs typeface="Arial" panose="020B0604020202020204" pitchFamily="34" charset="0"/>
              </a:rPr>
              <a:t>  Background</a:t>
            </a:r>
            <a:endParaRPr lang="en-CA" dirty="0"/>
          </a:p>
        </p:txBody>
      </p:sp>
    </p:spTree>
    <p:extLst>
      <p:ext uri="{BB962C8B-B14F-4D97-AF65-F5344CB8AC3E}">
        <p14:creationId xmlns:p14="http://schemas.microsoft.com/office/powerpoint/2010/main" val="181392188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81B5AE5-BCB3-4E5A-812A-37D51353098D}"/>
              </a:ext>
            </a:extLst>
          </p:cNvPr>
          <p:cNvSpPr txBox="1"/>
          <p:nvPr/>
        </p:nvSpPr>
        <p:spPr>
          <a:xfrm>
            <a:off x="8036053" y="6366279"/>
            <a:ext cx="3931038" cy="369332"/>
          </a:xfrm>
          <a:prstGeom prst="rect">
            <a:avLst/>
          </a:prstGeom>
          <a:noFill/>
        </p:spPr>
        <p:txBody>
          <a:bodyPr wrap="square" rtlCol="0">
            <a:spAutoFit/>
          </a:bodyPr>
          <a:lstStyle/>
          <a:p>
            <a:pPr algn="r"/>
            <a:r>
              <a:rPr lang="en-US" dirty="0">
                <a:solidFill>
                  <a:schemeClr val="bg1"/>
                </a:solidFill>
                <a:latin typeface="Arial"/>
                <a:cs typeface="Arial"/>
              </a:rPr>
              <a:t>Conference on Motor Speech 2022</a:t>
            </a:r>
          </a:p>
        </p:txBody>
      </p:sp>
      <p:sp>
        <p:nvSpPr>
          <p:cNvPr id="5" name="TextBox 4">
            <a:extLst>
              <a:ext uri="{FF2B5EF4-FFF2-40B4-BE49-F238E27FC236}">
                <a16:creationId xmlns:a16="http://schemas.microsoft.com/office/drawing/2014/main" id="{9FD099A3-AD4D-4C31-9DD9-9E71C4195B09}"/>
              </a:ext>
            </a:extLst>
          </p:cNvPr>
          <p:cNvSpPr txBox="1"/>
          <p:nvPr/>
        </p:nvSpPr>
        <p:spPr>
          <a:xfrm>
            <a:off x="741405" y="1293341"/>
            <a:ext cx="10717427" cy="2554545"/>
          </a:xfrm>
          <a:prstGeom prst="rect">
            <a:avLst/>
          </a:prstGeom>
          <a:solidFill>
            <a:schemeClr val="bg1">
              <a:lumMod val="95000"/>
            </a:schemeClr>
          </a:solidFill>
        </p:spPr>
        <p:txBody>
          <a:bodyPr wrap="square">
            <a:spAutoFit/>
          </a:bodyPr>
          <a:lstStyle/>
          <a:p>
            <a:pPr algn="l"/>
            <a:r>
              <a:rPr lang="en-CA" sz="3200" b="0" i="0" u="none" strike="noStrike" baseline="0" dirty="0">
                <a:latin typeface="ArialMT"/>
              </a:rPr>
              <a:t>The purpose of the present study was to examine the effect of levodopa on speech intensity and speech rate and to explore the potential association between levodopa responsiveness and the severity of these speech symptoms in PD.</a:t>
            </a:r>
            <a:endParaRPr lang="en-CA" sz="3200" dirty="0"/>
          </a:p>
        </p:txBody>
      </p:sp>
      <p:sp>
        <p:nvSpPr>
          <p:cNvPr id="7" name="Rectangle 2">
            <a:extLst>
              <a:ext uri="{FF2B5EF4-FFF2-40B4-BE49-F238E27FC236}">
                <a16:creationId xmlns:a16="http://schemas.microsoft.com/office/drawing/2014/main" id="{F8AB05B4-18FD-48FD-ABA6-A14CE67B4D29}"/>
              </a:ext>
            </a:extLst>
          </p:cNvPr>
          <p:cNvSpPr>
            <a:spLocks noChangeArrowheads="1"/>
          </p:cNvSpPr>
          <p:nvPr/>
        </p:nvSpPr>
        <p:spPr bwMode="auto">
          <a:xfrm>
            <a:off x="0" y="0"/>
            <a:ext cx="12192000" cy="634314"/>
          </a:xfrm>
          <a:prstGeom prst="rect">
            <a:avLst/>
          </a:prstGeom>
          <a:solidFill>
            <a:srgbClr val="4F2683"/>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r>
              <a:rPr lang="en-US" sz="3600" b="1" kern="0" dirty="0">
                <a:solidFill>
                  <a:prstClr val="white"/>
                </a:solidFill>
                <a:latin typeface="Arial" panose="020B0604020202020204" pitchFamily="34" charset="0"/>
                <a:cs typeface="Arial" panose="020B0604020202020204" pitchFamily="34" charset="0"/>
              </a:rPr>
              <a:t>  Purpose</a:t>
            </a:r>
            <a:endParaRPr lang="en-CA" dirty="0"/>
          </a:p>
        </p:txBody>
      </p:sp>
    </p:spTree>
    <p:extLst>
      <p:ext uri="{BB962C8B-B14F-4D97-AF65-F5344CB8AC3E}">
        <p14:creationId xmlns:p14="http://schemas.microsoft.com/office/powerpoint/2010/main" val="347883983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81B5AE5-BCB3-4E5A-812A-37D51353098D}"/>
              </a:ext>
            </a:extLst>
          </p:cNvPr>
          <p:cNvSpPr txBox="1"/>
          <p:nvPr/>
        </p:nvSpPr>
        <p:spPr>
          <a:xfrm>
            <a:off x="8036053" y="6366279"/>
            <a:ext cx="3931038" cy="369332"/>
          </a:xfrm>
          <a:prstGeom prst="rect">
            <a:avLst/>
          </a:prstGeom>
          <a:noFill/>
        </p:spPr>
        <p:txBody>
          <a:bodyPr wrap="square" rtlCol="0">
            <a:spAutoFit/>
          </a:bodyPr>
          <a:lstStyle/>
          <a:p>
            <a:pPr algn="r"/>
            <a:r>
              <a:rPr lang="en-US" dirty="0">
                <a:solidFill>
                  <a:schemeClr val="bg1"/>
                </a:solidFill>
                <a:latin typeface="Arial"/>
                <a:cs typeface="Arial"/>
              </a:rPr>
              <a:t>Conference on Motor Speech 2022</a:t>
            </a:r>
          </a:p>
        </p:txBody>
      </p:sp>
      <p:sp>
        <p:nvSpPr>
          <p:cNvPr id="5" name="Rectangle 2">
            <a:extLst>
              <a:ext uri="{FF2B5EF4-FFF2-40B4-BE49-F238E27FC236}">
                <a16:creationId xmlns:a16="http://schemas.microsoft.com/office/drawing/2014/main" id="{C5307AFF-1EE9-42C7-841C-93E37014592C}"/>
              </a:ext>
            </a:extLst>
          </p:cNvPr>
          <p:cNvSpPr>
            <a:spLocks noChangeArrowheads="1"/>
          </p:cNvSpPr>
          <p:nvPr/>
        </p:nvSpPr>
        <p:spPr bwMode="auto">
          <a:xfrm>
            <a:off x="0" y="0"/>
            <a:ext cx="12192000" cy="634314"/>
          </a:xfrm>
          <a:prstGeom prst="rect">
            <a:avLst/>
          </a:prstGeom>
          <a:solidFill>
            <a:srgbClr val="4F2683"/>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r>
              <a:rPr lang="en-US" sz="3600" b="1" kern="0" dirty="0">
                <a:solidFill>
                  <a:prstClr val="white"/>
                </a:solidFill>
                <a:latin typeface="Arial" panose="020B0604020202020204" pitchFamily="34" charset="0"/>
                <a:cs typeface="Arial" panose="020B0604020202020204" pitchFamily="34" charset="0"/>
              </a:rPr>
              <a:t>  Methods</a:t>
            </a:r>
            <a:endParaRPr lang="en-CA" dirty="0"/>
          </a:p>
        </p:txBody>
      </p:sp>
      <p:sp>
        <p:nvSpPr>
          <p:cNvPr id="7" name="TextBox 6">
            <a:extLst>
              <a:ext uri="{FF2B5EF4-FFF2-40B4-BE49-F238E27FC236}">
                <a16:creationId xmlns:a16="http://schemas.microsoft.com/office/drawing/2014/main" id="{DBA1CEC0-04DA-46A1-94B1-625E647DF934}"/>
              </a:ext>
            </a:extLst>
          </p:cNvPr>
          <p:cNvSpPr txBox="1"/>
          <p:nvPr/>
        </p:nvSpPr>
        <p:spPr>
          <a:xfrm>
            <a:off x="230659" y="1005016"/>
            <a:ext cx="11829536" cy="4401205"/>
          </a:xfrm>
          <a:prstGeom prst="rect">
            <a:avLst/>
          </a:prstGeom>
          <a:noFill/>
        </p:spPr>
        <p:txBody>
          <a:bodyPr wrap="square">
            <a:spAutoFit/>
          </a:bodyPr>
          <a:lstStyle/>
          <a:p>
            <a:pPr algn="l"/>
            <a:r>
              <a:rPr lang="en-CA" sz="2800" b="0" i="0" u="none" strike="noStrike" baseline="0" dirty="0">
                <a:latin typeface="ArialMT"/>
              </a:rPr>
              <a:t>- Participants included 54 IWPDs &amp; 11 age-matched healthy controls (HC) </a:t>
            </a:r>
          </a:p>
          <a:p>
            <a:pPr algn="l"/>
            <a:endParaRPr lang="en-CA" sz="2800" b="0" i="0" u="none" strike="noStrike" baseline="0" dirty="0">
              <a:latin typeface="ArialMT"/>
            </a:endParaRPr>
          </a:p>
          <a:p>
            <a:pPr algn="l"/>
            <a:r>
              <a:rPr lang="en-CA" sz="2800" b="0" i="0" u="none" strike="noStrike" baseline="0" dirty="0">
                <a:latin typeface="ArialMT"/>
              </a:rPr>
              <a:t>- IWPDs were evaluated in an OFF condition (+12 hours after last </a:t>
            </a:r>
          </a:p>
          <a:p>
            <a:pPr algn="l"/>
            <a:r>
              <a:rPr lang="en-CA" sz="2800" dirty="0">
                <a:latin typeface="ArialMT"/>
              </a:rPr>
              <a:t>  </a:t>
            </a:r>
            <a:r>
              <a:rPr lang="en-CA" sz="2800" b="0" i="0" u="none" strike="noStrike" baseline="0" dirty="0">
                <a:latin typeface="ArialMT"/>
              </a:rPr>
              <a:t>levodopa) and an ON condition (one hour after 300 mg of levodopa). </a:t>
            </a:r>
          </a:p>
          <a:p>
            <a:pPr algn="l"/>
            <a:endParaRPr lang="en-CA" sz="2800" dirty="0">
              <a:latin typeface="ArialMT"/>
            </a:endParaRPr>
          </a:p>
          <a:p>
            <a:pPr algn="l"/>
            <a:r>
              <a:rPr lang="en-CA" sz="2800" b="0" i="0" u="none" strike="noStrike" baseline="0" dirty="0">
                <a:latin typeface="ArialMT"/>
              </a:rPr>
              <a:t>Speech tasks included: </a:t>
            </a:r>
          </a:p>
          <a:p>
            <a:pPr algn="l"/>
            <a:r>
              <a:rPr lang="en-CA" sz="2800" b="0" i="0" u="none" strike="noStrike" baseline="0" dirty="0">
                <a:latin typeface="ArialMT"/>
              </a:rPr>
              <a:t>   1) rapid repetition (10x) of the syllables, puh, </a:t>
            </a:r>
            <a:r>
              <a:rPr lang="en-CA" sz="2800" b="0" i="0" u="none" strike="noStrike" baseline="0" dirty="0" err="1">
                <a:latin typeface="ArialMT"/>
              </a:rPr>
              <a:t>tuh</a:t>
            </a:r>
            <a:r>
              <a:rPr lang="en-CA" sz="2800" b="0" i="0" u="none" strike="noStrike" baseline="0" dirty="0">
                <a:latin typeface="ArialMT"/>
              </a:rPr>
              <a:t>, </a:t>
            </a:r>
            <a:r>
              <a:rPr lang="en-CA" sz="2800" b="0" i="0" u="none" strike="noStrike" baseline="0" dirty="0" err="1">
                <a:latin typeface="ArialMT"/>
              </a:rPr>
              <a:t>kuh</a:t>
            </a:r>
            <a:r>
              <a:rPr lang="en-CA" sz="2800" b="0" i="0" u="none" strike="noStrike" baseline="0" dirty="0">
                <a:latin typeface="ArialMT"/>
              </a:rPr>
              <a:t>, and ai  </a:t>
            </a:r>
          </a:p>
          <a:p>
            <a:pPr algn="l"/>
            <a:r>
              <a:rPr lang="en-CA" sz="2800" b="0" i="0" u="none" strike="noStrike" baseline="0" dirty="0">
                <a:latin typeface="ArialMT"/>
              </a:rPr>
              <a:t>   2) reading aloud the Rainbow passage and the sentence “She saw </a:t>
            </a:r>
          </a:p>
          <a:p>
            <a:pPr algn="l"/>
            <a:r>
              <a:rPr lang="en-CA" sz="2800" dirty="0">
                <a:latin typeface="ArialMT"/>
              </a:rPr>
              <a:t>       </a:t>
            </a:r>
            <a:r>
              <a:rPr lang="en-CA" sz="2800" b="0" i="0" u="none" strike="noStrike" baseline="0" dirty="0">
                <a:latin typeface="ArialMT"/>
              </a:rPr>
              <a:t>Patty buy two poppies”.</a:t>
            </a:r>
          </a:p>
          <a:p>
            <a:pPr algn="l"/>
            <a:endParaRPr lang="en-CA" sz="2800" dirty="0"/>
          </a:p>
        </p:txBody>
      </p:sp>
    </p:spTree>
    <p:extLst>
      <p:ext uri="{BB962C8B-B14F-4D97-AF65-F5344CB8AC3E}">
        <p14:creationId xmlns:p14="http://schemas.microsoft.com/office/powerpoint/2010/main" val="223183836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81B5AE5-BCB3-4E5A-812A-37D51353098D}"/>
              </a:ext>
            </a:extLst>
          </p:cNvPr>
          <p:cNvSpPr txBox="1"/>
          <p:nvPr/>
        </p:nvSpPr>
        <p:spPr>
          <a:xfrm>
            <a:off x="8036053" y="6366279"/>
            <a:ext cx="3931038" cy="369332"/>
          </a:xfrm>
          <a:prstGeom prst="rect">
            <a:avLst/>
          </a:prstGeom>
          <a:noFill/>
        </p:spPr>
        <p:txBody>
          <a:bodyPr wrap="square" rtlCol="0">
            <a:spAutoFit/>
          </a:bodyPr>
          <a:lstStyle/>
          <a:p>
            <a:pPr algn="r"/>
            <a:r>
              <a:rPr lang="en-US" dirty="0">
                <a:solidFill>
                  <a:schemeClr val="bg1"/>
                </a:solidFill>
                <a:latin typeface="Arial"/>
                <a:cs typeface="Arial"/>
              </a:rPr>
              <a:t>Conference on Motor Speech 2022</a:t>
            </a:r>
          </a:p>
        </p:txBody>
      </p:sp>
      <p:sp>
        <p:nvSpPr>
          <p:cNvPr id="5" name="Rectangle 2">
            <a:extLst>
              <a:ext uri="{FF2B5EF4-FFF2-40B4-BE49-F238E27FC236}">
                <a16:creationId xmlns:a16="http://schemas.microsoft.com/office/drawing/2014/main" id="{773BFC7C-086C-4043-AF5E-CE2CF43D9170}"/>
              </a:ext>
            </a:extLst>
          </p:cNvPr>
          <p:cNvSpPr>
            <a:spLocks noChangeArrowheads="1"/>
          </p:cNvSpPr>
          <p:nvPr/>
        </p:nvSpPr>
        <p:spPr bwMode="auto">
          <a:xfrm>
            <a:off x="0" y="0"/>
            <a:ext cx="12192000" cy="634314"/>
          </a:xfrm>
          <a:prstGeom prst="rect">
            <a:avLst/>
          </a:prstGeom>
          <a:solidFill>
            <a:srgbClr val="4F2683"/>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r>
              <a:rPr lang="en-US" sz="3600" b="1" kern="0" dirty="0">
                <a:solidFill>
                  <a:prstClr val="white"/>
                </a:solidFill>
                <a:latin typeface="Arial" panose="020B0604020202020204" pitchFamily="34" charset="0"/>
                <a:cs typeface="Arial" panose="020B0604020202020204" pitchFamily="34" charset="0"/>
              </a:rPr>
              <a:t>  Results: Speech Intensity </a:t>
            </a:r>
            <a:endParaRPr lang="en-CA" dirty="0"/>
          </a:p>
        </p:txBody>
      </p:sp>
      <p:sp>
        <p:nvSpPr>
          <p:cNvPr id="8" name="TextBox 7">
            <a:extLst>
              <a:ext uri="{FF2B5EF4-FFF2-40B4-BE49-F238E27FC236}">
                <a16:creationId xmlns:a16="http://schemas.microsoft.com/office/drawing/2014/main" id="{382E9357-8AD8-453E-8367-4D56A895C3AF}"/>
              </a:ext>
            </a:extLst>
          </p:cNvPr>
          <p:cNvSpPr txBox="1"/>
          <p:nvPr/>
        </p:nvSpPr>
        <p:spPr>
          <a:xfrm>
            <a:off x="230658" y="731784"/>
            <a:ext cx="11129319" cy="5539978"/>
          </a:xfrm>
          <a:prstGeom prst="rect">
            <a:avLst/>
          </a:prstGeom>
          <a:noFill/>
        </p:spPr>
        <p:txBody>
          <a:bodyPr wrap="square">
            <a:spAutoFit/>
          </a:bodyPr>
          <a:lstStyle/>
          <a:p>
            <a:pPr algn="l"/>
            <a:r>
              <a:rPr lang="en-CA" sz="2800" b="0" i="0" u="none" strike="noStrike" baseline="0" dirty="0">
                <a:latin typeface="ArialMT"/>
              </a:rPr>
              <a:t>Intensity:</a:t>
            </a:r>
          </a:p>
          <a:p>
            <a:pPr algn="l"/>
            <a:r>
              <a:rPr lang="en-CA" sz="2800" b="0" i="0" u="none" strike="noStrike" baseline="0" dirty="0">
                <a:latin typeface="ArialMT"/>
              </a:rPr>
              <a:t>Speech intensity of the IWPD group (OFF-med) was found to be significantly lower than the HC group. </a:t>
            </a:r>
          </a:p>
          <a:p>
            <a:pPr algn="l"/>
            <a:endParaRPr lang="en-CA" sz="2800" b="0" i="0" u="none" strike="noStrike" baseline="0" dirty="0">
              <a:latin typeface="ArialMT"/>
            </a:endParaRPr>
          </a:p>
          <a:p>
            <a:pPr algn="l"/>
            <a:r>
              <a:rPr lang="en-CA" sz="2800" b="0" i="0" u="none" strike="noStrike" baseline="0" dirty="0">
                <a:latin typeface="ArialMT"/>
              </a:rPr>
              <a:t>IWPDs had significantly higher speech intensity during the ON condition relative to the OFF condition.</a:t>
            </a:r>
          </a:p>
          <a:p>
            <a:pPr algn="l"/>
            <a:endParaRPr lang="en-CA" sz="2800" dirty="0">
              <a:latin typeface="ArialMT"/>
            </a:endParaRPr>
          </a:p>
          <a:p>
            <a:pPr algn="l"/>
            <a:r>
              <a:rPr lang="en-CA" sz="2800" b="0" i="0" u="none" strike="noStrike" baseline="0" dirty="0">
                <a:latin typeface="ArialMT"/>
              </a:rPr>
              <a:t>Rate:</a:t>
            </a:r>
          </a:p>
          <a:p>
            <a:pPr algn="l"/>
            <a:r>
              <a:rPr lang="en-CA" sz="2800" dirty="0">
                <a:latin typeface="ArialMT"/>
              </a:rPr>
              <a:t>Speech rate did not show significant OFF versus ON difference, however the severity (slowness) did seem to be influencing the medication effect.</a:t>
            </a:r>
            <a:endParaRPr lang="en-CA" sz="2800" b="0" i="0" u="none" strike="noStrike" baseline="0" dirty="0">
              <a:latin typeface="ArialMT"/>
            </a:endParaRPr>
          </a:p>
          <a:p>
            <a:pPr algn="l"/>
            <a:endParaRPr lang="en-CA" sz="2800" b="0" i="0" u="none" strike="noStrike" baseline="0" dirty="0">
              <a:latin typeface="ArialMT"/>
            </a:endParaRPr>
          </a:p>
          <a:p>
            <a:pPr algn="l"/>
            <a:endParaRPr lang="en-CA" dirty="0">
              <a:latin typeface="ArialMT"/>
            </a:endParaRPr>
          </a:p>
        </p:txBody>
      </p:sp>
    </p:spTree>
    <p:extLst>
      <p:ext uri="{BB962C8B-B14F-4D97-AF65-F5344CB8AC3E}">
        <p14:creationId xmlns:p14="http://schemas.microsoft.com/office/powerpoint/2010/main" val="88411634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81B5AE5-BCB3-4E5A-812A-37D51353098D}"/>
              </a:ext>
            </a:extLst>
          </p:cNvPr>
          <p:cNvSpPr txBox="1"/>
          <p:nvPr/>
        </p:nvSpPr>
        <p:spPr>
          <a:xfrm>
            <a:off x="8036053" y="6366279"/>
            <a:ext cx="3931038" cy="369332"/>
          </a:xfrm>
          <a:prstGeom prst="rect">
            <a:avLst/>
          </a:prstGeom>
          <a:noFill/>
        </p:spPr>
        <p:txBody>
          <a:bodyPr wrap="square" rtlCol="0">
            <a:spAutoFit/>
          </a:bodyPr>
          <a:lstStyle/>
          <a:p>
            <a:pPr algn="r"/>
            <a:r>
              <a:rPr lang="en-US" dirty="0">
                <a:solidFill>
                  <a:schemeClr val="bg1"/>
                </a:solidFill>
                <a:latin typeface="Arial"/>
                <a:cs typeface="Arial"/>
              </a:rPr>
              <a:t>Conference on Motor Speech 2022</a:t>
            </a:r>
          </a:p>
        </p:txBody>
      </p:sp>
      <p:sp>
        <p:nvSpPr>
          <p:cNvPr id="5" name="Rectangle 2">
            <a:extLst>
              <a:ext uri="{FF2B5EF4-FFF2-40B4-BE49-F238E27FC236}">
                <a16:creationId xmlns:a16="http://schemas.microsoft.com/office/drawing/2014/main" id="{773BFC7C-086C-4043-AF5E-CE2CF43D9170}"/>
              </a:ext>
            </a:extLst>
          </p:cNvPr>
          <p:cNvSpPr>
            <a:spLocks noChangeArrowheads="1"/>
          </p:cNvSpPr>
          <p:nvPr/>
        </p:nvSpPr>
        <p:spPr bwMode="auto">
          <a:xfrm>
            <a:off x="0" y="0"/>
            <a:ext cx="12192000" cy="634314"/>
          </a:xfrm>
          <a:prstGeom prst="rect">
            <a:avLst/>
          </a:prstGeom>
          <a:solidFill>
            <a:srgbClr val="4F2683"/>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r>
              <a:rPr lang="en-US" sz="3600" b="1" kern="0" dirty="0">
                <a:solidFill>
                  <a:prstClr val="white"/>
                </a:solidFill>
                <a:latin typeface="Arial" panose="020B0604020202020204" pitchFamily="34" charset="0"/>
                <a:cs typeface="Arial" panose="020B0604020202020204" pitchFamily="34" charset="0"/>
              </a:rPr>
              <a:t>  Results: Medication-related change in intensity</a:t>
            </a:r>
            <a:endParaRPr lang="en-CA" dirty="0"/>
          </a:p>
        </p:txBody>
      </p:sp>
      <p:sp>
        <p:nvSpPr>
          <p:cNvPr id="11" name="TextBox 10">
            <a:extLst>
              <a:ext uri="{FF2B5EF4-FFF2-40B4-BE49-F238E27FC236}">
                <a16:creationId xmlns:a16="http://schemas.microsoft.com/office/drawing/2014/main" id="{450EBF7F-EC66-4BAD-941B-7B1B25921755}"/>
              </a:ext>
            </a:extLst>
          </p:cNvPr>
          <p:cNvSpPr txBox="1"/>
          <p:nvPr/>
        </p:nvSpPr>
        <p:spPr>
          <a:xfrm>
            <a:off x="343502" y="778729"/>
            <a:ext cx="11623589" cy="646331"/>
          </a:xfrm>
          <a:prstGeom prst="rect">
            <a:avLst/>
          </a:prstGeom>
          <a:noFill/>
        </p:spPr>
        <p:txBody>
          <a:bodyPr wrap="square">
            <a:spAutoFit/>
          </a:bodyPr>
          <a:lstStyle/>
          <a:p>
            <a:pPr algn="l"/>
            <a:r>
              <a:rPr lang="en-CA" dirty="0">
                <a:latin typeface="ArialMT"/>
              </a:rPr>
              <a:t>A</a:t>
            </a:r>
            <a:r>
              <a:rPr lang="en-CA" sz="1800" b="0" i="0" u="none" strike="noStrike" baseline="0" dirty="0">
                <a:latin typeface="ArialMT"/>
              </a:rPr>
              <a:t> significant correlation (p = .005) was found between the medication-related change (or improvement) in speech intensity and the severity (</a:t>
            </a:r>
            <a:r>
              <a:rPr lang="en-CA" dirty="0">
                <a:latin typeface="ArialMT"/>
              </a:rPr>
              <a:t>softness) </a:t>
            </a:r>
            <a:r>
              <a:rPr lang="en-CA" sz="1800" b="0" i="0" u="none" strike="noStrike" baseline="0" dirty="0">
                <a:latin typeface="ArialMT"/>
              </a:rPr>
              <a:t>of the off-medication speech intensity. </a:t>
            </a:r>
          </a:p>
        </p:txBody>
      </p:sp>
      <p:graphicFrame>
        <p:nvGraphicFramePr>
          <p:cNvPr id="9" name="Chart 8">
            <a:extLst>
              <a:ext uri="{FF2B5EF4-FFF2-40B4-BE49-F238E27FC236}">
                <a16:creationId xmlns:a16="http://schemas.microsoft.com/office/drawing/2014/main" id="{ECBFF6B1-7D10-304F-976B-57FE88AF38FD}"/>
              </a:ext>
            </a:extLst>
          </p:cNvPr>
          <p:cNvGraphicFramePr>
            <a:graphicFrameLocks/>
          </p:cNvGraphicFramePr>
          <p:nvPr>
            <p:extLst>
              <p:ext uri="{D42A27DB-BD31-4B8C-83A1-F6EECF244321}">
                <p14:modId xmlns:p14="http://schemas.microsoft.com/office/powerpoint/2010/main" val="4062980026"/>
              </p:ext>
            </p:extLst>
          </p:nvPr>
        </p:nvGraphicFramePr>
        <p:xfrm>
          <a:off x="2621422" y="1559348"/>
          <a:ext cx="5883670" cy="452178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3556055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81B5AE5-BCB3-4E5A-812A-37D51353098D}"/>
              </a:ext>
            </a:extLst>
          </p:cNvPr>
          <p:cNvSpPr txBox="1"/>
          <p:nvPr/>
        </p:nvSpPr>
        <p:spPr>
          <a:xfrm>
            <a:off x="8036053" y="6366279"/>
            <a:ext cx="3931038" cy="369332"/>
          </a:xfrm>
          <a:prstGeom prst="rect">
            <a:avLst/>
          </a:prstGeom>
          <a:noFill/>
        </p:spPr>
        <p:txBody>
          <a:bodyPr wrap="square" rtlCol="0">
            <a:spAutoFit/>
          </a:bodyPr>
          <a:lstStyle/>
          <a:p>
            <a:pPr algn="r"/>
            <a:r>
              <a:rPr lang="en-US" dirty="0">
                <a:solidFill>
                  <a:schemeClr val="bg1"/>
                </a:solidFill>
                <a:latin typeface="Arial"/>
                <a:cs typeface="Arial"/>
              </a:rPr>
              <a:t>Conference on Motor Speech 2022</a:t>
            </a:r>
          </a:p>
        </p:txBody>
      </p:sp>
      <p:sp>
        <p:nvSpPr>
          <p:cNvPr id="5" name="Rectangle 2">
            <a:extLst>
              <a:ext uri="{FF2B5EF4-FFF2-40B4-BE49-F238E27FC236}">
                <a16:creationId xmlns:a16="http://schemas.microsoft.com/office/drawing/2014/main" id="{F65E07AC-5757-44B3-AA4C-4A6F28144636}"/>
              </a:ext>
            </a:extLst>
          </p:cNvPr>
          <p:cNvSpPr>
            <a:spLocks noChangeArrowheads="1"/>
          </p:cNvSpPr>
          <p:nvPr/>
        </p:nvSpPr>
        <p:spPr bwMode="auto">
          <a:xfrm>
            <a:off x="0" y="0"/>
            <a:ext cx="12192000" cy="634314"/>
          </a:xfrm>
          <a:prstGeom prst="rect">
            <a:avLst/>
          </a:prstGeom>
          <a:solidFill>
            <a:srgbClr val="4F2683"/>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r>
              <a:rPr lang="en-US" sz="3600" b="1" kern="0" dirty="0">
                <a:solidFill>
                  <a:prstClr val="white"/>
                </a:solidFill>
                <a:latin typeface="Arial" panose="020B0604020202020204" pitchFamily="34" charset="0"/>
                <a:cs typeface="Arial" panose="020B0604020202020204" pitchFamily="34" charset="0"/>
              </a:rPr>
              <a:t>  Results: Mild vs Severe Subgroups</a:t>
            </a:r>
            <a:endParaRPr lang="en-CA" dirty="0"/>
          </a:p>
        </p:txBody>
      </p:sp>
      <p:sp>
        <p:nvSpPr>
          <p:cNvPr id="7" name="TextBox 6">
            <a:extLst>
              <a:ext uri="{FF2B5EF4-FFF2-40B4-BE49-F238E27FC236}">
                <a16:creationId xmlns:a16="http://schemas.microsoft.com/office/drawing/2014/main" id="{20712A24-2602-43E8-8248-7ED738130914}"/>
              </a:ext>
            </a:extLst>
          </p:cNvPr>
          <p:cNvSpPr txBox="1"/>
          <p:nvPr/>
        </p:nvSpPr>
        <p:spPr>
          <a:xfrm>
            <a:off x="230660" y="860514"/>
            <a:ext cx="11524734" cy="646331"/>
          </a:xfrm>
          <a:prstGeom prst="rect">
            <a:avLst/>
          </a:prstGeom>
          <a:noFill/>
        </p:spPr>
        <p:txBody>
          <a:bodyPr wrap="square">
            <a:spAutoFit/>
          </a:bodyPr>
          <a:lstStyle/>
          <a:p>
            <a:pPr algn="l"/>
            <a:r>
              <a:rPr lang="en-CA" sz="1800" b="0" i="0" u="none" strike="noStrike" baseline="0" dirty="0">
                <a:latin typeface="ArialMT"/>
              </a:rPr>
              <a:t>The more severe (low) intensity subgroup had a significantly larger medication-related improvement in speech intensity than the mild (higher) intensity subgroup for many tasks.</a:t>
            </a:r>
            <a:endParaRPr lang="en-CA" dirty="0"/>
          </a:p>
        </p:txBody>
      </p:sp>
      <p:graphicFrame>
        <p:nvGraphicFramePr>
          <p:cNvPr id="11" name="Chart 10">
            <a:extLst>
              <a:ext uri="{FF2B5EF4-FFF2-40B4-BE49-F238E27FC236}">
                <a16:creationId xmlns:a16="http://schemas.microsoft.com/office/drawing/2014/main" id="{E5B859D3-509E-C042-9E9C-08B81CA8D7AB}"/>
              </a:ext>
            </a:extLst>
          </p:cNvPr>
          <p:cNvGraphicFramePr/>
          <p:nvPr>
            <p:extLst>
              <p:ext uri="{D42A27DB-BD31-4B8C-83A1-F6EECF244321}">
                <p14:modId xmlns:p14="http://schemas.microsoft.com/office/powerpoint/2010/main" val="1493245770"/>
              </p:ext>
            </p:extLst>
          </p:nvPr>
        </p:nvGraphicFramePr>
        <p:xfrm>
          <a:off x="1968843" y="1506845"/>
          <a:ext cx="7010399" cy="449064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1626420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81B5AE5-BCB3-4E5A-812A-37D51353098D}"/>
              </a:ext>
            </a:extLst>
          </p:cNvPr>
          <p:cNvSpPr txBox="1"/>
          <p:nvPr/>
        </p:nvSpPr>
        <p:spPr>
          <a:xfrm>
            <a:off x="8036053" y="6366279"/>
            <a:ext cx="3931038" cy="369332"/>
          </a:xfrm>
          <a:prstGeom prst="rect">
            <a:avLst/>
          </a:prstGeom>
          <a:noFill/>
        </p:spPr>
        <p:txBody>
          <a:bodyPr wrap="square" rtlCol="0">
            <a:spAutoFit/>
          </a:bodyPr>
          <a:lstStyle/>
          <a:p>
            <a:pPr algn="r"/>
            <a:r>
              <a:rPr lang="en-US" dirty="0">
                <a:solidFill>
                  <a:schemeClr val="bg1"/>
                </a:solidFill>
                <a:latin typeface="Arial"/>
                <a:cs typeface="Arial"/>
              </a:rPr>
              <a:t>Conference on Motor Speech 2022</a:t>
            </a:r>
          </a:p>
        </p:txBody>
      </p:sp>
      <p:sp>
        <p:nvSpPr>
          <p:cNvPr id="5" name="Rectangle 2">
            <a:extLst>
              <a:ext uri="{FF2B5EF4-FFF2-40B4-BE49-F238E27FC236}">
                <a16:creationId xmlns:a16="http://schemas.microsoft.com/office/drawing/2014/main" id="{773BFC7C-086C-4043-AF5E-CE2CF43D9170}"/>
              </a:ext>
            </a:extLst>
          </p:cNvPr>
          <p:cNvSpPr>
            <a:spLocks noChangeArrowheads="1"/>
          </p:cNvSpPr>
          <p:nvPr/>
        </p:nvSpPr>
        <p:spPr bwMode="auto">
          <a:xfrm>
            <a:off x="0" y="0"/>
            <a:ext cx="12192000" cy="634314"/>
          </a:xfrm>
          <a:prstGeom prst="rect">
            <a:avLst/>
          </a:prstGeom>
          <a:solidFill>
            <a:srgbClr val="4F2683"/>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r>
              <a:rPr lang="en-US" sz="3600" b="1" kern="0" dirty="0">
                <a:solidFill>
                  <a:prstClr val="white"/>
                </a:solidFill>
                <a:latin typeface="Arial" panose="020B0604020202020204" pitchFamily="34" charset="0"/>
                <a:cs typeface="Arial" panose="020B0604020202020204" pitchFamily="34" charset="0"/>
              </a:rPr>
              <a:t>  Results: Speech Rate/time</a:t>
            </a:r>
            <a:endParaRPr lang="en-CA" dirty="0"/>
          </a:p>
        </p:txBody>
      </p:sp>
      <p:sp>
        <p:nvSpPr>
          <p:cNvPr id="11" name="TextBox 10">
            <a:extLst>
              <a:ext uri="{FF2B5EF4-FFF2-40B4-BE49-F238E27FC236}">
                <a16:creationId xmlns:a16="http://schemas.microsoft.com/office/drawing/2014/main" id="{450EBF7F-EC66-4BAD-941B-7B1B25921755}"/>
              </a:ext>
            </a:extLst>
          </p:cNvPr>
          <p:cNvSpPr txBox="1"/>
          <p:nvPr/>
        </p:nvSpPr>
        <p:spPr>
          <a:xfrm>
            <a:off x="343502" y="913017"/>
            <a:ext cx="11623589" cy="959943"/>
          </a:xfrm>
          <a:prstGeom prst="rect">
            <a:avLst/>
          </a:prstGeom>
          <a:noFill/>
        </p:spPr>
        <p:txBody>
          <a:bodyPr wrap="square">
            <a:spAutoFit/>
          </a:bodyPr>
          <a:lstStyle/>
          <a:p>
            <a:pPr>
              <a:lnSpc>
                <a:spcPct val="107000"/>
              </a:lnSpc>
              <a:spcAft>
                <a:spcPts val="800"/>
              </a:spcAft>
            </a:pPr>
            <a:r>
              <a:rPr lang="en-CA" sz="1800" dirty="0">
                <a:effectLst/>
                <a:latin typeface="ArialMT"/>
                <a:ea typeface="Calibri" panose="020F0502020204030204" pitchFamily="34" charset="0"/>
                <a:cs typeface="Times New Roman" panose="02020603050405020304" pitchFamily="18" charset="0"/>
              </a:rPr>
              <a:t>A significant correlation (p = .001) between the medication-related change in speech rate and the severity (slowness) of speech rate. The more severe (slower) subgroup had a significantly larger medication-related increase (improvement) in speech rate than the mild (faster) subgroup during the syllable repetition tasks. </a:t>
            </a:r>
          </a:p>
        </p:txBody>
      </p:sp>
      <p:graphicFrame>
        <p:nvGraphicFramePr>
          <p:cNvPr id="7" name="Chart 6">
            <a:extLst>
              <a:ext uri="{FF2B5EF4-FFF2-40B4-BE49-F238E27FC236}">
                <a16:creationId xmlns:a16="http://schemas.microsoft.com/office/drawing/2014/main" id="{36FA8CF6-2C5B-3A4F-9461-352FFB23E40D}"/>
              </a:ext>
            </a:extLst>
          </p:cNvPr>
          <p:cNvGraphicFramePr>
            <a:graphicFrameLocks/>
          </p:cNvGraphicFramePr>
          <p:nvPr/>
        </p:nvGraphicFramePr>
        <p:xfrm>
          <a:off x="145362" y="1950306"/>
          <a:ext cx="4986811" cy="384089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a:extLst>
              <a:ext uri="{FF2B5EF4-FFF2-40B4-BE49-F238E27FC236}">
                <a16:creationId xmlns:a16="http://schemas.microsoft.com/office/drawing/2014/main" id="{538DC1F2-AB85-1B4A-B811-C42EA8DAAF5B}"/>
              </a:ext>
            </a:extLst>
          </p:cNvPr>
          <p:cNvGraphicFramePr/>
          <p:nvPr>
            <p:extLst>
              <p:ext uri="{D42A27DB-BD31-4B8C-83A1-F6EECF244321}">
                <p14:modId xmlns:p14="http://schemas.microsoft.com/office/powerpoint/2010/main" val="567791783"/>
              </p:ext>
            </p:extLst>
          </p:nvPr>
        </p:nvGraphicFramePr>
        <p:xfrm>
          <a:off x="5840000" y="1903522"/>
          <a:ext cx="5709449" cy="39344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6021871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81B5AE5-BCB3-4E5A-812A-37D51353098D}"/>
              </a:ext>
            </a:extLst>
          </p:cNvPr>
          <p:cNvSpPr txBox="1"/>
          <p:nvPr/>
        </p:nvSpPr>
        <p:spPr>
          <a:xfrm>
            <a:off x="8036053" y="6366279"/>
            <a:ext cx="3931038" cy="369332"/>
          </a:xfrm>
          <a:prstGeom prst="rect">
            <a:avLst/>
          </a:prstGeom>
          <a:noFill/>
        </p:spPr>
        <p:txBody>
          <a:bodyPr wrap="square" rtlCol="0">
            <a:spAutoFit/>
          </a:bodyPr>
          <a:lstStyle/>
          <a:p>
            <a:pPr algn="r"/>
            <a:r>
              <a:rPr lang="en-US" dirty="0">
                <a:solidFill>
                  <a:schemeClr val="bg1"/>
                </a:solidFill>
                <a:latin typeface="Arial"/>
                <a:cs typeface="Arial"/>
              </a:rPr>
              <a:t>Conference on Motor Speech 2022</a:t>
            </a:r>
          </a:p>
        </p:txBody>
      </p:sp>
      <p:sp>
        <p:nvSpPr>
          <p:cNvPr id="7" name="Rectangle 2">
            <a:extLst>
              <a:ext uri="{FF2B5EF4-FFF2-40B4-BE49-F238E27FC236}">
                <a16:creationId xmlns:a16="http://schemas.microsoft.com/office/drawing/2014/main" id="{071BEADF-C885-42AB-BCF8-5C3C39B1E943}"/>
              </a:ext>
            </a:extLst>
          </p:cNvPr>
          <p:cNvSpPr>
            <a:spLocks noChangeArrowheads="1"/>
          </p:cNvSpPr>
          <p:nvPr/>
        </p:nvSpPr>
        <p:spPr bwMode="auto">
          <a:xfrm>
            <a:off x="0" y="0"/>
            <a:ext cx="12192000" cy="634314"/>
          </a:xfrm>
          <a:prstGeom prst="rect">
            <a:avLst/>
          </a:prstGeom>
          <a:solidFill>
            <a:srgbClr val="4F2683"/>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r>
              <a:rPr lang="en-US" sz="3600" b="1" kern="0" dirty="0">
                <a:solidFill>
                  <a:prstClr val="white"/>
                </a:solidFill>
                <a:latin typeface="Arial" panose="020B0604020202020204" pitchFamily="34" charset="0"/>
                <a:cs typeface="Arial" panose="020B0604020202020204" pitchFamily="34" charset="0"/>
              </a:rPr>
              <a:t>  Conclusions</a:t>
            </a:r>
            <a:endParaRPr lang="en-CA" dirty="0"/>
          </a:p>
        </p:txBody>
      </p:sp>
      <p:sp>
        <p:nvSpPr>
          <p:cNvPr id="5" name="TextBox 4">
            <a:extLst>
              <a:ext uri="{FF2B5EF4-FFF2-40B4-BE49-F238E27FC236}">
                <a16:creationId xmlns:a16="http://schemas.microsoft.com/office/drawing/2014/main" id="{2C565BD6-27E2-48FC-A7EC-429BFA2DC2BE}"/>
              </a:ext>
            </a:extLst>
          </p:cNvPr>
          <p:cNvSpPr txBox="1"/>
          <p:nvPr/>
        </p:nvSpPr>
        <p:spPr>
          <a:xfrm>
            <a:off x="790831" y="1128741"/>
            <a:ext cx="10214919" cy="3185487"/>
          </a:xfrm>
          <a:prstGeom prst="rect">
            <a:avLst/>
          </a:prstGeom>
          <a:noFill/>
        </p:spPr>
        <p:txBody>
          <a:bodyPr wrap="square">
            <a:spAutoFit/>
          </a:bodyPr>
          <a:lstStyle/>
          <a:p>
            <a:pPr marL="285750" indent="-285750">
              <a:spcAft>
                <a:spcPts val="300"/>
              </a:spcAft>
              <a:buFont typeface="Arial" panose="020B0604020202020204" pitchFamily="34" charset="0"/>
              <a:buChar char="•"/>
              <a:defRPr/>
            </a:pPr>
            <a:r>
              <a:rPr lang="en-CA" sz="2800" dirty="0">
                <a:effectLst/>
                <a:latin typeface="ArialMT"/>
                <a:ea typeface="Calibri" panose="020F0502020204030204" pitchFamily="34" charset="0"/>
                <a:cs typeface="Times New Roman" panose="02020603050405020304" pitchFamily="18" charset="0"/>
              </a:rPr>
              <a:t>Results indicate an important relationship between medication-related changes in intensity/rate and the severity of OFF-medication intensity/rate symptoms. </a:t>
            </a:r>
          </a:p>
          <a:p>
            <a:pPr>
              <a:spcAft>
                <a:spcPts val="300"/>
              </a:spcAft>
              <a:defRPr/>
            </a:pPr>
            <a:endParaRPr lang="en-CA" sz="2800" dirty="0">
              <a:effectLst/>
              <a:latin typeface="ArialMT"/>
              <a:ea typeface="Calibri" panose="020F0502020204030204" pitchFamily="34" charset="0"/>
              <a:cs typeface="Times New Roman" panose="02020603050405020304" pitchFamily="18" charset="0"/>
            </a:endParaRPr>
          </a:p>
          <a:p>
            <a:pPr marL="285750" indent="-285750">
              <a:spcAft>
                <a:spcPts val="300"/>
              </a:spcAft>
              <a:buFont typeface="Arial" panose="020B0604020202020204" pitchFamily="34" charset="0"/>
              <a:buChar char="•"/>
              <a:defRPr/>
            </a:pPr>
            <a:r>
              <a:rPr lang="en-CA" sz="2800" dirty="0">
                <a:effectLst/>
                <a:latin typeface="ArialMT"/>
                <a:ea typeface="Calibri" panose="020F0502020204030204" pitchFamily="34" charset="0"/>
                <a:cs typeface="Times New Roman" panose="02020603050405020304" pitchFamily="18" charset="0"/>
              </a:rPr>
              <a:t>This appears to provide additional support for the “Speech Severity Responsiveness Hypothesis” previously proposed for the effects of levodopa on speech symptoms in PD.</a:t>
            </a:r>
          </a:p>
        </p:txBody>
      </p:sp>
    </p:spTree>
    <p:extLst>
      <p:ext uri="{BB962C8B-B14F-4D97-AF65-F5344CB8AC3E}">
        <p14:creationId xmlns:p14="http://schemas.microsoft.com/office/powerpoint/2010/main" val="4171985717"/>
      </p:ext>
    </p:extLst>
  </p:cSld>
  <p:clrMapOvr>
    <a:masterClrMapping/>
  </p:clrMapOvr>
  <p:transition>
    <p:fad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Mincho"/>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Mincho"/>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3051</TotalTime>
  <Words>712</Words>
  <Application>Microsoft Office PowerPoint</Application>
  <PresentationFormat>Widescreen</PresentationFormat>
  <Paragraphs>64</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ArialMT</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Campbell</dc:creator>
  <cp:lastModifiedBy>Scott G Adams</cp:lastModifiedBy>
  <cp:revision>60</cp:revision>
  <dcterms:created xsi:type="dcterms:W3CDTF">2020-11-10T15:14:09Z</dcterms:created>
  <dcterms:modified xsi:type="dcterms:W3CDTF">2022-02-16T14:43:30Z</dcterms:modified>
</cp:coreProperties>
</file>