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70" r:id="rId3"/>
    <p:sldId id="271" r:id="rId4"/>
    <p:sldId id="285" r:id="rId5"/>
    <p:sldId id="266" r:id="rId6"/>
    <p:sldId id="286" r:id="rId7"/>
    <p:sldId id="269" r:id="rId8"/>
    <p:sldId id="288" r:id="rId9"/>
    <p:sldId id="275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E7E"/>
    <a:srgbClr val="584772"/>
    <a:srgbClr val="3C1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/>
              <a:t>tPCS and</a:t>
            </a:r>
            <a:r>
              <a:rPr lang="en-CA" sz="1600" b="1" baseline="0"/>
              <a:t> Severity of Ataxic Speech Disorder</a:t>
            </a:r>
            <a:endParaRPr lang="en-CA" sz="1600" b="1"/>
          </a:p>
        </c:rich>
      </c:tx>
      <c:layout>
        <c:manualLayout>
          <c:xMode val="edge"/>
          <c:yMode val="edge"/>
          <c:x val="0.18920918006506671"/>
          <c:y val="3.3821871476888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C-49FF-89B7-FDE35C9E1C8E}"/>
              </c:ext>
            </c:extLst>
          </c:dPt>
          <c:errBars>
            <c:errBarType val="plus"/>
            <c:errValType val="cust"/>
            <c:noEndCap val="0"/>
            <c:plus>
              <c:numRef>
                <c:f>(Sheet1!$C$1,Sheet1!$F$1)</c:f>
                <c:numCache>
                  <c:formatCode>General</c:formatCode>
                  <c:ptCount val="2"/>
                  <c:pt idx="0">
                    <c:v>6.7207699999999999</c:v>
                  </c:pt>
                  <c:pt idx="1">
                    <c:v>7.0929700000000002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(Sheet1!$A$1,Sheet1!$D$1)</c:f>
              <c:strCache>
                <c:ptCount val="2"/>
                <c:pt idx="0">
                  <c:v>Pre Stim</c:v>
                </c:pt>
                <c:pt idx="1">
                  <c:v>Post Stim</c:v>
                </c:pt>
              </c:strCache>
            </c:strRef>
          </c:cat>
          <c:val>
            <c:numRef>
              <c:f>(Sheet1!$B$1,Sheet1!$E$1)</c:f>
              <c:numCache>
                <c:formatCode>General</c:formatCode>
                <c:ptCount val="2"/>
                <c:pt idx="0">
                  <c:v>49.217599999999997</c:v>
                </c:pt>
                <c:pt idx="1">
                  <c:v>44.029400000000003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1C-49FF-89B7-FDE35C9E1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133544"/>
        <c:axId val="434132232"/>
      </c:barChart>
      <c:catAx>
        <c:axId val="434133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/>
                  <a:t>Condition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132232"/>
        <c:crosses val="autoZero"/>
        <c:auto val="1"/>
        <c:lblAlgn val="ctr"/>
        <c:lblOffset val="100"/>
        <c:noMultiLvlLbl val="0"/>
      </c:catAx>
      <c:valAx>
        <c:axId val="43413223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1" dirty="0"/>
                  <a:t>Speech</a:t>
                </a:r>
                <a:r>
                  <a:rPr lang="en-CA" sz="1800" b="1" baseline="0" dirty="0"/>
                  <a:t> Disorder Severity</a:t>
                </a:r>
                <a:r>
                  <a:rPr lang="en-CA" sz="1400" b="1" baseline="0" dirty="0"/>
                  <a:t> </a:t>
                </a:r>
                <a:r>
                  <a:rPr lang="en-CA" sz="1050" b="0" baseline="0" dirty="0"/>
                  <a:t> </a:t>
                </a:r>
                <a:endParaRPr lang="en-CA" sz="1050" b="0" dirty="0"/>
              </a:p>
            </c:rich>
          </c:tx>
          <c:layout>
            <c:manualLayout>
              <c:xMode val="edge"/>
              <c:yMode val="edge"/>
              <c:x val="1.293753935261128E-2"/>
              <c:y val="0.15441569477210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133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0.73603</cdr:x>
      <cdr:y>0.23684</cdr:y>
    </cdr:from>
    <cdr:to>
      <cdr:x>0.78936</cdr:x>
      <cdr:y>0.30899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CAEC33A-C17E-40A9-8B54-AD8CFBD1BEB4}"/>
            </a:ext>
          </a:extLst>
        </cdr:cNvPr>
        <cdr:cNvSpPr txBox="1"/>
      </cdr:nvSpPr>
      <cdr:spPr>
        <a:xfrm xmlns:a="http://schemas.openxmlformats.org/drawingml/2006/main">
          <a:off x="4027096" y="949597"/>
          <a:ext cx="291788" cy="289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600" b="1" dirty="0"/>
            <a:t>*</a:t>
          </a:r>
        </a:p>
      </cdr:txBody>
    </cdr:sp>
  </cdr:relSizeAnchor>
  <cdr:relSizeAnchor xmlns:cdr="http://schemas.openxmlformats.org/drawingml/2006/chartDrawing">
    <cdr:from>
      <cdr:x>0.03778</cdr:x>
      <cdr:y>0.0466</cdr:y>
    </cdr:from>
    <cdr:to>
      <cdr:x>0.15316</cdr:x>
      <cdr:y>0.12024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3BC1AA3-7523-4D07-B6B2-8B9704E2AF0C}"/>
            </a:ext>
          </a:extLst>
        </cdr:cNvPr>
        <cdr:cNvSpPr txBox="1"/>
      </cdr:nvSpPr>
      <cdr:spPr>
        <a:xfrm xmlns:a="http://schemas.openxmlformats.org/drawingml/2006/main">
          <a:off x="172720" y="157480"/>
          <a:ext cx="527517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000" i="1"/>
            <a:t>Severe</a:t>
          </a:r>
        </a:p>
      </cdr:txBody>
    </cdr:sp>
  </cdr:relSizeAnchor>
  <cdr:relSizeAnchor xmlns:cdr="http://schemas.openxmlformats.org/drawingml/2006/chartDrawing">
    <cdr:from>
      <cdr:x>0.84635</cdr:x>
      <cdr:y>0.24031</cdr:y>
    </cdr:from>
    <cdr:to>
      <cdr:x>0.97151</cdr:x>
      <cdr:y>0.3094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6F6E46A-576F-4DC6-B09F-5D75A43BD712}"/>
            </a:ext>
          </a:extLst>
        </cdr:cNvPr>
        <cdr:cNvSpPr txBox="1"/>
      </cdr:nvSpPr>
      <cdr:spPr>
        <a:xfrm xmlns:a="http://schemas.openxmlformats.org/drawingml/2006/main">
          <a:off x="4630690" y="963508"/>
          <a:ext cx="68480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i="1" dirty="0"/>
            <a:t>p = .012</a:t>
          </a:r>
        </a:p>
      </cdr:txBody>
    </cdr:sp>
  </cdr:relSizeAnchor>
  <cdr:relSizeAnchor xmlns:cdr="http://schemas.openxmlformats.org/drawingml/2006/chartDrawing">
    <cdr:from>
      <cdr:x>0.05237</cdr:x>
      <cdr:y>0.78365</cdr:y>
    </cdr:from>
    <cdr:to>
      <cdr:x>0.13545</cdr:x>
      <cdr:y>0.85269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6F6E46A-576F-4DC6-B09F-5D75A43BD712}"/>
            </a:ext>
          </a:extLst>
        </cdr:cNvPr>
        <cdr:cNvSpPr txBox="1"/>
      </cdr:nvSpPr>
      <cdr:spPr>
        <a:xfrm xmlns:a="http://schemas.openxmlformats.org/drawingml/2006/main">
          <a:off x="264160" y="2824480"/>
          <a:ext cx="419089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000" i="1"/>
            <a:t>Mild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1451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8951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7530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2732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291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1526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5159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8734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768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3786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5496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D88C-97F0-40F6-B63D-B3C7B8DA04A5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81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C633D8-E2F0-4A44-8138-6064F49632C1}"/>
              </a:ext>
            </a:extLst>
          </p:cNvPr>
          <p:cNvSpPr txBox="1"/>
          <p:nvPr/>
        </p:nvSpPr>
        <p:spPr>
          <a:xfrm>
            <a:off x="7978388" y="6350588"/>
            <a:ext cx="39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Conference on Motor Speech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8A013-DB74-4102-844A-40AD2F1BA9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079" y="1"/>
            <a:ext cx="2100648" cy="1575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D49A70-EC5D-4612-B6B5-7B4E7900F90F}"/>
              </a:ext>
            </a:extLst>
          </p:cNvPr>
          <p:cNvSpPr txBox="1"/>
          <p:nvPr/>
        </p:nvSpPr>
        <p:spPr>
          <a:xfrm>
            <a:off x="1247410" y="1061870"/>
            <a:ext cx="102631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0" i="0" u="none" strike="noStrike" baseline="0" dirty="0">
                <a:solidFill>
                  <a:srgbClr val="002060"/>
                </a:solidFill>
                <a:latin typeface="ArialMT"/>
              </a:rPr>
              <a:t>Effects of </a:t>
            </a:r>
            <a:r>
              <a:rPr lang="en-CA" sz="4000" b="0" i="0" u="none" strike="noStrike" baseline="0" dirty="0" err="1">
                <a:solidFill>
                  <a:srgbClr val="002060"/>
                </a:solidFill>
                <a:latin typeface="ArialMT"/>
              </a:rPr>
              <a:t>Cerebello</a:t>
            </a:r>
            <a:r>
              <a:rPr lang="en-CA" sz="4000" b="0" i="0" u="none" strike="noStrike" baseline="0" dirty="0">
                <a:solidFill>
                  <a:srgbClr val="002060"/>
                </a:solidFill>
                <a:latin typeface="ArialMT"/>
              </a:rPr>
              <a:t>-Spinal Transcranial Pulsed Current Stimulation (</a:t>
            </a:r>
            <a:r>
              <a:rPr lang="en-CA" sz="4000" b="0" i="0" u="none" strike="noStrike" baseline="0" dirty="0" err="1">
                <a:solidFill>
                  <a:srgbClr val="002060"/>
                </a:solidFill>
                <a:latin typeface="ArialMT"/>
              </a:rPr>
              <a:t>tPCS</a:t>
            </a:r>
            <a:r>
              <a:rPr lang="en-CA" sz="4000" b="0" i="0" u="none" strike="noStrike" baseline="0" dirty="0">
                <a:solidFill>
                  <a:srgbClr val="002060"/>
                </a:solidFill>
                <a:latin typeface="ArialMT"/>
              </a:rPr>
              <a:t>) on Speech in Neurodegenerative Ataxia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BD99A-E445-4058-A7E2-F63D635B97BA}"/>
              </a:ext>
            </a:extLst>
          </p:cNvPr>
          <p:cNvSpPr txBox="1"/>
          <p:nvPr/>
        </p:nvSpPr>
        <p:spPr>
          <a:xfrm>
            <a:off x="1560448" y="3315388"/>
            <a:ext cx="10263102" cy="1083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Scott Adams</a:t>
            </a:r>
            <a:r>
              <a:rPr kumimoji="0" lang="en-CA" sz="1600" b="1" i="0" u="none" strike="noStrike" kern="1200" cap="none" spc="0" normalizeH="0" baseline="10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Calibri" panose="020F0502020204030204" pitchFamily="34" charset="0"/>
                <a:cs typeface="ArialMT"/>
              </a:rPr>
              <a:t>1,2,3</a:t>
            </a: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, Jacky </a:t>
            </a:r>
            <a:r>
              <a:rPr lang="en-CA" sz="2800" dirty="0" err="1">
                <a:effectLst/>
                <a:latin typeface="ArialMT"/>
                <a:ea typeface="Calibri" panose="020F0502020204030204" pitchFamily="34" charset="0"/>
                <a:cs typeface="ArialMT"/>
              </a:rPr>
              <a:t>Ganguly</a:t>
            </a:r>
            <a:r>
              <a:rPr kumimoji="0" lang="en-CA" sz="1600" b="1" i="0" u="none" strike="noStrike" kern="1200" cap="none" spc="0" normalizeH="0" baseline="10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Calibri" panose="020F0502020204030204" pitchFamily="34" charset="0"/>
                <a:cs typeface="ArialMT"/>
              </a:rPr>
              <a:t>3</a:t>
            </a: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, Catie Johnson</a:t>
            </a:r>
            <a:r>
              <a:rPr kumimoji="0" lang="en-CA" sz="1600" b="1" i="0" u="none" strike="noStrike" kern="1200" cap="none" spc="0" normalizeH="0" baseline="10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Calibri" panose="020F0502020204030204" pitchFamily="34" charset="0"/>
                <a:cs typeface="ArialMT"/>
              </a:rPr>
              <a:t>2</a:t>
            </a: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, Dorian Aur</a:t>
            </a:r>
            <a:r>
              <a:rPr kumimoji="0" lang="en-CA" sz="1600" b="1" i="0" u="none" strike="noStrike" kern="1200" cap="none" spc="0" normalizeH="0" baseline="10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Calibri" panose="020F0502020204030204" pitchFamily="34" charset="0"/>
                <a:cs typeface="ArialMT"/>
              </a:rPr>
              <a:t>3</a:t>
            </a: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MT"/>
                <a:ea typeface="Calibri" panose="020F0502020204030204" pitchFamily="34" charset="0"/>
                <a:cs typeface="ArialMT"/>
              </a:rPr>
              <a:t>                                 </a:t>
            </a: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and Mandar Jog</a:t>
            </a:r>
            <a:r>
              <a:rPr kumimoji="0" lang="en-CA" sz="1600" b="1" i="0" u="none" strike="noStrike" kern="1200" cap="none" spc="0" normalizeH="0" baseline="10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Calibri" panose="020F0502020204030204" pitchFamily="34" charset="0"/>
                <a:cs typeface="ArialMT"/>
              </a:rPr>
              <a:t>3</a:t>
            </a:r>
            <a:endParaRPr lang="en-CA" sz="2800" dirty="0">
              <a:effectLst/>
              <a:latin typeface="ArialMT"/>
              <a:ea typeface="Calibri" panose="020F0502020204030204" pitchFamily="34" charset="0"/>
              <a:cs typeface="ArialM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27018-FE19-4253-9F1B-14A1C69751B8}"/>
              </a:ext>
            </a:extLst>
          </p:cNvPr>
          <p:cNvSpPr txBox="1"/>
          <p:nvPr/>
        </p:nvSpPr>
        <p:spPr>
          <a:xfrm>
            <a:off x="1351005" y="4928714"/>
            <a:ext cx="9811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aseline="30000" dirty="0">
                <a:latin typeface="Arial"/>
                <a:cs typeface="Arial"/>
              </a:rPr>
              <a:t>1</a:t>
            </a:r>
            <a:r>
              <a:rPr lang="en-US" sz="1800" dirty="0">
                <a:latin typeface="Arial"/>
                <a:cs typeface="Arial"/>
              </a:rPr>
              <a:t> School of Communication Sciences &amp; Disorders, </a:t>
            </a:r>
            <a:r>
              <a:rPr lang="en-US" sz="1800" baseline="30000" dirty="0">
                <a:latin typeface="Arial"/>
                <a:cs typeface="Arial"/>
              </a:rPr>
              <a:t>2</a:t>
            </a:r>
            <a:r>
              <a:rPr lang="en-US" sz="1800" dirty="0">
                <a:latin typeface="Arial"/>
                <a:cs typeface="Arial"/>
              </a:rPr>
              <a:t> Health &amp; Rehab. Science, </a:t>
            </a:r>
            <a:r>
              <a:rPr lang="en-US" sz="1800" baseline="30000" dirty="0">
                <a:latin typeface="Arial"/>
                <a:cs typeface="Arial"/>
              </a:rPr>
              <a:t>3</a:t>
            </a:r>
            <a:r>
              <a:rPr lang="en-US" sz="1800" dirty="0">
                <a:latin typeface="Arial"/>
                <a:cs typeface="Arial"/>
              </a:rPr>
              <a:t> Department of Clinical Neurological Sciences, Western University, London, Ontario, Canada</a:t>
            </a:r>
            <a:endParaRPr lang="en-US" sz="18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C633D8-E2F0-4A44-8138-6064F49632C1}"/>
              </a:ext>
            </a:extLst>
          </p:cNvPr>
          <p:cNvSpPr txBox="1"/>
          <p:nvPr/>
        </p:nvSpPr>
        <p:spPr>
          <a:xfrm>
            <a:off x="7978388" y="6350588"/>
            <a:ext cx="39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Conference on Motor Speech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8A013-DB74-4102-844A-40AD2F1BA9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079" y="1"/>
            <a:ext cx="2100648" cy="1575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D49A70-EC5D-4612-B6B5-7B4E7900F90F}"/>
              </a:ext>
            </a:extLst>
          </p:cNvPr>
          <p:cNvSpPr txBox="1"/>
          <p:nvPr/>
        </p:nvSpPr>
        <p:spPr>
          <a:xfrm>
            <a:off x="1247410" y="1061870"/>
            <a:ext cx="102631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0" i="0" u="none" strike="noStrike" baseline="0" dirty="0">
                <a:solidFill>
                  <a:srgbClr val="002060"/>
                </a:solidFill>
                <a:latin typeface="ArialMT"/>
              </a:rPr>
              <a:t>Effects of </a:t>
            </a:r>
            <a:r>
              <a:rPr lang="en-CA" sz="4000" b="0" i="0" u="none" strike="noStrike" baseline="0" dirty="0" err="1">
                <a:solidFill>
                  <a:srgbClr val="002060"/>
                </a:solidFill>
                <a:latin typeface="ArialMT"/>
              </a:rPr>
              <a:t>Cerebello</a:t>
            </a:r>
            <a:r>
              <a:rPr lang="en-CA" sz="4000" b="0" i="0" u="none" strike="noStrike" baseline="0" dirty="0">
                <a:solidFill>
                  <a:srgbClr val="002060"/>
                </a:solidFill>
                <a:latin typeface="ArialMT"/>
              </a:rPr>
              <a:t>-Spinal Transcranial Pulsed Current Stimulation (</a:t>
            </a:r>
            <a:r>
              <a:rPr lang="en-CA" sz="4000" b="0" i="0" u="none" strike="noStrike" baseline="0" dirty="0" err="1">
                <a:solidFill>
                  <a:srgbClr val="002060"/>
                </a:solidFill>
                <a:latin typeface="ArialMT"/>
              </a:rPr>
              <a:t>tPCS</a:t>
            </a:r>
            <a:r>
              <a:rPr lang="en-CA" sz="4000" b="0" i="0" u="none" strike="noStrike" baseline="0" dirty="0">
                <a:solidFill>
                  <a:srgbClr val="002060"/>
                </a:solidFill>
                <a:latin typeface="ArialMT"/>
              </a:rPr>
              <a:t>) on Speech in Neurodegenerative Ataxia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BD99A-E445-4058-A7E2-F63D635B97BA}"/>
              </a:ext>
            </a:extLst>
          </p:cNvPr>
          <p:cNvSpPr txBox="1"/>
          <p:nvPr/>
        </p:nvSpPr>
        <p:spPr>
          <a:xfrm>
            <a:off x="1560448" y="3315388"/>
            <a:ext cx="10263102" cy="1083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Scott Adams</a:t>
            </a:r>
            <a:r>
              <a:rPr kumimoji="0" lang="en-CA" sz="1600" b="1" i="0" u="none" strike="noStrike" kern="1200" cap="none" spc="0" normalizeH="0" baseline="10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Calibri" panose="020F0502020204030204" pitchFamily="34" charset="0"/>
                <a:cs typeface="ArialMT"/>
              </a:rPr>
              <a:t>1,2,3</a:t>
            </a: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, Jacky </a:t>
            </a:r>
            <a:r>
              <a:rPr lang="en-CA" sz="2800" dirty="0" err="1">
                <a:effectLst/>
                <a:latin typeface="ArialMT"/>
                <a:ea typeface="Calibri" panose="020F0502020204030204" pitchFamily="34" charset="0"/>
                <a:cs typeface="ArialMT"/>
              </a:rPr>
              <a:t>Ganguly</a:t>
            </a:r>
            <a:r>
              <a:rPr kumimoji="0" lang="en-CA" sz="1600" b="1" i="0" u="none" strike="noStrike" kern="1200" cap="none" spc="0" normalizeH="0" baseline="10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Calibri" panose="020F0502020204030204" pitchFamily="34" charset="0"/>
                <a:cs typeface="ArialMT"/>
              </a:rPr>
              <a:t>3</a:t>
            </a: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, Catie Johnson</a:t>
            </a:r>
            <a:r>
              <a:rPr kumimoji="0" lang="en-CA" sz="1600" b="1" i="0" u="none" strike="noStrike" kern="1200" cap="none" spc="0" normalizeH="0" baseline="10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Calibri" panose="020F0502020204030204" pitchFamily="34" charset="0"/>
                <a:cs typeface="ArialMT"/>
              </a:rPr>
              <a:t>2</a:t>
            </a: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, Dorian Aur</a:t>
            </a:r>
            <a:r>
              <a:rPr kumimoji="0" lang="en-CA" sz="1600" b="1" i="0" u="none" strike="noStrike" kern="1200" cap="none" spc="0" normalizeH="0" baseline="10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Calibri" panose="020F0502020204030204" pitchFamily="34" charset="0"/>
                <a:cs typeface="ArialMT"/>
              </a:rPr>
              <a:t>3</a:t>
            </a: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latin typeface="ArialMT"/>
                <a:ea typeface="Calibri" panose="020F0502020204030204" pitchFamily="34" charset="0"/>
                <a:cs typeface="ArialMT"/>
              </a:rPr>
              <a:t>                                 </a:t>
            </a:r>
            <a:r>
              <a:rPr lang="en-CA" sz="2800" dirty="0">
                <a:effectLst/>
                <a:latin typeface="ArialMT"/>
                <a:ea typeface="Calibri" panose="020F0502020204030204" pitchFamily="34" charset="0"/>
                <a:cs typeface="ArialMT"/>
              </a:rPr>
              <a:t>and Mandar Jog</a:t>
            </a:r>
            <a:r>
              <a:rPr kumimoji="0" lang="en-CA" sz="1600" b="1" i="0" u="none" strike="noStrike" kern="1200" cap="none" spc="0" normalizeH="0" baseline="10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"/>
                <a:ea typeface="Calibri" panose="020F0502020204030204" pitchFamily="34" charset="0"/>
                <a:cs typeface="ArialMT"/>
              </a:rPr>
              <a:t>3</a:t>
            </a:r>
            <a:endParaRPr lang="en-CA" sz="2800" dirty="0">
              <a:effectLst/>
              <a:latin typeface="ArialMT"/>
              <a:ea typeface="Calibri" panose="020F0502020204030204" pitchFamily="34" charset="0"/>
              <a:cs typeface="ArialM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27018-FE19-4253-9F1B-14A1C69751B8}"/>
              </a:ext>
            </a:extLst>
          </p:cNvPr>
          <p:cNvSpPr txBox="1"/>
          <p:nvPr/>
        </p:nvSpPr>
        <p:spPr>
          <a:xfrm>
            <a:off x="1351005" y="4928714"/>
            <a:ext cx="9811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aseline="30000" dirty="0">
                <a:latin typeface="Arial"/>
                <a:cs typeface="Arial"/>
              </a:rPr>
              <a:t>1</a:t>
            </a:r>
            <a:r>
              <a:rPr lang="en-US" sz="1800" dirty="0">
                <a:latin typeface="Arial"/>
                <a:cs typeface="Arial"/>
              </a:rPr>
              <a:t> School of Communication Sciences &amp; Disorders, </a:t>
            </a:r>
            <a:r>
              <a:rPr lang="en-US" sz="1800" baseline="30000" dirty="0">
                <a:latin typeface="Arial"/>
                <a:cs typeface="Arial"/>
              </a:rPr>
              <a:t>2</a:t>
            </a:r>
            <a:r>
              <a:rPr lang="en-US" sz="1800" dirty="0">
                <a:latin typeface="Arial"/>
                <a:cs typeface="Arial"/>
              </a:rPr>
              <a:t> Health &amp; Rehab. Science, </a:t>
            </a:r>
            <a:r>
              <a:rPr lang="en-US" sz="1800" baseline="30000" dirty="0">
                <a:latin typeface="Arial"/>
                <a:cs typeface="Arial"/>
              </a:rPr>
              <a:t>3</a:t>
            </a:r>
            <a:r>
              <a:rPr lang="en-US" sz="1800" dirty="0">
                <a:latin typeface="Arial"/>
                <a:cs typeface="Arial"/>
              </a:rPr>
              <a:t> Department of Clinical Neurological Sciences, Western University, London, Ontario, Canada</a:t>
            </a:r>
            <a:endParaRPr lang="en-US" sz="18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1B5AE5-BCB3-4E5A-812A-37D51353098D}"/>
              </a:ext>
            </a:extLst>
          </p:cNvPr>
          <p:cNvSpPr txBox="1"/>
          <p:nvPr/>
        </p:nvSpPr>
        <p:spPr>
          <a:xfrm>
            <a:off x="8036053" y="6366279"/>
            <a:ext cx="39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Conference on Motor Speech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D47918-32AB-4808-A43B-6383DB35E85E}"/>
              </a:ext>
            </a:extLst>
          </p:cNvPr>
          <p:cNvSpPr txBox="1"/>
          <p:nvPr/>
        </p:nvSpPr>
        <p:spPr>
          <a:xfrm>
            <a:off x="381000" y="1084250"/>
            <a:ext cx="11430000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b="0" i="0" u="none" strike="noStrike" baseline="0" dirty="0">
                <a:latin typeface="ArialMT"/>
              </a:rPr>
              <a:t>Neurodegenerative ataxia represents a group of disabling diseases that include Spinocerebellar Ataxia (SCA), Multisystem Atrophy – Cerebellar type (MSA-C), Idiopathic Ataxia (IA), and other disorders.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b="0" i="0" u="none" strike="noStrike" baseline="0" dirty="0">
                <a:latin typeface="ArialMT"/>
              </a:rPr>
              <a:t>Effective medical treatments for neurodegenerative ataxia are very limited.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b="0" i="0" u="none" strike="noStrike" baseline="0" dirty="0">
                <a:latin typeface="ArialMT"/>
              </a:rPr>
              <a:t>Non-invasive brain stimulation has recently been proposed for the treatment of degenerative ataxia.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b="0" i="0" u="none" strike="noStrike" baseline="0" dirty="0">
                <a:latin typeface="ArialMT"/>
              </a:rPr>
              <a:t>A beneficial effect of combined anodal cerebellar and cathodal spinal stimulation has been reported in a few previous studies.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800" b="0" i="0" u="none" strike="noStrike" baseline="0" dirty="0">
                <a:latin typeface="ArialMT"/>
              </a:rPr>
              <a:t>However, the effect of transcranial stimulation on ataxic speech symptoms has not been reported.</a:t>
            </a:r>
            <a:endParaRPr lang="en-CA" sz="28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7140D94-7FA3-4745-9697-4628A4D64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4314"/>
          </a:xfrm>
          <a:prstGeom prst="rect">
            <a:avLst/>
          </a:prstGeom>
          <a:solidFill>
            <a:srgbClr val="4F26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Background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39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1B5AE5-BCB3-4E5A-812A-37D51353098D}"/>
              </a:ext>
            </a:extLst>
          </p:cNvPr>
          <p:cNvSpPr txBox="1"/>
          <p:nvPr/>
        </p:nvSpPr>
        <p:spPr>
          <a:xfrm>
            <a:off x="8036053" y="6366279"/>
            <a:ext cx="39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Conference on Motor Speech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099A3-AD4D-4C31-9DD9-9E71C4195B09}"/>
              </a:ext>
            </a:extLst>
          </p:cNvPr>
          <p:cNvSpPr txBox="1"/>
          <p:nvPr/>
        </p:nvSpPr>
        <p:spPr>
          <a:xfrm>
            <a:off x="741405" y="1293341"/>
            <a:ext cx="10717427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CA" sz="3200" b="0" i="0" u="none" strike="noStrike" baseline="0" dirty="0">
                <a:latin typeface="ArialMT"/>
              </a:rPr>
              <a:t>The purpose of the present study was to examine the effect of short-term transcranial pulsed stimulation (</a:t>
            </a:r>
            <a:r>
              <a:rPr lang="en-CA" sz="3200" b="0" i="0" u="none" strike="noStrike" baseline="0" dirty="0" err="1">
                <a:latin typeface="ArialMT"/>
              </a:rPr>
              <a:t>tPCS</a:t>
            </a:r>
            <a:r>
              <a:rPr lang="en-CA" sz="3200" b="0" i="0" u="none" strike="noStrike" baseline="0" dirty="0">
                <a:latin typeface="ArialMT"/>
              </a:rPr>
              <a:t>) of the cerebellum on perceived speech severity in a group of individuals with neurodegenerative ataxia. </a:t>
            </a:r>
            <a:endParaRPr lang="en-CA" sz="32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8AB05B4-18FD-48FD-ABA6-A14CE67B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4314"/>
          </a:xfrm>
          <a:prstGeom prst="rect">
            <a:avLst/>
          </a:prstGeom>
          <a:solidFill>
            <a:srgbClr val="4F26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Purpose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1B5AE5-BCB3-4E5A-812A-37D51353098D}"/>
              </a:ext>
            </a:extLst>
          </p:cNvPr>
          <p:cNvSpPr txBox="1"/>
          <p:nvPr/>
        </p:nvSpPr>
        <p:spPr>
          <a:xfrm>
            <a:off x="8036053" y="6366279"/>
            <a:ext cx="39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Conference on Motor Speech 2022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307AFF-1EE9-42C7-841C-93E37014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4314"/>
          </a:xfrm>
          <a:prstGeom prst="rect">
            <a:avLst/>
          </a:prstGeom>
          <a:solidFill>
            <a:srgbClr val="4F26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Methods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1CEC0-04DA-46A1-94B1-625E647DF934}"/>
              </a:ext>
            </a:extLst>
          </p:cNvPr>
          <p:cNvSpPr txBox="1"/>
          <p:nvPr/>
        </p:nvSpPr>
        <p:spPr>
          <a:xfrm>
            <a:off x="230659" y="1005016"/>
            <a:ext cx="118295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en-CA" sz="2800" b="0" i="0" u="none" strike="noStrike" baseline="0" dirty="0">
                <a:latin typeface="ArialMT"/>
              </a:rPr>
              <a:t>Participants included 17 individuals with a degenerative ataxia:</a:t>
            </a:r>
          </a:p>
          <a:p>
            <a:pPr algn="l"/>
            <a:r>
              <a:rPr lang="en-CA" sz="2800" dirty="0">
                <a:latin typeface="ArialMT"/>
              </a:rPr>
              <a:t>	</a:t>
            </a:r>
            <a:r>
              <a:rPr lang="en-CA" sz="2000" dirty="0">
                <a:latin typeface="ArialMT"/>
              </a:rPr>
              <a:t>9 </a:t>
            </a:r>
            <a:r>
              <a:rPr lang="en-CA" sz="2000" b="0" i="0" u="none" strike="noStrike" baseline="0" dirty="0">
                <a:latin typeface="ArialMT"/>
              </a:rPr>
              <a:t>  Idiopathic Ataxia </a:t>
            </a:r>
          </a:p>
          <a:p>
            <a:pPr algn="l"/>
            <a:r>
              <a:rPr lang="en-CA" sz="2000" dirty="0">
                <a:latin typeface="ArialMT"/>
              </a:rPr>
              <a:t>	3   </a:t>
            </a:r>
            <a:r>
              <a:rPr lang="en-CA" sz="2000" b="0" i="0" u="none" strike="noStrike" baseline="0" dirty="0">
                <a:latin typeface="ArialMT"/>
              </a:rPr>
              <a:t>Multisystem Atrophy – Cerebellar type </a:t>
            </a:r>
          </a:p>
          <a:p>
            <a:pPr algn="l"/>
            <a:r>
              <a:rPr lang="en-CA" sz="2000" dirty="0">
                <a:latin typeface="ArialMT"/>
              </a:rPr>
              <a:t>	2   </a:t>
            </a:r>
            <a:r>
              <a:rPr lang="en-CA" sz="2000" b="0" i="0" u="none" strike="noStrike" baseline="0" dirty="0">
                <a:latin typeface="ArialMT"/>
              </a:rPr>
              <a:t>Spastic Paraplegia - type 7 (SPG7) </a:t>
            </a:r>
          </a:p>
          <a:p>
            <a:pPr algn="l"/>
            <a:r>
              <a:rPr lang="en-CA" sz="2000" dirty="0">
                <a:latin typeface="ArialMT"/>
              </a:rPr>
              <a:t>	1   </a:t>
            </a:r>
            <a:r>
              <a:rPr lang="en-CA" sz="2000" b="0" i="0" u="none" strike="noStrike" baseline="0" dirty="0">
                <a:latin typeface="ArialMT"/>
              </a:rPr>
              <a:t>Spinocerebellar Ataxia type 3 (SCA3)  </a:t>
            </a:r>
          </a:p>
          <a:p>
            <a:pPr algn="l"/>
            <a:r>
              <a:rPr lang="en-CA" sz="2000" dirty="0">
                <a:latin typeface="ArialMT"/>
              </a:rPr>
              <a:t>	1   </a:t>
            </a:r>
            <a:r>
              <a:rPr lang="en-CA" sz="2000" b="0" i="0" u="none" strike="noStrike" baseline="0" dirty="0">
                <a:latin typeface="ArialMT"/>
              </a:rPr>
              <a:t>Spinocerebellar Ataxia type 6 (SCA6)  </a:t>
            </a:r>
          </a:p>
          <a:p>
            <a:pPr algn="l"/>
            <a:r>
              <a:rPr lang="en-CA" sz="2000" dirty="0">
                <a:latin typeface="ArialMT"/>
              </a:rPr>
              <a:t>	1   </a:t>
            </a:r>
            <a:r>
              <a:rPr lang="en-CA" sz="2000" b="0" i="0" u="none" strike="noStrike" baseline="0" dirty="0">
                <a:latin typeface="ArialMT"/>
              </a:rPr>
              <a:t>Cerebellar Ataxia with Neuropathy and Vestibular Areflexia Syndrome (CANVAS).</a:t>
            </a:r>
          </a:p>
          <a:p>
            <a:pPr algn="l"/>
            <a:endParaRPr lang="en-CA" sz="2000" b="0" i="0" u="none" strike="noStrike" baseline="0" dirty="0">
              <a:latin typeface="ArialMT"/>
            </a:endParaRPr>
          </a:p>
          <a:p>
            <a:pPr marL="457200" indent="-457200" algn="l">
              <a:buFontTx/>
              <a:buChar char="-"/>
            </a:pPr>
            <a:r>
              <a:rPr lang="en-CA" sz="2800" dirty="0">
                <a:latin typeface="ArialMT"/>
              </a:rPr>
              <a:t>12 age-matched controls</a:t>
            </a:r>
            <a:endParaRPr lang="en-CA" sz="2800" b="0" i="0" u="none" strike="noStrike" baseline="0" dirty="0">
              <a:latin typeface="ArialMT"/>
            </a:endParaRPr>
          </a:p>
          <a:p>
            <a:pPr algn="l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9530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1B5AE5-BCB3-4E5A-812A-37D51353098D}"/>
              </a:ext>
            </a:extLst>
          </p:cNvPr>
          <p:cNvSpPr txBox="1"/>
          <p:nvPr/>
        </p:nvSpPr>
        <p:spPr>
          <a:xfrm>
            <a:off x="8036053" y="6366279"/>
            <a:ext cx="39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Conference on Motor Speech 2022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307AFF-1EE9-42C7-841C-93E37014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4314"/>
          </a:xfrm>
          <a:prstGeom prst="rect">
            <a:avLst/>
          </a:prstGeom>
          <a:solidFill>
            <a:srgbClr val="4F26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Methods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1CEC0-04DA-46A1-94B1-625E647DF934}"/>
              </a:ext>
            </a:extLst>
          </p:cNvPr>
          <p:cNvSpPr txBox="1"/>
          <p:nvPr/>
        </p:nvSpPr>
        <p:spPr>
          <a:xfrm>
            <a:off x="4783015" y="1005016"/>
            <a:ext cx="72771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en-CA" sz="2800" b="0" i="0" u="none" strike="noStrike" baseline="0" dirty="0">
                <a:latin typeface="ArialMT"/>
              </a:rPr>
              <a:t>Participants were evaluated before and immediately after 20 minutes of </a:t>
            </a:r>
            <a:r>
              <a:rPr lang="en-CA" sz="2800" b="0" i="0" u="none" strike="noStrike" baseline="0" dirty="0" err="1">
                <a:latin typeface="ArialMT"/>
              </a:rPr>
              <a:t>tPCS</a:t>
            </a:r>
            <a:r>
              <a:rPr lang="en-CA" sz="2800" b="0" i="0" u="none" strike="noStrike" baseline="0" dirty="0">
                <a:latin typeface="ArialMT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CA" sz="2800" b="0" i="0" u="none" strike="noStrike" baseline="0" dirty="0">
                <a:latin typeface="ArialMT"/>
              </a:rPr>
              <a:t>The </a:t>
            </a:r>
            <a:r>
              <a:rPr lang="en-CA" sz="2800" b="0" i="0" u="none" strike="noStrike" baseline="0" dirty="0" err="1">
                <a:latin typeface="ArialMT"/>
              </a:rPr>
              <a:t>tPCS</a:t>
            </a:r>
            <a:r>
              <a:rPr lang="en-CA" sz="2800" b="0" i="0" u="none" strike="noStrike" baseline="0" dirty="0">
                <a:latin typeface="ArialMT"/>
              </a:rPr>
              <a:t> involved a fixed current intensity of 4mA, monophasic (unidirectional) waveform with a pulse duration of 1ms and a modulation frequency of 1Hz delivered via an anodal cerebellar electrode and a cathodal spinal electrode</a:t>
            </a:r>
            <a:endParaRPr lang="en-CA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805713-33C4-447D-BBC5-DCBD3707705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6" b="40566"/>
          <a:stretch/>
        </p:blipFill>
        <p:spPr bwMode="auto">
          <a:xfrm>
            <a:off x="908894" y="1005015"/>
            <a:ext cx="3434505" cy="4393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8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1B5AE5-BCB3-4E5A-812A-37D51353098D}"/>
              </a:ext>
            </a:extLst>
          </p:cNvPr>
          <p:cNvSpPr txBox="1"/>
          <p:nvPr/>
        </p:nvSpPr>
        <p:spPr>
          <a:xfrm>
            <a:off x="8036053" y="6366279"/>
            <a:ext cx="39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Conference on Motor Speech 2022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307AFF-1EE9-42C7-841C-93E37014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4314"/>
          </a:xfrm>
          <a:prstGeom prst="rect">
            <a:avLst/>
          </a:prstGeom>
          <a:solidFill>
            <a:srgbClr val="4F26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Methods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1CEC0-04DA-46A1-94B1-625E647DF934}"/>
              </a:ext>
            </a:extLst>
          </p:cNvPr>
          <p:cNvSpPr txBox="1"/>
          <p:nvPr/>
        </p:nvSpPr>
        <p:spPr>
          <a:xfrm>
            <a:off x="230659" y="1005016"/>
            <a:ext cx="118295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en-CA" sz="2800" b="0" i="0" u="none" strike="noStrike" baseline="0" dirty="0">
                <a:latin typeface="ArialMT"/>
              </a:rPr>
              <a:t>The participants reading of the first two sentences of the rainbow passage were recorded and later presented to listeners for a rating of speech disorder severity using a visual analog scale (VAS).</a:t>
            </a:r>
          </a:p>
          <a:p>
            <a:pPr marL="457200" indent="-457200" algn="l">
              <a:buFontTx/>
              <a:buChar char="-"/>
            </a:pPr>
            <a:endParaRPr lang="en-CA" sz="2800" dirty="0">
              <a:latin typeface="Arial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0E344-49DF-4F74-828B-8BA296786D71}"/>
              </a:ext>
            </a:extLst>
          </p:cNvPr>
          <p:cNvSpPr txBox="1"/>
          <p:nvPr/>
        </p:nvSpPr>
        <p:spPr>
          <a:xfrm>
            <a:off x="495063" y="2617380"/>
            <a:ext cx="11787554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Mild      _____________________________________________________________     Severe Speech Disorder</a:t>
            </a:r>
            <a:endParaRPr lang="en-CA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272C4-1C32-4CEB-8A6F-6D55727EC4EF}"/>
              </a:ext>
            </a:extLst>
          </p:cNvPr>
          <p:cNvSpPr txBox="1"/>
          <p:nvPr/>
        </p:nvSpPr>
        <p:spPr>
          <a:xfrm>
            <a:off x="230659" y="3514513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en-CA" sz="2400" b="0" i="0" u="none" strike="noStrike" baseline="0" dirty="0" err="1">
                <a:latin typeface="ArialMT"/>
              </a:rPr>
              <a:t>Intrarater</a:t>
            </a:r>
            <a:r>
              <a:rPr lang="en-CA" sz="2400" b="0" i="0" u="none" strike="noStrike" baseline="0" dirty="0">
                <a:latin typeface="ArialMT"/>
              </a:rPr>
              <a:t> reliability = .84   </a:t>
            </a:r>
          </a:p>
          <a:p>
            <a:pPr marL="457200" indent="-457200" algn="l">
              <a:buFontTx/>
              <a:buChar char="-"/>
            </a:pPr>
            <a:r>
              <a:rPr lang="en-CA" sz="2400" b="0" i="0" u="none" strike="noStrike" baseline="0" dirty="0">
                <a:latin typeface="ArialMT"/>
              </a:rPr>
              <a:t>Interrater reliability = .85</a:t>
            </a:r>
          </a:p>
        </p:txBody>
      </p:sp>
    </p:spTree>
    <p:extLst>
      <p:ext uri="{BB962C8B-B14F-4D97-AF65-F5344CB8AC3E}">
        <p14:creationId xmlns:p14="http://schemas.microsoft.com/office/powerpoint/2010/main" val="30323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1B5AE5-BCB3-4E5A-812A-37D51353098D}"/>
              </a:ext>
            </a:extLst>
          </p:cNvPr>
          <p:cNvSpPr txBox="1"/>
          <p:nvPr/>
        </p:nvSpPr>
        <p:spPr>
          <a:xfrm>
            <a:off x="8036053" y="6366279"/>
            <a:ext cx="39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Conference on Motor Speech 2022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3BFC7C-086C-4043-AF5E-CE2CF43D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4314"/>
          </a:xfrm>
          <a:prstGeom prst="rect">
            <a:avLst/>
          </a:prstGeom>
          <a:solidFill>
            <a:srgbClr val="4F26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Results:  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E9357-8AD8-453E-8367-4D56A895C3AF}"/>
              </a:ext>
            </a:extLst>
          </p:cNvPr>
          <p:cNvSpPr txBox="1"/>
          <p:nvPr/>
        </p:nvSpPr>
        <p:spPr>
          <a:xfrm>
            <a:off x="230658" y="731784"/>
            <a:ext cx="114917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2800" b="0" i="0" u="none" strike="noStrike" baseline="0" dirty="0">
                <a:latin typeface="ArialMT"/>
              </a:rPr>
              <a:t>The listeners’ average VAS rating of the severity of the speech disorder for the post stimulation condition was significantly (p = .012) less than the pre stimulation condition.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C15980-B415-46DC-8EED-D58FCD23E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107714"/>
              </p:ext>
            </p:extLst>
          </p:nvPr>
        </p:nvGraphicFramePr>
        <p:xfrm>
          <a:off x="2733520" y="2116778"/>
          <a:ext cx="5471365" cy="400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1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1B5AE5-BCB3-4E5A-812A-37D51353098D}"/>
              </a:ext>
            </a:extLst>
          </p:cNvPr>
          <p:cNvSpPr txBox="1"/>
          <p:nvPr/>
        </p:nvSpPr>
        <p:spPr>
          <a:xfrm>
            <a:off x="8036053" y="6366279"/>
            <a:ext cx="39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Conference on Motor Speech 2022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3BFC7C-086C-4043-AF5E-CE2CF43D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4314"/>
          </a:xfrm>
          <a:prstGeom prst="rect">
            <a:avLst/>
          </a:prstGeom>
          <a:solidFill>
            <a:srgbClr val="4F26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Results:  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E9357-8AD8-453E-8367-4D56A895C3AF}"/>
              </a:ext>
            </a:extLst>
          </p:cNvPr>
          <p:cNvSpPr txBox="1"/>
          <p:nvPr/>
        </p:nvSpPr>
        <p:spPr>
          <a:xfrm>
            <a:off x="230658" y="731784"/>
            <a:ext cx="115460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2800" b="0" i="0" u="none" strike="noStrike" baseline="0" dirty="0">
                <a:latin typeface="ArialMT"/>
              </a:rPr>
              <a:t>- 13 of the 17 ataxic participants showed an improvement in the VAS </a:t>
            </a:r>
          </a:p>
          <a:p>
            <a:pPr algn="l"/>
            <a:r>
              <a:rPr lang="en-CA" sz="2800" b="0" i="0" u="none" strike="noStrike" baseline="0" dirty="0">
                <a:latin typeface="ArialMT"/>
              </a:rPr>
              <a:t>   rating of speech disorder severity following the </a:t>
            </a:r>
            <a:r>
              <a:rPr lang="en-CA" sz="2800" b="0" i="0" u="none" strike="noStrike" baseline="0" dirty="0" err="1">
                <a:latin typeface="ArialMT"/>
              </a:rPr>
              <a:t>tPCS</a:t>
            </a:r>
            <a:r>
              <a:rPr lang="en-CA" sz="2800" b="0" i="0" u="none" strike="noStrike" baseline="0" dirty="0">
                <a:latin typeface="ArialMT"/>
              </a:rPr>
              <a:t> stimulation. </a:t>
            </a:r>
          </a:p>
          <a:p>
            <a:pPr algn="l"/>
            <a:r>
              <a:rPr lang="en-CA" sz="2800" b="0" i="0" u="none" strike="noStrike" baseline="0" dirty="0">
                <a:latin typeface="ArialMT"/>
              </a:rPr>
              <a:t>- 9 of the 17 improved by more than 10%.</a:t>
            </a:r>
          </a:p>
          <a:p>
            <a:pPr algn="l"/>
            <a:endParaRPr lang="en-CA" sz="2800" b="0" i="0" u="none" strike="noStrike" baseline="0" dirty="0">
              <a:latin typeface="ArialM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00BB84-6931-48D4-A75D-8C16474B6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050" y="2138341"/>
            <a:ext cx="6625872" cy="398787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FF932D-25AA-4486-975A-297FA8DF8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277047"/>
              </p:ext>
            </p:extLst>
          </p:nvPr>
        </p:nvGraphicFramePr>
        <p:xfrm>
          <a:off x="10709868" y="2397387"/>
          <a:ext cx="1066800" cy="310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3467218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>
                          <a:effectLst/>
                        </a:rPr>
                        <a:t>MSA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14374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>
                          <a:effectLst/>
                        </a:rPr>
                        <a:t>SCA3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46126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>
                          <a:effectLst/>
                        </a:rPr>
                        <a:t>MSA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62946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Idiopathic 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90916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SCA6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30935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MSA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83552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Idiopathic 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59367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Idiopathic 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7589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SPG7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5676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Idiopathic 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16864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SPG7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98428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Idiopathic 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1428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Idiopathic 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3825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Idiopathic 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39457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CANVAS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5553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Idiopathic 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55998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Idiopathic 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145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2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1B5AE5-BCB3-4E5A-812A-37D51353098D}"/>
              </a:ext>
            </a:extLst>
          </p:cNvPr>
          <p:cNvSpPr txBox="1"/>
          <p:nvPr/>
        </p:nvSpPr>
        <p:spPr>
          <a:xfrm>
            <a:off x="8036053" y="6366279"/>
            <a:ext cx="39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Conference on Motor Speech 2022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71BEADF-C885-42AB-BCF8-5C3C39B1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34314"/>
          </a:xfrm>
          <a:prstGeom prst="rect">
            <a:avLst/>
          </a:prstGeom>
          <a:solidFill>
            <a:srgbClr val="4F26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Conclusions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65BD6-27E2-48FC-A7EC-429BFA2DC2BE}"/>
              </a:ext>
            </a:extLst>
          </p:cNvPr>
          <p:cNvSpPr txBox="1"/>
          <p:nvPr/>
        </p:nvSpPr>
        <p:spPr>
          <a:xfrm>
            <a:off x="790831" y="1128741"/>
            <a:ext cx="9672015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CA" sz="3200" dirty="0">
                <a:effectLst/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These preliminary results suggest that short-term (20 minutes) </a:t>
            </a:r>
            <a:r>
              <a:rPr lang="en-CA" sz="3200" dirty="0" err="1">
                <a:effectLst/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cerebello</a:t>
            </a:r>
            <a:r>
              <a:rPr lang="en-CA" sz="3200" dirty="0">
                <a:effectLst/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-spinal transcranial pulsed stimulation (</a:t>
            </a:r>
            <a:r>
              <a:rPr lang="en-CA" sz="3200" dirty="0" err="1">
                <a:effectLst/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tPCS</a:t>
            </a:r>
            <a:r>
              <a:rPr lang="en-CA" sz="3200" dirty="0">
                <a:effectLst/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) can produce a transient improvement in the listener’s perception of the severity of the speech disorder in individuals with degenerative ataxia.</a:t>
            </a:r>
          </a:p>
          <a:p>
            <a:pPr>
              <a:spcAft>
                <a:spcPts val="300"/>
              </a:spcAft>
              <a:defRPr/>
            </a:pPr>
            <a:endParaRPr lang="en-CA" sz="3200" dirty="0">
              <a:latin typeface="ArialM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CA" sz="3200" dirty="0">
                <a:effectLst/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Additional long-term, sham controlled, </a:t>
            </a:r>
            <a:r>
              <a:rPr lang="en-CA" sz="3200" dirty="0" err="1"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tPCS</a:t>
            </a:r>
            <a:r>
              <a:rPr lang="en-CA" sz="3200" dirty="0"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3200" dirty="0">
                <a:effectLst/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studies are ongoing.</a:t>
            </a:r>
          </a:p>
        </p:txBody>
      </p:sp>
    </p:spTree>
    <p:extLst>
      <p:ext uri="{BB962C8B-B14F-4D97-AF65-F5344CB8AC3E}">
        <p14:creationId xmlns:p14="http://schemas.microsoft.com/office/powerpoint/2010/main" val="41719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4450</TotalTime>
  <Words>633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Campbell</dc:creator>
  <cp:lastModifiedBy>Scott G Adams</cp:lastModifiedBy>
  <cp:revision>83</cp:revision>
  <dcterms:created xsi:type="dcterms:W3CDTF">2020-11-10T15:14:09Z</dcterms:created>
  <dcterms:modified xsi:type="dcterms:W3CDTF">2022-02-18T13:56:10Z</dcterms:modified>
</cp:coreProperties>
</file>