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908" r:id="rId1"/>
  </p:sldMasterIdLst>
  <p:handoutMasterIdLst>
    <p:handoutMasterId r:id="rId17"/>
  </p:handoutMasterIdLst>
  <p:sldIdLst>
    <p:sldId id="256" r:id="rId2"/>
    <p:sldId id="257" r:id="rId3"/>
    <p:sldId id="258" r:id="rId4"/>
    <p:sldId id="266" r:id="rId5"/>
    <p:sldId id="270" r:id="rId6"/>
    <p:sldId id="267" r:id="rId7"/>
    <p:sldId id="259" r:id="rId8"/>
    <p:sldId id="268" r:id="rId9"/>
    <p:sldId id="269" r:id="rId10"/>
    <p:sldId id="264" r:id="rId11"/>
    <p:sldId id="271" r:id="rId12"/>
    <p:sldId id="272" r:id="rId13"/>
    <p:sldId id="261" r:id="rId14"/>
    <p:sldId id="263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59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BCA4-AB1E-F740-9FC9-1DFE6D5622F9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74E77-D98A-D942-B1F3-BD57A29BC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74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 cstate="email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 cstate="email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 cstate="email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161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90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9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 cstate="email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3376" y="6282268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803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330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02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8CDBF60-6CC3-4B74-A60D-3486985E4346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4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64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email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664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 cstate="email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2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09" r:id="rId1"/>
    <p:sldLayoutId id="2147485910" r:id="rId2"/>
    <p:sldLayoutId id="2147485911" r:id="rId3"/>
    <p:sldLayoutId id="2147485912" r:id="rId4"/>
    <p:sldLayoutId id="2147485913" r:id="rId5"/>
    <p:sldLayoutId id="2147485914" r:id="rId6"/>
    <p:sldLayoutId id="2147485915" r:id="rId7"/>
    <p:sldLayoutId id="2147485916" r:id="rId8"/>
    <p:sldLayoutId id="2147485917" r:id="rId9"/>
    <p:sldLayoutId id="2147485918" r:id="rId10"/>
    <p:sldLayoutId id="21474859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eb.a.ebscohost.com.proxy1.lib.uwo.ca/ehost/search/advanced?sid=bcd1f1a4-ea18-4771-acd0-100e601fbd37@sessionmgr4010&amp;vid=0&amp;hid=4112" TargetMode="External"/><Relationship Id="rId2" Type="http://schemas.openxmlformats.org/officeDocument/2006/relationships/hyperlink" Target="https://classicalstudies.org/annual-meeting/148/abstrac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assicalstudies.org/annual-meeting/guidelines-authors-abstract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ac-scec.ca/wordpress/ccb/" TargetMode="External"/><Relationship Id="rId2" Type="http://schemas.openxmlformats.org/officeDocument/2006/relationships/hyperlink" Target="https://classicalstudies.org/world-of-classics/calls-for-paper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Art of the Abstract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UWO Classics Graduate Pro-Seminar</a:t>
            </a:r>
          </a:p>
          <a:p>
            <a:endParaRPr lang="en-US" dirty="0"/>
          </a:p>
          <a:p>
            <a:r>
              <a:rPr lang="en-US" dirty="0" smtClean="0"/>
              <a:t>Aara Suksi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95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write an abstract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1" y="2093976"/>
            <a:ext cx="7659554" cy="4295649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Check the published guidelines regarding word count, format, etc.</a:t>
            </a:r>
          </a:p>
          <a:p>
            <a:r>
              <a:rPr lang="en-US" sz="2800" dirty="0" smtClean="0"/>
              <a:t>Answer the questions: </a:t>
            </a:r>
          </a:p>
          <a:p>
            <a:pPr lvl="1"/>
            <a:r>
              <a:rPr lang="en-US" sz="2600" dirty="0" smtClean="0"/>
              <a:t>What is your paper </a:t>
            </a:r>
            <a:r>
              <a:rPr lang="en-US" sz="2600" dirty="0"/>
              <a:t>about?</a:t>
            </a:r>
            <a:endParaRPr lang="en-CA" sz="2600" dirty="0"/>
          </a:p>
          <a:p>
            <a:pPr lvl="1"/>
            <a:r>
              <a:rPr lang="en-US" sz="2600" dirty="0" smtClean="0"/>
              <a:t>How does it respond to the existing scholarly discussion?</a:t>
            </a:r>
            <a:endParaRPr lang="en-CA" sz="2600" dirty="0"/>
          </a:p>
          <a:p>
            <a:pPr lvl="1"/>
            <a:r>
              <a:rPr lang="en-US" sz="2600" dirty="0" smtClean="0"/>
              <a:t>What are the main steps of your argument?</a:t>
            </a:r>
            <a:endParaRPr lang="en-CA" sz="2600" dirty="0"/>
          </a:p>
          <a:p>
            <a:pPr lvl="1"/>
            <a:r>
              <a:rPr lang="en-US" sz="2600" dirty="0" smtClean="0"/>
              <a:t>What examples can you use to illustrate your argument?</a:t>
            </a:r>
          </a:p>
          <a:p>
            <a:r>
              <a:rPr lang="en-US" sz="2800" dirty="0" smtClean="0"/>
              <a:t>Make sure it summarizes a project that is a suitable length for the proposed venue or publication.</a:t>
            </a:r>
          </a:p>
          <a:p>
            <a:r>
              <a:rPr lang="en-US" sz="2800" dirty="0" smtClean="0"/>
              <a:t>Engage your audience!</a:t>
            </a:r>
          </a:p>
          <a:p>
            <a:r>
              <a:rPr lang="en-US" sz="2800" dirty="0" smtClean="0"/>
              <a:t>Pay special attention to opening and closing sentences.</a:t>
            </a:r>
          </a:p>
          <a:p>
            <a:r>
              <a:rPr lang="en-US" sz="2800" dirty="0" smtClean="0"/>
              <a:t>Revise, revise, revise…</a:t>
            </a:r>
          </a:p>
          <a:p>
            <a:pPr marL="0" indent="0">
              <a:buNone/>
            </a:pPr>
            <a:endParaRPr lang="en-CA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43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Decide on a Title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8723" y="2121408"/>
            <a:ext cx="7869477" cy="431697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the first piece of information about your work that readers or an audience will see. </a:t>
            </a:r>
          </a:p>
          <a:p>
            <a:r>
              <a:rPr lang="en-US" dirty="0" smtClean="0"/>
              <a:t>Who </a:t>
            </a:r>
            <a:r>
              <a:rPr lang="en-US" dirty="0"/>
              <a:t>is your audience</a:t>
            </a:r>
            <a:r>
              <a:rPr lang="en-US" dirty="0" smtClean="0"/>
              <a:t>?</a:t>
            </a:r>
          </a:p>
          <a:p>
            <a:r>
              <a:rPr lang="en-US" dirty="0" smtClean="0"/>
              <a:t>Search engines privilege titles in determining which results to display. Use key words in your title.</a:t>
            </a:r>
          </a:p>
          <a:p>
            <a:r>
              <a:rPr lang="en-US" dirty="0" smtClean="0"/>
              <a:t>Your title should clearly indicate what your paper is about. 	 What evidence or problem does your paper address?</a:t>
            </a:r>
          </a:p>
          <a:p>
            <a:r>
              <a:rPr lang="en-US" dirty="0" smtClean="0"/>
              <a:t>It should differentiate your work from others, if possible.</a:t>
            </a:r>
          </a:p>
          <a:p>
            <a:r>
              <a:rPr lang="en-US" dirty="0" smtClean="0"/>
              <a:t>It should be attractive, engaging, and memorable.</a:t>
            </a:r>
          </a:p>
          <a:p>
            <a:r>
              <a:rPr lang="en-US" dirty="0" smtClean="0"/>
              <a:t>It should be brief: ten-twelve words, maximum.</a:t>
            </a:r>
          </a:p>
          <a:p>
            <a:r>
              <a:rPr lang="en-US" dirty="0" smtClean="0"/>
              <a:t>It should avoid abbreviations and jargon.</a:t>
            </a:r>
          </a:p>
          <a:p>
            <a:r>
              <a:rPr lang="en-US" dirty="0" smtClean="0"/>
              <a:t>Be judicious with references to current buzzwords,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“Vergil’s </a:t>
            </a:r>
            <a:r>
              <a:rPr lang="en-US" i="1" dirty="0" err="1" smtClean="0"/>
              <a:t>Aeneid</a:t>
            </a:r>
            <a:r>
              <a:rPr lang="en-US" i="1" dirty="0" smtClean="0"/>
              <a:t> </a:t>
            </a:r>
            <a:r>
              <a:rPr lang="en-US" dirty="0" smtClean="0"/>
              <a:t>and the </a:t>
            </a:r>
            <a:r>
              <a:rPr lang="en-US" i="1" dirty="0" smtClean="0"/>
              <a:t>Homeric Hymn to Aphrodite”</a:t>
            </a:r>
          </a:p>
          <a:p>
            <a:endParaRPr lang="en-US" i="1" dirty="0"/>
          </a:p>
          <a:p>
            <a:r>
              <a:rPr lang="en-US" dirty="0" smtClean="0"/>
              <a:t>“The Athenian Empire in the Fourth Century BCE”</a:t>
            </a:r>
          </a:p>
          <a:p>
            <a:endParaRPr lang="en-US" dirty="0"/>
          </a:p>
          <a:p>
            <a:r>
              <a:rPr lang="en-US" dirty="0" smtClean="0"/>
              <a:t>“The Rhetoric of Enmity”</a:t>
            </a:r>
          </a:p>
          <a:p>
            <a:endParaRPr lang="en-US" dirty="0"/>
          </a:p>
          <a:p>
            <a:r>
              <a:rPr lang="en-US" dirty="0" smtClean="0"/>
              <a:t>“The Politics of Enmity in Euripides’ </a:t>
            </a:r>
            <a:r>
              <a:rPr lang="en-US" i="1" dirty="0" smtClean="0"/>
              <a:t>Orestes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smtClean="0"/>
              <a:t>““Every Time I Look at You…”: Sappho Thirty-One”</a:t>
            </a:r>
          </a:p>
          <a:p>
            <a:endParaRPr lang="en-US" dirty="0" smtClean="0"/>
          </a:p>
          <a:p>
            <a:endParaRPr lang="en-US" i="1" dirty="0" smtClean="0"/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Words that reflect the content of your work</a:t>
            </a:r>
          </a:p>
          <a:p>
            <a:endParaRPr lang="en-US" dirty="0" smtClean="0"/>
          </a:p>
          <a:p>
            <a:r>
              <a:rPr lang="en-US" dirty="0" smtClean="0"/>
              <a:t>Words that will help people find your work</a:t>
            </a:r>
          </a:p>
          <a:p>
            <a:endParaRPr lang="en-US" dirty="0" smtClean="0"/>
          </a:p>
          <a:p>
            <a:r>
              <a:rPr lang="en-US" dirty="0"/>
              <a:t>Words that will lead search engines to your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you find abstracts?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SCS Published abstracts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Department keeps copies of abstract books in the office.</a:t>
            </a:r>
          </a:p>
          <a:p>
            <a:endParaRPr lang="en-US" dirty="0"/>
          </a:p>
          <a:p>
            <a:r>
              <a:rPr lang="en-US" i="1" dirty="0" smtClean="0">
                <a:hlinkClick r:id="rId3"/>
              </a:rPr>
              <a:t>L’année philologique </a:t>
            </a:r>
            <a:r>
              <a:rPr lang="en-US" dirty="0" smtClean="0"/>
              <a:t>and other scholarly databases include abstracts of listed works. The abstracts are in French.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hlinkClick r:id="rId4"/>
              </a:rPr>
              <a:t>Society for Classical Studies guidelines</a:t>
            </a:r>
            <a:endParaRPr lang="en-US" dirty="0"/>
          </a:p>
          <a:p>
            <a:pPr lvl="1"/>
            <a:r>
              <a:rPr lang="en-US" dirty="0" smtClean="0"/>
              <a:t>This presentation draws heavily on their excellent advice.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Talk to your </a:t>
            </a:r>
            <a:r>
              <a:rPr lang="en-US" dirty="0"/>
              <a:t>mentors, </a:t>
            </a:r>
            <a:r>
              <a:rPr lang="en-US" dirty="0" smtClean="0"/>
              <a:t>professors</a:t>
            </a:r>
            <a:r>
              <a:rPr lang="en-US" dirty="0"/>
              <a:t>, supervisors, colleagues.</a:t>
            </a:r>
            <a:endParaRPr lang="en-CA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16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Abstract?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i="1" dirty="0" err="1" smtClean="0"/>
              <a:t>Abstrahere</a:t>
            </a:r>
            <a:r>
              <a:rPr lang="en-US" sz="3200" i="1" dirty="0" smtClean="0"/>
              <a:t>: ‘</a:t>
            </a:r>
            <a:r>
              <a:rPr lang="en-US" sz="3200" dirty="0" smtClean="0"/>
              <a:t>to</a:t>
            </a:r>
            <a:r>
              <a:rPr lang="en-US" sz="3200" i="1" dirty="0" smtClean="0"/>
              <a:t> </a:t>
            </a:r>
            <a:r>
              <a:rPr lang="en-US" sz="3200" dirty="0" smtClean="0"/>
              <a:t>draw from’.</a:t>
            </a:r>
          </a:p>
          <a:p>
            <a:pPr marL="0" indent="0">
              <a:buNone/>
            </a:pPr>
            <a:r>
              <a:rPr lang="en-US" sz="3200" dirty="0" smtClean="0"/>
              <a:t>The abstract is </a:t>
            </a:r>
            <a:r>
              <a:rPr lang="en-US" sz="3200" u="sng" dirty="0" smtClean="0"/>
              <a:t>drawn from</a:t>
            </a:r>
            <a:r>
              <a:rPr lang="en-US" sz="3200" dirty="0" smtClean="0"/>
              <a:t> research already completed.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dirty="0" smtClean="0"/>
              <a:t>It’s </a:t>
            </a:r>
            <a:r>
              <a:rPr lang="en-US" sz="3200" u="sng" dirty="0" smtClean="0"/>
              <a:t>not</a:t>
            </a:r>
            <a:r>
              <a:rPr lang="en-US" sz="3200" dirty="0" smtClean="0"/>
              <a:t> a proposal (</a:t>
            </a:r>
            <a:r>
              <a:rPr lang="en-US" sz="3200" i="1" dirty="0" err="1" smtClean="0"/>
              <a:t>proponere</a:t>
            </a:r>
            <a:r>
              <a:rPr lang="en-US" sz="3200" dirty="0" smtClean="0"/>
              <a:t>), such as you might write for a research grant.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6308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would you need to write an abstract?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50729" y="225468"/>
            <a:ext cx="8279705" cy="61001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800" dirty="0" smtClean="0"/>
              <a:t>If you want to present a conference paper</a:t>
            </a:r>
          </a:p>
          <a:p>
            <a:endParaRPr lang="en-US" sz="2800" dirty="0"/>
          </a:p>
          <a:p>
            <a:r>
              <a:rPr lang="en-US" sz="2800" dirty="0" smtClean="0"/>
              <a:t>If you are applying for funding to present a paper</a:t>
            </a:r>
          </a:p>
          <a:p>
            <a:endParaRPr lang="en-US" sz="2800" dirty="0" smtClean="0"/>
          </a:p>
          <a:p>
            <a:r>
              <a:rPr lang="en-US" sz="2800" dirty="0" smtClean="0"/>
              <a:t>To accompany an accepted article or book chapter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For </a:t>
            </a:r>
            <a:r>
              <a:rPr lang="en-US" sz="2800" dirty="0"/>
              <a:t>inclusion in a conference program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For a course assignment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79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Calls for Papers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Example: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hlinkClick r:id="rId2"/>
              </a:rPr>
              <a:t>Society of Classical Studies, World of Classics List of Calls for Papers</a:t>
            </a: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hlinkClick r:id="rId3"/>
              </a:rPr>
              <a:t>CAC/SCEC Canadian Classical Bulletin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799" y="484632"/>
            <a:ext cx="7957159" cy="755445"/>
          </a:xfrm>
        </p:spPr>
        <p:txBody>
          <a:bodyPr>
            <a:normAutofit/>
          </a:bodyPr>
          <a:lstStyle/>
          <a:p>
            <a:r>
              <a:rPr lang="en-US" sz="4000" dirty="0"/>
              <a:t>Who will read your abstract?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0938" y="1240077"/>
            <a:ext cx="8517698" cy="5523978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dirty="0" smtClean="0"/>
              <a:t>Conference Program Committee Members</a:t>
            </a:r>
          </a:p>
          <a:p>
            <a:pPr lvl="1"/>
            <a:r>
              <a:rPr lang="en-US" sz="2000" dirty="0" smtClean="0"/>
              <a:t>Should they include you on the program?</a:t>
            </a:r>
          </a:p>
          <a:p>
            <a:pPr lvl="1"/>
            <a:r>
              <a:rPr lang="en-US" sz="2000" dirty="0" smtClean="0"/>
              <a:t>Is it interesting, professional, viable, suited to the audience and the limitations of the conference schedule?</a:t>
            </a:r>
          </a:p>
          <a:p>
            <a:r>
              <a:rPr lang="en-US" dirty="0" smtClean="0"/>
              <a:t>Conference attendees</a:t>
            </a:r>
          </a:p>
          <a:p>
            <a:pPr lvl="1"/>
            <a:r>
              <a:rPr lang="en-US" sz="2000" dirty="0" smtClean="0"/>
              <a:t>Should they attend your paper?</a:t>
            </a:r>
          </a:p>
          <a:p>
            <a:pPr lvl="1"/>
            <a:r>
              <a:rPr lang="en-US" sz="2000" dirty="0" smtClean="0"/>
              <a:t>Do they want to arrange to talk to you about your/their work?</a:t>
            </a:r>
          </a:p>
          <a:p>
            <a:r>
              <a:rPr lang="en-US" dirty="0" smtClean="0"/>
              <a:t>Researchers</a:t>
            </a:r>
          </a:p>
          <a:p>
            <a:pPr lvl="1"/>
            <a:r>
              <a:rPr lang="en-US" sz="2000" dirty="0" smtClean="0"/>
              <a:t>Will your paper help them with their research?</a:t>
            </a:r>
          </a:p>
          <a:p>
            <a:r>
              <a:rPr lang="en-US" dirty="0" smtClean="0"/>
              <a:t>Funding committee members (not necessarily experts)</a:t>
            </a:r>
          </a:p>
          <a:p>
            <a:pPr lvl="1"/>
            <a:r>
              <a:rPr lang="en-US" sz="2000" dirty="0" smtClean="0"/>
              <a:t>Should they give you money?</a:t>
            </a:r>
          </a:p>
          <a:p>
            <a:r>
              <a:rPr lang="en-US" dirty="0" smtClean="0"/>
              <a:t>Journal editors</a:t>
            </a:r>
          </a:p>
          <a:p>
            <a:pPr lvl="1"/>
            <a:r>
              <a:rPr lang="en-US" sz="2000" dirty="0" smtClean="0"/>
              <a:t>Whom should they ask to review your submission?</a:t>
            </a:r>
          </a:p>
        </p:txBody>
      </p:sp>
    </p:spTree>
    <p:extLst>
      <p:ext uri="{BB962C8B-B14F-4D97-AF65-F5344CB8AC3E}">
        <p14:creationId xmlns:p14="http://schemas.microsoft.com/office/powerpoint/2010/main" val="388950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What does an abstract </a:t>
            </a:r>
            <a:r>
              <a:rPr lang="en-US" sz="4800" i="1" dirty="0" smtClean="0"/>
              <a:t>do</a:t>
            </a:r>
            <a:r>
              <a:rPr lang="en-US" sz="4800" dirty="0" smtClean="0"/>
              <a:t>?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9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064712"/>
            <a:ext cx="7631482" cy="510748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Concisely and clearly </a:t>
            </a:r>
            <a:r>
              <a:rPr lang="en-US" u="sng" dirty="0" smtClean="0"/>
              <a:t>summarizes</a:t>
            </a:r>
            <a:r>
              <a:rPr lang="en-US" dirty="0" smtClean="0"/>
              <a:t> your argument</a:t>
            </a:r>
          </a:p>
          <a:p>
            <a:endParaRPr lang="en-US" dirty="0"/>
          </a:p>
          <a:p>
            <a:r>
              <a:rPr lang="en-US" dirty="0" smtClean="0"/>
              <a:t>Indicates the </a:t>
            </a:r>
            <a:r>
              <a:rPr lang="en-US" u="sng" dirty="0" smtClean="0"/>
              <a:t>importance</a:t>
            </a:r>
            <a:r>
              <a:rPr lang="en-US" dirty="0" smtClean="0"/>
              <a:t> of your work</a:t>
            </a:r>
          </a:p>
          <a:p>
            <a:endParaRPr lang="en-US" dirty="0"/>
          </a:p>
          <a:p>
            <a:r>
              <a:rPr lang="en-US" u="sng" dirty="0" smtClean="0"/>
              <a:t>Persuades</a:t>
            </a:r>
            <a:r>
              <a:rPr lang="en-US" dirty="0" smtClean="0"/>
              <a:t> readers to want to see / hear more</a:t>
            </a:r>
          </a:p>
          <a:p>
            <a:endParaRPr lang="en-US" dirty="0"/>
          </a:p>
          <a:p>
            <a:r>
              <a:rPr lang="en-US" u="sng" dirty="0" smtClean="0"/>
              <a:t>Helps scholars decide</a:t>
            </a:r>
            <a:r>
              <a:rPr lang="en-US" dirty="0" smtClean="0"/>
              <a:t> quickly if your work is useful for their research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7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When should you write your abstract?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WAY WAY before the due date!</a:t>
            </a:r>
          </a:p>
          <a:p>
            <a:endParaRPr lang="en-US" dirty="0"/>
          </a:p>
          <a:p>
            <a:r>
              <a:rPr lang="en-US" dirty="0" smtClean="0"/>
              <a:t>Show it to your colleagues and ask for their comments. </a:t>
            </a:r>
          </a:p>
          <a:p>
            <a:endParaRPr lang="en-US" dirty="0"/>
          </a:p>
          <a:p>
            <a:r>
              <a:rPr lang="en-US" dirty="0" smtClean="0"/>
              <a:t>Put it away and think it over.</a:t>
            </a:r>
          </a:p>
          <a:p>
            <a:endParaRPr lang="en-US" dirty="0"/>
          </a:p>
          <a:p>
            <a:r>
              <a:rPr lang="en-US" dirty="0" smtClean="0"/>
              <a:t>Revise. Revise. Revise.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458</TotalTime>
  <Words>577</Words>
  <Application>Microsoft Office PowerPoint</Application>
  <PresentationFormat>On-screen Show (4:3)</PresentationFormat>
  <Paragraphs>111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Georgia</vt:lpstr>
      <vt:lpstr>Rockwell Extra Bold</vt:lpstr>
      <vt:lpstr>Trebuchet MS</vt:lpstr>
      <vt:lpstr>Wingdings</vt:lpstr>
      <vt:lpstr>Wood Type</vt:lpstr>
      <vt:lpstr>The Art of the Abstract</vt:lpstr>
      <vt:lpstr>What is an Abstract?</vt:lpstr>
      <vt:lpstr>Why would you need to write an abstract?</vt:lpstr>
      <vt:lpstr>PowerPoint Presentation</vt:lpstr>
      <vt:lpstr>Calls for Papers</vt:lpstr>
      <vt:lpstr>Who will read your abstract?</vt:lpstr>
      <vt:lpstr>What does an abstract do?</vt:lpstr>
      <vt:lpstr>PowerPoint Presentation</vt:lpstr>
      <vt:lpstr>When should you write your abstract?</vt:lpstr>
      <vt:lpstr>How to write an abstract</vt:lpstr>
      <vt:lpstr>Decide on a Title</vt:lpstr>
      <vt:lpstr>Examples</vt:lpstr>
      <vt:lpstr>Keywords</vt:lpstr>
      <vt:lpstr>Where can you find abstracts?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Abstracts</dc:title>
  <dc:creator>Aara Suksi</dc:creator>
  <cp:lastModifiedBy>Kaitlyn P</cp:lastModifiedBy>
  <cp:revision>28</cp:revision>
  <cp:lastPrinted>2015-11-12T14:38:05Z</cp:lastPrinted>
  <dcterms:created xsi:type="dcterms:W3CDTF">2014-11-09T22:30:15Z</dcterms:created>
  <dcterms:modified xsi:type="dcterms:W3CDTF">2017-11-09T14:40:06Z</dcterms:modified>
</cp:coreProperties>
</file>