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34"/>
  </p:notesMasterIdLst>
  <p:sldIdLst>
    <p:sldId id="256" r:id="rId3"/>
    <p:sldId id="257" r:id="rId4"/>
    <p:sldId id="258" r:id="rId5"/>
    <p:sldId id="260" r:id="rId6"/>
    <p:sldId id="262" r:id="rId7"/>
    <p:sldId id="263" r:id="rId8"/>
    <p:sldId id="266" r:id="rId9"/>
    <p:sldId id="287" r:id="rId10"/>
    <p:sldId id="288" r:id="rId11"/>
    <p:sldId id="267" r:id="rId12"/>
    <p:sldId id="261" r:id="rId13"/>
    <p:sldId id="264" r:id="rId14"/>
    <p:sldId id="268" r:id="rId15"/>
    <p:sldId id="289" r:id="rId16"/>
    <p:sldId id="269" r:id="rId17"/>
    <p:sldId id="272" r:id="rId18"/>
    <p:sldId id="273" r:id="rId19"/>
    <p:sldId id="274" r:id="rId20"/>
    <p:sldId id="282" r:id="rId21"/>
    <p:sldId id="270" r:id="rId22"/>
    <p:sldId id="275" r:id="rId23"/>
    <p:sldId id="276" r:id="rId24"/>
    <p:sldId id="277" r:id="rId25"/>
    <p:sldId id="278" r:id="rId26"/>
    <p:sldId id="279" r:id="rId27"/>
    <p:sldId id="280" r:id="rId28"/>
    <p:sldId id="284" r:id="rId29"/>
    <p:sldId id="281" r:id="rId30"/>
    <p:sldId id="285" r:id="rId31"/>
    <p:sldId id="286" r:id="rId32"/>
    <p:sldId id="265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DF96E5-BC14-439E-8178-C97DE7B75900}">
          <p14:sldIdLst>
            <p14:sldId id="256"/>
            <p14:sldId id="257"/>
            <p14:sldId id="258"/>
            <p14:sldId id="260"/>
            <p14:sldId id="262"/>
            <p14:sldId id="263"/>
            <p14:sldId id="266"/>
            <p14:sldId id="287"/>
            <p14:sldId id="288"/>
            <p14:sldId id="267"/>
            <p14:sldId id="261"/>
            <p14:sldId id="264"/>
            <p14:sldId id="268"/>
            <p14:sldId id="289"/>
            <p14:sldId id="269"/>
            <p14:sldId id="272"/>
            <p14:sldId id="273"/>
            <p14:sldId id="274"/>
            <p14:sldId id="282"/>
            <p14:sldId id="270"/>
            <p14:sldId id="275"/>
            <p14:sldId id="276"/>
            <p14:sldId id="277"/>
            <p14:sldId id="278"/>
            <p14:sldId id="279"/>
            <p14:sldId id="280"/>
            <p14:sldId id="284"/>
            <p14:sldId id="281"/>
            <p14:sldId id="285"/>
            <p14:sldId id="286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2683"/>
    <a:srgbClr val="EBEBFF"/>
    <a:srgbClr val="4F29AB"/>
    <a:srgbClr val="5A29AB"/>
    <a:srgbClr val="807F83"/>
    <a:srgbClr val="B43EB9"/>
    <a:srgbClr val="DE3B3C"/>
    <a:srgbClr val="F6AC41"/>
    <a:srgbClr val="1573BD"/>
    <a:srgbClr val="863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46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microsoft.com/office/2016/11/relationships/changesInfo" Target="changesInfos/changesInfo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Hakala" userId="61b104fe-b77d-4271-b22c-13dad2c1fc15" providerId="ADAL" clId="{D8647057-7EDB-42F7-9CF7-382531FC306E}"/>
    <pc:docChg chg="custSel modSld">
      <pc:chgData name="Ben Hakala" userId="61b104fe-b77d-4271-b22c-13dad2c1fc15" providerId="ADAL" clId="{D8647057-7EDB-42F7-9CF7-382531FC306E}" dt="2025-02-03T19:46:25.429" v="201" actId="20577"/>
      <pc:docMkLst>
        <pc:docMk/>
      </pc:docMkLst>
      <pc:sldChg chg="delSp modSp mod">
        <pc:chgData name="Ben Hakala" userId="61b104fe-b77d-4271-b22c-13dad2c1fc15" providerId="ADAL" clId="{D8647057-7EDB-42F7-9CF7-382531FC306E}" dt="2025-02-03T18:19:26.888" v="169" actId="478"/>
        <pc:sldMkLst>
          <pc:docMk/>
          <pc:sldMk cId="3533312582" sldId="257"/>
        </pc:sldMkLst>
        <pc:spChg chg="mod">
          <ac:chgData name="Ben Hakala" userId="61b104fe-b77d-4271-b22c-13dad2c1fc15" providerId="ADAL" clId="{D8647057-7EDB-42F7-9CF7-382531FC306E}" dt="2025-02-03T18:19:20.966" v="168" actId="20577"/>
          <ac:spMkLst>
            <pc:docMk/>
            <pc:sldMk cId="3533312582" sldId="257"/>
            <ac:spMk id="2" creationId="{00000000-0000-0000-0000-000000000000}"/>
          </ac:spMkLst>
        </pc:spChg>
        <pc:picChg chg="del">
          <ac:chgData name="Ben Hakala" userId="61b104fe-b77d-4271-b22c-13dad2c1fc15" providerId="ADAL" clId="{D8647057-7EDB-42F7-9CF7-382531FC306E}" dt="2025-02-03T18:19:26.888" v="169" actId="478"/>
          <ac:picMkLst>
            <pc:docMk/>
            <pc:sldMk cId="3533312582" sldId="257"/>
            <ac:picMk id="7" creationId="{D331CFAB-2AD1-78D4-7E32-DCA816BB50F1}"/>
          </ac:picMkLst>
        </pc:picChg>
      </pc:sldChg>
      <pc:sldChg chg="modSp mod">
        <pc:chgData name="Ben Hakala" userId="61b104fe-b77d-4271-b22c-13dad2c1fc15" providerId="ADAL" clId="{D8647057-7EDB-42F7-9CF7-382531FC306E}" dt="2025-02-03T19:46:25.429" v="201" actId="20577"/>
        <pc:sldMkLst>
          <pc:docMk/>
          <pc:sldMk cId="1218987421" sldId="270"/>
        </pc:sldMkLst>
        <pc:spChg chg="mod">
          <ac:chgData name="Ben Hakala" userId="61b104fe-b77d-4271-b22c-13dad2c1fc15" providerId="ADAL" clId="{D8647057-7EDB-42F7-9CF7-382531FC306E}" dt="2025-02-03T19:46:25.429" v="201" actId="20577"/>
          <ac:spMkLst>
            <pc:docMk/>
            <pc:sldMk cId="1218987421" sldId="270"/>
            <ac:spMk id="4" creationId="{00000000-0000-0000-0000-000000000000}"/>
          </ac:spMkLst>
        </pc:spChg>
      </pc:sldChg>
      <pc:sldChg chg="modSp mod">
        <pc:chgData name="Ben Hakala" userId="61b104fe-b77d-4271-b22c-13dad2c1fc15" providerId="ADAL" clId="{D8647057-7EDB-42F7-9CF7-382531FC306E}" dt="2025-02-03T18:10:11.801" v="133" actId="20577"/>
        <pc:sldMkLst>
          <pc:docMk/>
          <pc:sldMk cId="682574184" sldId="278"/>
        </pc:sldMkLst>
        <pc:spChg chg="mod">
          <ac:chgData name="Ben Hakala" userId="61b104fe-b77d-4271-b22c-13dad2c1fc15" providerId="ADAL" clId="{D8647057-7EDB-42F7-9CF7-382531FC306E}" dt="2025-02-03T18:05:43.356" v="18" actId="20577"/>
          <ac:spMkLst>
            <pc:docMk/>
            <pc:sldMk cId="682574184" sldId="278"/>
            <ac:spMk id="47" creationId="{00000000-0000-0000-0000-000000000000}"/>
          </ac:spMkLst>
        </pc:spChg>
        <pc:spChg chg="mod">
          <ac:chgData name="Ben Hakala" userId="61b104fe-b77d-4271-b22c-13dad2c1fc15" providerId="ADAL" clId="{D8647057-7EDB-42F7-9CF7-382531FC306E}" dt="2025-02-03T18:06:18.984" v="77" actId="20577"/>
          <ac:spMkLst>
            <pc:docMk/>
            <pc:sldMk cId="682574184" sldId="278"/>
            <ac:spMk id="48" creationId="{00000000-0000-0000-0000-000000000000}"/>
          </ac:spMkLst>
        </pc:spChg>
        <pc:spChg chg="mod">
          <ac:chgData name="Ben Hakala" userId="61b104fe-b77d-4271-b22c-13dad2c1fc15" providerId="ADAL" clId="{D8647057-7EDB-42F7-9CF7-382531FC306E}" dt="2025-02-03T18:06:00.266" v="56" actId="20577"/>
          <ac:spMkLst>
            <pc:docMk/>
            <pc:sldMk cId="682574184" sldId="278"/>
            <ac:spMk id="49" creationId="{00000000-0000-0000-0000-000000000000}"/>
          </ac:spMkLst>
        </pc:spChg>
        <pc:spChg chg="mod">
          <ac:chgData name="Ben Hakala" userId="61b104fe-b77d-4271-b22c-13dad2c1fc15" providerId="ADAL" clId="{D8647057-7EDB-42F7-9CF7-382531FC306E}" dt="2025-02-03T18:06:08.342" v="75" actId="20577"/>
          <ac:spMkLst>
            <pc:docMk/>
            <pc:sldMk cId="682574184" sldId="278"/>
            <ac:spMk id="50" creationId="{00000000-0000-0000-0000-000000000000}"/>
          </ac:spMkLst>
        </pc:spChg>
        <pc:spChg chg="mod">
          <ac:chgData name="Ben Hakala" userId="61b104fe-b77d-4271-b22c-13dad2c1fc15" providerId="ADAL" clId="{D8647057-7EDB-42F7-9CF7-382531FC306E}" dt="2025-02-03T18:06:28.042" v="96" actId="20577"/>
          <ac:spMkLst>
            <pc:docMk/>
            <pc:sldMk cId="682574184" sldId="278"/>
            <ac:spMk id="51" creationId="{00000000-0000-0000-0000-000000000000}"/>
          </ac:spMkLst>
        </pc:spChg>
        <pc:spChg chg="mod">
          <ac:chgData name="Ben Hakala" userId="61b104fe-b77d-4271-b22c-13dad2c1fc15" providerId="ADAL" clId="{D8647057-7EDB-42F7-9CF7-382531FC306E}" dt="2025-02-03T18:06:35.080" v="115" actId="20577"/>
          <ac:spMkLst>
            <pc:docMk/>
            <pc:sldMk cId="682574184" sldId="278"/>
            <ac:spMk id="52" creationId="{00000000-0000-0000-0000-000000000000}"/>
          </ac:spMkLst>
        </pc:spChg>
        <pc:spChg chg="mod">
          <ac:chgData name="Ben Hakala" userId="61b104fe-b77d-4271-b22c-13dad2c1fc15" providerId="ADAL" clId="{D8647057-7EDB-42F7-9CF7-382531FC306E}" dt="2025-02-03T18:10:11.801" v="133" actId="20577"/>
          <ac:spMkLst>
            <pc:docMk/>
            <pc:sldMk cId="682574184" sldId="278"/>
            <ac:spMk id="87" creationId="{00000000-0000-0000-0000-000000000000}"/>
          </ac:spMkLst>
        </pc:spChg>
        <pc:spChg chg="mod">
          <ac:chgData name="Ben Hakala" userId="61b104fe-b77d-4271-b22c-13dad2c1fc15" providerId="ADAL" clId="{D8647057-7EDB-42F7-9CF7-382531FC306E}" dt="2025-02-03T18:10:04.506" v="124" actId="20577"/>
          <ac:spMkLst>
            <pc:docMk/>
            <pc:sldMk cId="682574184" sldId="278"/>
            <ac:spMk id="96" creationId="{00000000-0000-0000-0000-000000000000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9T17:00:19.8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14581 5548 16383 0 0,'0'0'-16383'0'0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9T17:00:19.83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11289 2368 16383 0 0,'0'0'-16383'0'0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9T17:00:19.84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15221 4496 16383 0 0,'1'0'0'0'0,"2"0"-16383"0"0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9T17:00:19.8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15238 4496 16383 0 0,'-13'0'-16383'0'0,"-4"0"16383"0"0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52F84-8C07-A241-A0F1-97A64BEB2942}" type="datetimeFigureOut">
              <a:rPr lang="en-US" smtClean="0"/>
              <a:t>2/3/2025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1669E8-6D21-0846-A3A4-0F8ECB872C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142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Main Page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669E8-6D21-0846-A3A4-0F8ECB872C8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079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7D68-8AC4-0440-B1C1-67A64591BBB7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5164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7D68-8AC4-0440-B1C1-67A64591BBB7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8556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Main Page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669E8-6D21-0846-A3A4-0F8ECB872C82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07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 Title Page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669E8-6D21-0846-A3A4-0F8ECB872C8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500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Typical Page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669E8-6D21-0846-A3A4-0F8ECB872C8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952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7D68-8AC4-0440-B1C1-67A64591BBB7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516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7D68-8AC4-0440-B1C1-67A64591BBB7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711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7D68-8AC4-0440-B1C1-67A64591BBB7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711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7D68-8AC4-0440-B1C1-67A64591BBB7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7117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7D68-8AC4-0440-B1C1-67A64591BBB7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5164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7D68-8AC4-0440-B1C1-67A64591BBB7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516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7D5E-A4F8-4A40-B17B-2E86626FA336}" type="datetimeFigureOut">
              <a:rPr lang="en-US" smtClean="0"/>
              <a:t>2/3/2025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10FE-7406-6D41-AEB5-EEE0D45B8D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963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7D5E-A4F8-4A40-B17B-2E86626FA336}" type="datetimeFigureOut">
              <a:rPr lang="en-US" smtClean="0"/>
              <a:t>2/3/2025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10FE-7406-6D41-AEB5-EEE0D45B8D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185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7D5E-A4F8-4A40-B17B-2E86626FA336}" type="datetimeFigureOut">
              <a:rPr lang="en-US" smtClean="0"/>
              <a:t>2/3/2025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10FE-7406-6D41-AEB5-EEE0D45B8D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051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4A24-CCD4-E849-8882-22BD847D2D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8058-3785-FA4E-971F-CD59832881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66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4A24-CCD4-E849-8882-22BD847D2D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8058-3785-FA4E-971F-CD59832881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97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4A24-CCD4-E849-8882-22BD847D2D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8058-3785-FA4E-971F-CD59832881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133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4A24-CCD4-E849-8882-22BD847D2D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8058-3785-FA4E-971F-CD59832881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3925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4A24-CCD4-E849-8882-22BD847D2D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8058-3785-FA4E-971F-CD59832881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053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4A24-CCD4-E849-8882-22BD847D2D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8058-3785-FA4E-971F-CD59832881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5088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4A24-CCD4-E849-8882-22BD847D2D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8058-3785-FA4E-971F-CD59832881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5058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4A24-CCD4-E849-8882-22BD847D2D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8058-3785-FA4E-971F-CD59832881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822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7D5E-A4F8-4A40-B17B-2E86626FA336}" type="datetimeFigureOut">
              <a:rPr lang="en-US" smtClean="0"/>
              <a:t>2/3/2025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10FE-7406-6D41-AEB5-EEE0D45B8D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4795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4A24-CCD4-E849-8882-22BD847D2D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8058-3785-FA4E-971F-CD59832881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9508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4A24-CCD4-E849-8882-22BD847D2D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8058-3785-FA4E-971F-CD59832881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1691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4A24-CCD4-E849-8882-22BD847D2D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8058-3785-FA4E-971F-CD59832881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421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7D5E-A4F8-4A40-B17B-2E86626FA336}" type="datetimeFigureOut">
              <a:rPr lang="en-US" smtClean="0"/>
              <a:t>2/3/2025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10FE-7406-6D41-AEB5-EEE0D45B8D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404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7D5E-A4F8-4A40-B17B-2E86626FA336}" type="datetimeFigureOut">
              <a:rPr lang="en-US" smtClean="0"/>
              <a:t>2/3/2025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10FE-7406-6D41-AEB5-EEE0D45B8D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233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7D5E-A4F8-4A40-B17B-2E86626FA336}" type="datetimeFigureOut">
              <a:rPr lang="en-US" smtClean="0"/>
              <a:t>2/3/2025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10FE-7406-6D41-AEB5-EEE0D45B8D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739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7D5E-A4F8-4A40-B17B-2E86626FA336}" type="datetimeFigureOut">
              <a:rPr lang="en-US" smtClean="0"/>
              <a:t>2/3/2025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10FE-7406-6D41-AEB5-EEE0D45B8D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229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7D5E-A4F8-4A40-B17B-2E86626FA336}" type="datetimeFigureOut">
              <a:rPr lang="en-US" smtClean="0"/>
              <a:t>2/3/2025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10FE-7406-6D41-AEB5-EEE0D45B8D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099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7D5E-A4F8-4A40-B17B-2E86626FA336}" type="datetimeFigureOut">
              <a:rPr lang="en-US" smtClean="0"/>
              <a:t>2/3/2025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10FE-7406-6D41-AEB5-EEE0D45B8D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94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7D5E-A4F8-4A40-B17B-2E86626FA336}" type="datetimeFigureOut">
              <a:rPr lang="en-US" smtClean="0"/>
              <a:t>2/3/2025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10FE-7406-6D41-AEB5-EEE0D45B8D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794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57D5E-A4F8-4A40-B17B-2E86626FA336}" type="datetimeFigureOut">
              <a:rPr lang="en-US" smtClean="0"/>
              <a:t>2/3/2025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E10FE-7406-6D41-AEB5-EEE0D45B8D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825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34A24-CCD4-E849-8882-22BD847D2D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F8058-3785-FA4E-971F-CD59832881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458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customXml" Target="../ink/ink2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image" Target="../media/image12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customXml" Target="../ink/ink4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wo.ca/arts/counselling/about_us/location.html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esterncalendar.uwo.ca/PolicyPages.cfm?PolicyCategoryID=4&amp;Command=showCategory&amp;Keywords=first%20year%20&amp;SubHeadingID=50&amp;SelectedCalendar=Live&amp;ArchiveID=#SubHeading_50" TargetMode="External"/><Relationship Id="rId2" Type="http://schemas.openxmlformats.org/officeDocument/2006/relationships/hyperlink" Target="https://westerncalendar.uwo.ca/PolicyPages.cfm?PolicyCategoryID=4&amp;Command=showCategory&amp;Keywords=combination&amp;SubHeadingID=57&amp;SelectedCalendar=Live&amp;ArchiveID=#SubHeading_57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esterncalendar.uwo.ca/PolicyPages.cfm?PolicyCategoryID=4&amp;Command=showCategory&amp;Keywords=Essay%20Course%20Requirements&amp;SubHeadingID=50&amp;SelectedCalendar=Live&amp;ArchiveID=#SubHeading_50" TargetMode="External"/><Relationship Id="rId4" Type="http://schemas.openxmlformats.org/officeDocument/2006/relationships/hyperlink" Target="https://westerncalendar.uwo.ca/PolicyPages.cfm?Command=showCategory&amp;PolicyCategoryID=4#Page_48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careerexperience.uwo.ca/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agreen8@uwo.ca" TargetMode="External"/><Relationship Id="rId2" Type="http://schemas.openxmlformats.org/officeDocument/2006/relationships/hyperlink" Target="mailto:bhakala@uwo.ca" TargetMode="Externa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58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00889" y="6302963"/>
            <a:ext cx="3189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>
                <a:solidFill>
                  <a:srgbClr val="3B1B70"/>
                </a:solidFill>
                <a:latin typeface="Arial"/>
                <a:cs typeface="Arial"/>
              </a:rPr>
              <a:t>Intent to Register</a:t>
            </a:r>
            <a:endParaRPr lang="en-US" sz="1600" dirty="0">
              <a:solidFill>
                <a:srgbClr val="3B1B70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8870" y="140714"/>
            <a:ext cx="80057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+mj-lt"/>
                <a:cs typeface="Arial"/>
              </a:rPr>
              <a:t>4) Review your current program and indicate if you would like to “Continue in Current Program” or “Change your Program/Module(s). </a:t>
            </a:r>
          </a:p>
          <a:p>
            <a:endParaRPr lang="en-US" sz="2800" dirty="0">
              <a:solidFill>
                <a:schemeClr val="bg1"/>
              </a:solidFill>
              <a:latin typeface="+mj-lt"/>
              <a:cs typeface="Arial"/>
            </a:endParaRPr>
          </a:p>
          <a:p>
            <a:r>
              <a:rPr lang="en-US" sz="2800" dirty="0">
                <a:solidFill>
                  <a:schemeClr val="bg1"/>
                </a:solidFill>
                <a:latin typeface="+mj-lt"/>
                <a:cs typeface="Arial"/>
              </a:rPr>
              <a:t>5) If you would like to change your Program/Module(s), select a Faculty or Affiliated University College and click ‘continue’.</a:t>
            </a:r>
          </a:p>
          <a:p>
            <a:pPr marL="514350" indent="-514350">
              <a:buFont typeface="+mj-lt"/>
              <a:buAutoNum type="arabicParenR" startAt="3"/>
            </a:pPr>
            <a:endParaRPr lang="en-US" sz="2800" dirty="0">
              <a:solidFill>
                <a:schemeClr val="bg1"/>
              </a:solidFill>
              <a:latin typeface="+mj-lt"/>
              <a:cs typeface="Arial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858EF62-6987-49AA-9966-74881C34E0C2}"/>
                  </a:ext>
                </a:extLst>
              </p14:cNvPr>
              <p14:cNvContentPartPr/>
              <p14:nvPr/>
            </p14:nvContentPartPr>
            <p14:xfrm>
              <a:off x="5180013" y="2984008"/>
              <a:ext cx="19049" cy="19049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858EF62-6987-49AA-9966-74881C34E0C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46612" y="2050607"/>
                <a:ext cx="1904900" cy="19049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81E3493-2572-47AF-9D16-FA4119470AFF}"/>
                  </a:ext>
                </a:extLst>
              </p14:cNvPr>
              <p14:cNvContentPartPr/>
              <p14:nvPr/>
            </p14:nvContentPartPr>
            <p14:xfrm>
              <a:off x="3339262" y="1206083"/>
              <a:ext cx="19049" cy="19049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81E3493-2572-47AF-9D16-FA4119470AF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86812" y="253633"/>
                <a:ext cx="1904900" cy="1904900"/>
              </a:xfrm>
              <a:prstGeom prst="rect">
                <a:avLst/>
              </a:prstGeom>
            </p:spPr>
          </p:pic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D91405A2-93CA-5645-99DA-4D7223AE9D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827" y="3429000"/>
            <a:ext cx="4819651" cy="24595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DD91281-F141-1774-315A-F8C773BDE364}"/>
              </a:ext>
            </a:extLst>
          </p:cNvPr>
          <p:cNvSpPr txBox="1"/>
          <p:nvPr/>
        </p:nvSpPr>
        <p:spPr>
          <a:xfrm>
            <a:off x="5522976" y="3520440"/>
            <a:ext cx="33670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Please note: “Brescia Program” will not be available to students not already registered in a Brescia program or module. If you have chosen to Continue in Current Program, you have completed your Intent to Register. However, you are given the option of Selecting a 2nd Choice. Follow the next steps if you choose to submit a 2nd choice</a:t>
            </a:r>
          </a:p>
        </p:txBody>
      </p:sp>
    </p:spTree>
    <p:extLst>
      <p:ext uri="{BB962C8B-B14F-4D97-AF65-F5344CB8AC3E}">
        <p14:creationId xmlns:p14="http://schemas.microsoft.com/office/powerpoint/2010/main" val="144432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0361" y="131089"/>
            <a:ext cx="800570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+mj-lt"/>
              <a:buAutoNum type="arabicParenR" startAt="5"/>
            </a:pPr>
            <a:r>
              <a:rPr lang="en-US" sz="2800" dirty="0">
                <a:solidFill>
                  <a:schemeClr val="bg1"/>
                </a:solidFill>
                <a:cs typeface="Arial"/>
              </a:rPr>
              <a:t>Select your degree type and module(s) type, and click ‘continue’:</a:t>
            </a:r>
          </a:p>
          <a:p>
            <a:endParaRPr lang="en-US" sz="4800" dirty="0">
              <a:solidFill>
                <a:srgbClr val="807F83"/>
              </a:solidFill>
              <a:latin typeface="Arial"/>
              <a:cs typeface="Arial"/>
            </a:endParaRPr>
          </a:p>
          <a:p>
            <a:pPr marL="914400" indent="-914400">
              <a:buFont typeface="+mj-lt"/>
              <a:buAutoNum type="arabicParenR" startAt="5"/>
            </a:pPr>
            <a:endParaRPr lang="en-US" sz="4800" dirty="0">
              <a:solidFill>
                <a:srgbClr val="807F83"/>
              </a:solidFill>
              <a:latin typeface="Arial"/>
              <a:cs typeface="Arial"/>
            </a:endParaRPr>
          </a:p>
          <a:p>
            <a:pPr marL="1143000" indent="-1143000">
              <a:buFont typeface="+mj-lt"/>
              <a:buAutoNum type="arabicParenR" startAt="5"/>
            </a:pPr>
            <a:endParaRPr lang="en-US" sz="6000" b="1" dirty="0">
              <a:solidFill>
                <a:srgbClr val="000000"/>
              </a:solidFill>
              <a:latin typeface="Arial"/>
              <a:cs typeface="Arial Unicode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00889" y="6302963"/>
            <a:ext cx="3189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3B1B70"/>
                </a:solidFill>
                <a:latin typeface="Arial"/>
                <a:cs typeface="Arial"/>
              </a:rPr>
              <a:t>Intent to Register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5050A86-5A1F-46EB-B349-49E6D1D2568B}"/>
                  </a:ext>
                </a:extLst>
              </p14:cNvPr>
              <p14:cNvContentPartPr/>
              <p14:nvPr/>
            </p14:nvContentPartPr>
            <p14:xfrm>
              <a:off x="5537717" y="2396085"/>
              <a:ext cx="19049" cy="19049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5050A86-5A1F-46EB-B349-49E6D1D2568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51037" y="1443635"/>
                <a:ext cx="396219" cy="19049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177E0B3-452B-4549-B8BA-A78C6C623F4C}"/>
                  </a:ext>
                </a:extLst>
              </p14:cNvPr>
              <p14:cNvContentPartPr/>
              <p14:nvPr/>
            </p14:nvContentPartPr>
            <p14:xfrm>
              <a:off x="5530733" y="2396085"/>
              <a:ext cx="19049" cy="19049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177E0B3-452B-4549-B8BA-A78C6C623F4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00009" y="1443635"/>
                <a:ext cx="79883" cy="190490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3F7FEA24-60A0-AB4D-B0EC-BBFB1D662A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4836" y="1408811"/>
            <a:ext cx="6108700" cy="25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58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317" y="573851"/>
            <a:ext cx="800570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+mj-lt"/>
              <a:buAutoNum type="arabicParenR" startAt="6"/>
            </a:pPr>
            <a:r>
              <a:rPr lang="en-US" sz="2400" dirty="0">
                <a:solidFill>
                  <a:schemeClr val="bg1"/>
                </a:solidFill>
                <a:latin typeface="+mj-lt"/>
                <a:cs typeface="Arial"/>
              </a:rPr>
              <a:t>Select your preferred module(s) and certificate (optional), click ‘continue’</a:t>
            </a:r>
          </a:p>
          <a:p>
            <a:pPr marL="685800" indent="-685800">
              <a:buFont typeface="Arial"/>
              <a:buChar char="•"/>
            </a:pPr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en-US" sz="6000" b="1" dirty="0">
              <a:solidFill>
                <a:schemeClr val="bg1"/>
              </a:solidFill>
              <a:latin typeface="Arial"/>
              <a:cs typeface="Arial Unicode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00889" y="6302963"/>
            <a:ext cx="3189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3B1B70"/>
                </a:solidFill>
                <a:latin typeface="Arial"/>
                <a:cs typeface="Arial"/>
              </a:rPr>
              <a:t>Intent to Register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2561" y="5086864"/>
            <a:ext cx="8484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* If you would like to declare a certificate, please select “Click here for Certificate”.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156FC6-3615-E945-90A3-A2AC883C6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234" y="1401804"/>
            <a:ext cx="6673870" cy="319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4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882" y="279133"/>
            <a:ext cx="8306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 startAt="7"/>
            </a:pPr>
            <a:r>
              <a:rPr lang="en-US" sz="2400" dirty="0">
                <a:solidFill>
                  <a:schemeClr val="bg1"/>
                </a:solidFill>
              </a:rPr>
              <a:t>Confirm your selection, and click ‘continue’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266" y="2807982"/>
            <a:ext cx="8585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 startAt="8"/>
            </a:pPr>
            <a:r>
              <a:rPr lang="en-US" sz="2400" dirty="0">
                <a:solidFill>
                  <a:schemeClr val="bg1"/>
                </a:solidFill>
              </a:rPr>
              <a:t>To submit a 2nd Choice, click Select 2</a:t>
            </a:r>
            <a:r>
              <a:rPr lang="en-US" sz="2400" baseline="30000" dirty="0">
                <a:solidFill>
                  <a:schemeClr val="bg1"/>
                </a:solidFill>
              </a:rPr>
              <a:t>nd</a:t>
            </a:r>
            <a:r>
              <a:rPr lang="en-US" sz="2400" dirty="0">
                <a:solidFill>
                  <a:schemeClr val="bg1"/>
                </a:solidFill>
              </a:rPr>
              <a:t> choice. Alternatively, close your browser tab when complete.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00889" y="6302963"/>
            <a:ext cx="3189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3B1B70"/>
                </a:solidFill>
                <a:latin typeface="Arial"/>
                <a:cs typeface="Arial"/>
              </a:rPr>
              <a:t>Intent to Register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14F341-6AC9-A242-BC04-32F1B6AFC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744" y="740798"/>
            <a:ext cx="6175020" cy="19492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E220C4-2BA2-114F-BCEC-D471A6E64B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744" y="3638979"/>
            <a:ext cx="6175020" cy="247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80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337" y="590397"/>
            <a:ext cx="89175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9) Check your Western email account for your Intent to Register</a:t>
            </a:r>
          </a:p>
          <a:p>
            <a:r>
              <a:rPr lang="en-US" sz="2400" dirty="0">
                <a:solidFill>
                  <a:schemeClr val="bg1"/>
                </a:solidFill>
              </a:rPr>
              <a:t>     confirmation.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CAB349-0B77-924C-AAA0-CCD56537F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375" y="1792287"/>
            <a:ext cx="7683500" cy="181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599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78623"/>
          </a:xfrm>
        </p:spPr>
        <p:txBody>
          <a:bodyPr/>
          <a:lstStyle/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No Online ITR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00889" y="6302963"/>
            <a:ext cx="3189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3B1B70"/>
                </a:solidFill>
                <a:latin typeface="Arial"/>
                <a:cs typeface="Arial"/>
              </a:rPr>
              <a:t>Intent to Register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7481" y="1321018"/>
            <a:ext cx="851733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The following students need to contact an Academic Counsellor to submit an ITR </a:t>
            </a:r>
            <a:r>
              <a:rPr lang="en-US" sz="16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https://www.uwo.ca/arts/counselling/about_us/location.html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New SASAH students: Continuing SASAH students can do online ITR.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New Concurrent Degree students: Continuing Concurrent students can do online ITR.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Re-registrants: Students not currently registered this year but eligible to return to Western.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All Second-Degree Students: Continuing Second Degree students can do online ITR.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New Scholar’s Electives Students: Senior Scholar’s Electives Students can do online ITR.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New Cross-Disciplinary Degree students: Continuing Cross-Disciplinary students can do online ITR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Post-Degree Module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New Western Scholars: Continuing Western Scholars can do online ITR</a:t>
            </a:r>
          </a:p>
        </p:txBody>
      </p:sp>
    </p:spTree>
    <p:extLst>
      <p:ext uri="{BB962C8B-B14F-4D97-AF65-F5344CB8AC3E}">
        <p14:creationId xmlns:p14="http://schemas.microsoft.com/office/powerpoint/2010/main" val="3436575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2481" y="164276"/>
            <a:ext cx="8005704" cy="750974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n-US" sz="2800" b="1" dirty="0">
                <a:solidFill>
                  <a:srgbClr val="3B1B70"/>
                </a:solidFill>
                <a:latin typeface="+mj-lt"/>
                <a:cs typeface="Arial Unicode MS"/>
              </a:rPr>
              <a:t>Arts &amp; Humanities</a:t>
            </a:r>
          </a:p>
          <a:p>
            <a:pPr algn="ctr"/>
            <a:r>
              <a:rPr lang="en-US" sz="2800" b="1" dirty="0">
                <a:solidFill>
                  <a:srgbClr val="3B1B70"/>
                </a:solidFill>
                <a:latin typeface="+mj-lt"/>
                <a:cs typeface="Arial Unicode MS"/>
              </a:rPr>
              <a:t>Departments &amp; Programs</a:t>
            </a:r>
          </a:p>
          <a:p>
            <a:pPr algn="ctr"/>
            <a:endParaRPr lang="en-US" sz="1200" b="1" dirty="0">
              <a:solidFill>
                <a:srgbClr val="3B1B70"/>
              </a:solidFill>
              <a:latin typeface="Arial"/>
              <a:cs typeface="Arial Unicode MS"/>
            </a:endParaRPr>
          </a:p>
          <a:p>
            <a:pPr marL="2743200" lvl="5" indent="-457200">
              <a:buSzPct val="75000"/>
              <a:buFont typeface="Arial"/>
              <a:buChar char="•"/>
            </a:pPr>
            <a:r>
              <a:rPr lang="en-US" sz="1600" dirty="0">
                <a:solidFill>
                  <a:srgbClr val="807F83"/>
                </a:solidFill>
                <a:latin typeface="Arial"/>
                <a:cs typeface="Arial"/>
              </a:rPr>
              <a:t>Classical Studies	</a:t>
            </a:r>
          </a:p>
          <a:p>
            <a:pPr marL="2743200" lvl="5" indent="-457200">
              <a:buSzPct val="75000"/>
              <a:buFont typeface="Arial"/>
              <a:buChar char="•"/>
            </a:pPr>
            <a:r>
              <a:rPr lang="en-US" sz="1600" dirty="0">
                <a:solidFill>
                  <a:srgbClr val="807F83"/>
                </a:solidFill>
                <a:latin typeface="Arial"/>
                <a:cs typeface="Arial"/>
              </a:rPr>
              <a:t>English and Writing Studies (includes Film Studies)</a:t>
            </a:r>
          </a:p>
          <a:p>
            <a:pPr marL="2743200" lvl="5" indent="-457200">
              <a:buSzPct val="75000"/>
              <a:buFont typeface="Arial"/>
              <a:buChar char="•"/>
            </a:pPr>
            <a:r>
              <a:rPr lang="en-US" sz="1600" dirty="0">
                <a:solidFill>
                  <a:srgbClr val="807F83"/>
                </a:solidFill>
                <a:latin typeface="Arial"/>
                <a:cs typeface="Arial"/>
              </a:rPr>
              <a:t>French Studies</a:t>
            </a:r>
          </a:p>
          <a:p>
            <a:pPr marL="2743200" lvl="5" indent="-457200">
              <a:buSzPct val="75000"/>
              <a:buFont typeface="Arial"/>
              <a:buChar char="•"/>
            </a:pPr>
            <a:r>
              <a:rPr lang="en-US" sz="1600" dirty="0">
                <a:solidFill>
                  <a:srgbClr val="807F83"/>
                </a:solidFill>
                <a:latin typeface="Arial"/>
                <a:cs typeface="Arial"/>
              </a:rPr>
              <a:t>Linguistics</a:t>
            </a:r>
          </a:p>
          <a:p>
            <a:pPr marL="2743200" lvl="5" indent="-457200">
              <a:buSzPct val="75000"/>
              <a:buFont typeface="Arial"/>
              <a:buChar char="•"/>
            </a:pPr>
            <a:r>
              <a:rPr lang="en-US" sz="1600" dirty="0">
                <a:solidFill>
                  <a:srgbClr val="807F83"/>
                </a:solidFill>
                <a:latin typeface="Arial"/>
                <a:cs typeface="Arial"/>
              </a:rPr>
              <a:t>Languages and Cultures</a:t>
            </a:r>
          </a:p>
          <a:p>
            <a:pPr marL="2743200" lvl="5" indent="-457200">
              <a:buSzPct val="75000"/>
              <a:buFont typeface="Arial"/>
              <a:buChar char="•"/>
            </a:pPr>
            <a:r>
              <a:rPr lang="en-US" sz="1600" dirty="0">
                <a:solidFill>
                  <a:srgbClr val="807F83"/>
                </a:solidFill>
                <a:latin typeface="Arial"/>
                <a:cs typeface="Arial"/>
              </a:rPr>
              <a:t>Philosophy</a:t>
            </a:r>
          </a:p>
          <a:p>
            <a:pPr marL="2743200" lvl="5" indent="-457200">
              <a:buSzPct val="75000"/>
              <a:buFont typeface="Arial"/>
              <a:buChar char="•"/>
            </a:pPr>
            <a:r>
              <a:rPr lang="en-US" sz="1600" dirty="0">
                <a:solidFill>
                  <a:srgbClr val="807F83"/>
                </a:solidFill>
                <a:latin typeface="Arial"/>
                <a:cs typeface="Arial"/>
              </a:rPr>
              <a:t>Visual Arts</a:t>
            </a:r>
          </a:p>
          <a:p>
            <a:pPr marL="2743200" lvl="5" indent="-457200">
              <a:buSzPct val="75000"/>
              <a:buFont typeface="Arial"/>
              <a:buChar char="•"/>
            </a:pPr>
            <a:r>
              <a:rPr lang="en-US" sz="1600" dirty="0">
                <a:solidFill>
                  <a:srgbClr val="807F83"/>
                </a:solidFill>
                <a:latin typeface="Arial"/>
                <a:cs typeface="Arial"/>
              </a:rPr>
              <a:t>Gender, Sexuality, and Women’s Studies (includes Black Studies)</a:t>
            </a:r>
          </a:p>
          <a:p>
            <a:pPr lvl="1">
              <a:buSzPct val="75000"/>
            </a:pPr>
            <a:endParaRPr lang="en-US" sz="1600" dirty="0">
              <a:solidFill>
                <a:srgbClr val="807F83"/>
              </a:solidFill>
              <a:latin typeface="Arial"/>
              <a:cs typeface="Arial"/>
            </a:endParaRPr>
          </a:p>
          <a:p>
            <a:pPr>
              <a:buSzPct val="75000"/>
            </a:pPr>
            <a:endParaRPr lang="en-US" sz="800" dirty="0">
              <a:solidFill>
                <a:srgbClr val="807F83"/>
              </a:solidFill>
              <a:latin typeface="Arial"/>
              <a:cs typeface="Arial"/>
            </a:endParaRPr>
          </a:p>
          <a:p>
            <a:pPr algn="ctr">
              <a:spcAft>
                <a:spcPts val="1200"/>
              </a:spcAft>
            </a:pPr>
            <a:r>
              <a:rPr lang="en-US" sz="2400" b="1" dirty="0">
                <a:solidFill>
                  <a:srgbClr val="3B1B70"/>
                </a:solidFill>
                <a:latin typeface="+mj-lt"/>
                <a:cs typeface="Arial Unicode MS"/>
              </a:rPr>
              <a:t>Faculty Modules:</a:t>
            </a:r>
          </a:p>
          <a:p>
            <a:pPr marL="2743200" lvl="5" indent="-457200">
              <a:buSzPct val="75000"/>
              <a:buFont typeface="Arial"/>
              <a:buChar char="•"/>
            </a:pPr>
            <a:r>
              <a:rPr lang="en-US" sz="1600" dirty="0">
                <a:solidFill>
                  <a:srgbClr val="807F83"/>
                </a:solidFill>
                <a:latin typeface="Arial"/>
                <a:cs typeface="Arial"/>
              </a:rPr>
              <a:t>Major in Arts and Humanities</a:t>
            </a:r>
          </a:p>
          <a:p>
            <a:pPr marL="2743200" lvl="5" indent="-457200">
              <a:buSzPct val="75000"/>
              <a:buFont typeface="Arial"/>
              <a:buChar char="•"/>
            </a:pPr>
            <a:r>
              <a:rPr lang="en-US" sz="1600" dirty="0">
                <a:solidFill>
                  <a:srgbClr val="807F83"/>
                </a:solidFill>
                <a:latin typeface="Arial"/>
                <a:cs typeface="Arial"/>
              </a:rPr>
              <a:t>Major in Creative Arts and Production</a:t>
            </a:r>
          </a:p>
          <a:p>
            <a:pPr marL="2743200" lvl="5" indent="-457200">
              <a:buSzPct val="75000"/>
              <a:buFont typeface="Arial"/>
              <a:buChar char="•"/>
            </a:pPr>
            <a:r>
              <a:rPr lang="en-US" sz="1600" dirty="0">
                <a:solidFill>
                  <a:srgbClr val="807F83"/>
                </a:solidFill>
                <a:latin typeface="Arial"/>
                <a:cs typeface="Arial"/>
              </a:rPr>
              <a:t>Major in Medieval Studies</a:t>
            </a:r>
          </a:p>
          <a:p>
            <a:pPr marL="2743200" lvl="5" indent="-457200">
              <a:buSzPct val="75000"/>
              <a:buFont typeface="Arial"/>
              <a:buChar char="•"/>
            </a:pPr>
            <a:r>
              <a:rPr lang="en-US" sz="1600" dirty="0">
                <a:solidFill>
                  <a:srgbClr val="807F83"/>
                </a:solidFill>
                <a:latin typeface="Arial"/>
                <a:cs typeface="Arial"/>
              </a:rPr>
              <a:t>Minor in Medieval Studies</a:t>
            </a:r>
          </a:p>
          <a:p>
            <a:pPr lvl="5">
              <a:buSzPct val="75000"/>
            </a:pPr>
            <a:endParaRPr lang="en-US" sz="1600" dirty="0">
              <a:solidFill>
                <a:srgbClr val="807F83"/>
              </a:solidFill>
              <a:latin typeface="Arial"/>
              <a:cs typeface="Arial"/>
            </a:endParaRPr>
          </a:p>
          <a:p>
            <a:pPr marL="3200400" lvl="6" indent="-457200">
              <a:buSzPct val="75000"/>
              <a:buFont typeface="Arial"/>
              <a:buChar char="•"/>
            </a:pPr>
            <a:endParaRPr lang="en-US" sz="1600" b="1" dirty="0">
              <a:solidFill>
                <a:srgbClr val="3B1B70"/>
              </a:solidFill>
              <a:latin typeface="Arial"/>
              <a:cs typeface="Arial Unicode MS"/>
            </a:endParaRPr>
          </a:p>
          <a:p>
            <a:endParaRPr lang="en-US" sz="2800" dirty="0">
              <a:solidFill>
                <a:srgbClr val="807F83"/>
              </a:solidFill>
              <a:latin typeface="Arial"/>
              <a:cs typeface="Arial"/>
            </a:endParaRPr>
          </a:p>
          <a:p>
            <a:pPr marL="685800" indent="-685800">
              <a:buFont typeface="Arial"/>
              <a:buChar char="•"/>
            </a:pPr>
            <a:endParaRPr lang="en-US" sz="2800" dirty="0">
              <a:solidFill>
                <a:srgbClr val="807F83"/>
              </a:solidFill>
              <a:latin typeface="Arial"/>
              <a:cs typeface="Arial"/>
            </a:endParaRPr>
          </a:p>
          <a:p>
            <a:endParaRPr lang="en-US" sz="6000" b="1" dirty="0">
              <a:solidFill>
                <a:srgbClr val="807F83"/>
              </a:solidFill>
              <a:latin typeface="Arial"/>
              <a:cs typeface="Arial Unicode M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00889" y="6302963"/>
            <a:ext cx="3189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Intent to Register </a:t>
            </a:r>
          </a:p>
        </p:txBody>
      </p:sp>
    </p:spTree>
    <p:extLst>
      <p:ext uri="{BB962C8B-B14F-4D97-AF65-F5344CB8AC3E}">
        <p14:creationId xmlns:p14="http://schemas.microsoft.com/office/powerpoint/2010/main" val="155525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7230" y="573851"/>
            <a:ext cx="8005704" cy="6724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3B1B70"/>
                </a:solidFill>
                <a:latin typeface="+mj-lt"/>
                <a:cs typeface="Arial Unicode MS"/>
              </a:rPr>
              <a:t>Certificates Offered </a:t>
            </a:r>
          </a:p>
          <a:p>
            <a:pPr algn="ctr"/>
            <a:r>
              <a:rPr lang="en-US" b="1" dirty="0">
                <a:solidFill>
                  <a:srgbClr val="3B1B70"/>
                </a:solidFill>
                <a:latin typeface="+mj-lt"/>
                <a:cs typeface="Arial Unicode MS"/>
              </a:rPr>
              <a:t>(completed concurrently with degree):</a:t>
            </a:r>
          </a:p>
          <a:p>
            <a:pPr algn="ctr"/>
            <a:endParaRPr lang="en-US" b="1" dirty="0">
              <a:solidFill>
                <a:srgbClr val="3B1B70"/>
              </a:solidFill>
              <a:latin typeface="+mj-lt"/>
              <a:cs typeface="Arial Unicode MS"/>
            </a:endParaRPr>
          </a:p>
          <a:p>
            <a:pPr marL="2514600" lvl="4" indent="-685800">
              <a:buSzPct val="75000"/>
              <a:buFont typeface="Arial"/>
              <a:buChar char="•"/>
            </a:pPr>
            <a:r>
              <a:rPr lang="en-US" sz="1700" dirty="0">
                <a:solidFill>
                  <a:srgbClr val="807F83"/>
                </a:solidFill>
                <a:latin typeface="Arial"/>
                <a:cs typeface="Arial"/>
              </a:rPr>
              <a:t>Certificate in Art History</a:t>
            </a:r>
          </a:p>
          <a:p>
            <a:pPr marL="2514600" lvl="4" indent="-685800">
              <a:buSzPct val="75000"/>
              <a:buFont typeface="Arial"/>
              <a:buChar char="•"/>
            </a:pPr>
            <a:r>
              <a:rPr lang="en-US" sz="1700" dirty="0">
                <a:solidFill>
                  <a:srgbClr val="807F83"/>
                </a:solidFill>
                <a:latin typeface="Arial"/>
                <a:cs typeface="Arial"/>
              </a:rPr>
              <a:t>Certificate in Ethics</a:t>
            </a:r>
          </a:p>
          <a:p>
            <a:pPr marL="2514600" lvl="4" indent="-685800">
              <a:buSzPct val="75000"/>
              <a:buFont typeface="Arial"/>
              <a:buChar char="•"/>
            </a:pPr>
            <a:r>
              <a:rPr lang="en-US" sz="1700" dirty="0" err="1">
                <a:solidFill>
                  <a:srgbClr val="807F83"/>
                </a:solidFill>
                <a:latin typeface="Arial"/>
                <a:cs typeface="Arial"/>
              </a:rPr>
              <a:t>Certificat</a:t>
            </a:r>
            <a:r>
              <a:rPr lang="en-US" sz="1700" dirty="0">
                <a:solidFill>
                  <a:srgbClr val="807F83"/>
                </a:solidFill>
                <a:latin typeface="Arial"/>
                <a:cs typeface="Arial"/>
              </a:rPr>
              <a:t> de </a:t>
            </a:r>
            <a:r>
              <a:rPr lang="en-US" sz="1700" dirty="0" err="1">
                <a:solidFill>
                  <a:srgbClr val="807F83"/>
                </a:solidFill>
                <a:latin typeface="Arial"/>
                <a:cs typeface="Arial"/>
              </a:rPr>
              <a:t>français</a:t>
            </a:r>
            <a:r>
              <a:rPr lang="en-US" sz="1700" dirty="0">
                <a:solidFill>
                  <a:srgbClr val="807F83"/>
                </a:solidFill>
                <a:latin typeface="Arial"/>
                <a:cs typeface="Arial"/>
              </a:rPr>
              <a:t> </a:t>
            </a:r>
            <a:r>
              <a:rPr lang="en-US" sz="1700" dirty="0" err="1">
                <a:solidFill>
                  <a:srgbClr val="807F83"/>
                </a:solidFill>
                <a:latin typeface="Arial"/>
                <a:cs typeface="Arial"/>
              </a:rPr>
              <a:t>pratique</a:t>
            </a:r>
            <a:endParaRPr lang="en-US" sz="1700" dirty="0">
              <a:solidFill>
                <a:srgbClr val="807F83"/>
              </a:solidFill>
              <a:latin typeface="Arial"/>
              <a:cs typeface="Arial"/>
            </a:endParaRPr>
          </a:p>
          <a:p>
            <a:pPr marL="2514600" lvl="4" indent="-685800">
              <a:buSzPct val="75000"/>
              <a:buFont typeface="Arial"/>
              <a:buChar char="•"/>
            </a:pPr>
            <a:r>
              <a:rPr lang="en-US" sz="1700" dirty="0">
                <a:solidFill>
                  <a:srgbClr val="807F83"/>
                </a:solidFill>
                <a:latin typeface="Arial"/>
                <a:cs typeface="Arial"/>
              </a:rPr>
              <a:t>Certificate in Museum and Curatorial Studies</a:t>
            </a:r>
          </a:p>
          <a:p>
            <a:pPr marL="2514600" lvl="4" indent="-685800">
              <a:buSzPct val="75000"/>
              <a:buFont typeface="Arial"/>
              <a:buChar char="•"/>
            </a:pPr>
            <a:r>
              <a:rPr lang="en-US" sz="1700" dirty="0">
                <a:solidFill>
                  <a:srgbClr val="807F83"/>
                </a:solidFill>
                <a:latin typeface="Arial"/>
                <a:cs typeface="Arial"/>
              </a:rPr>
              <a:t>Certificate in Intercultural Communication for Arabic</a:t>
            </a:r>
          </a:p>
          <a:p>
            <a:pPr marL="2514600" lvl="4" indent="-685800">
              <a:buSzPct val="75000"/>
              <a:buFont typeface="Arial"/>
              <a:buChar char="•"/>
            </a:pPr>
            <a:r>
              <a:rPr lang="en-US" sz="1700" dirty="0">
                <a:solidFill>
                  <a:srgbClr val="807F83"/>
                </a:solidFill>
                <a:latin typeface="Arial"/>
                <a:cs typeface="Arial"/>
              </a:rPr>
              <a:t>Certificate in Intercultural Communication for Japanese</a:t>
            </a:r>
          </a:p>
          <a:p>
            <a:pPr marL="2514600" lvl="4" indent="-685800">
              <a:buSzPct val="75000"/>
              <a:buFont typeface="Arial"/>
              <a:buChar char="•"/>
            </a:pPr>
            <a:r>
              <a:rPr lang="en-US" sz="1700" dirty="0">
                <a:solidFill>
                  <a:srgbClr val="807F83"/>
                </a:solidFill>
                <a:latin typeface="Arial"/>
                <a:cs typeface="Arial"/>
              </a:rPr>
              <a:t>Certificate in German</a:t>
            </a:r>
          </a:p>
          <a:p>
            <a:pPr marL="2514600" lvl="4" indent="-685800">
              <a:buSzPct val="75000"/>
              <a:buFont typeface="Arial"/>
              <a:buChar char="•"/>
            </a:pPr>
            <a:r>
              <a:rPr lang="en-US" sz="1700" dirty="0">
                <a:solidFill>
                  <a:srgbClr val="807F83"/>
                </a:solidFill>
                <a:latin typeface="Arial"/>
                <a:cs typeface="Arial"/>
              </a:rPr>
              <a:t>Certificate in Italian</a:t>
            </a:r>
          </a:p>
          <a:p>
            <a:pPr marL="2514600" lvl="4" indent="-685800">
              <a:buSzPct val="75000"/>
              <a:buFont typeface="Arial"/>
              <a:buChar char="•"/>
            </a:pPr>
            <a:r>
              <a:rPr lang="en-US" sz="1700" dirty="0">
                <a:solidFill>
                  <a:srgbClr val="807F83"/>
                </a:solidFill>
                <a:latin typeface="Arial"/>
                <a:cs typeface="Arial"/>
              </a:rPr>
              <a:t>Certificate in Spanish</a:t>
            </a:r>
          </a:p>
          <a:p>
            <a:pPr marL="2514600" lvl="4" indent="-685800">
              <a:buSzPct val="75000"/>
              <a:buFont typeface="Arial"/>
              <a:buChar char="•"/>
            </a:pPr>
            <a:r>
              <a:rPr lang="en-US" sz="1700" dirty="0">
                <a:solidFill>
                  <a:srgbClr val="807F83"/>
                </a:solidFill>
                <a:latin typeface="Arial"/>
                <a:cs typeface="Arial"/>
              </a:rPr>
              <a:t>Certificate in Professional Communication</a:t>
            </a:r>
          </a:p>
          <a:p>
            <a:pPr marL="2514600" lvl="4" indent="-685800">
              <a:buSzPct val="75000"/>
              <a:buFont typeface="Arial"/>
              <a:buChar char="•"/>
            </a:pPr>
            <a:r>
              <a:rPr lang="en-US" sz="1700" dirty="0">
                <a:solidFill>
                  <a:srgbClr val="807F83"/>
                </a:solidFill>
                <a:latin typeface="Arial"/>
                <a:cs typeface="Arial"/>
              </a:rPr>
              <a:t>Certificate in Studio Art</a:t>
            </a:r>
          </a:p>
          <a:p>
            <a:pPr marL="2514600" lvl="4" indent="-685800">
              <a:buSzPct val="75000"/>
              <a:buFont typeface="Arial"/>
              <a:buChar char="•"/>
            </a:pPr>
            <a:r>
              <a:rPr lang="en-US" sz="1700" dirty="0">
                <a:solidFill>
                  <a:srgbClr val="807F83"/>
                </a:solidFill>
                <a:latin typeface="Arial"/>
                <a:cs typeface="Arial"/>
              </a:rPr>
              <a:t>Certificate in Theatre Arts</a:t>
            </a:r>
          </a:p>
          <a:p>
            <a:pPr marL="2514600" lvl="4" indent="-685800">
              <a:buSzPct val="75000"/>
              <a:buFont typeface="Arial"/>
              <a:buChar char="•"/>
            </a:pPr>
            <a:r>
              <a:rPr lang="en-US" sz="1700" dirty="0">
                <a:solidFill>
                  <a:srgbClr val="807F83"/>
                </a:solidFill>
                <a:latin typeface="Arial"/>
                <a:cs typeface="Arial"/>
              </a:rPr>
              <a:t>Certificate in Writing</a:t>
            </a:r>
          </a:p>
          <a:p>
            <a:pPr marL="2514600" lvl="4" indent="-685800">
              <a:buSzPct val="75000"/>
              <a:buFont typeface="Arial"/>
              <a:buChar char="•"/>
            </a:pPr>
            <a:endParaRPr lang="en-US" dirty="0">
              <a:solidFill>
                <a:srgbClr val="807F83"/>
              </a:solidFill>
              <a:latin typeface="Arial"/>
              <a:cs typeface="Arial"/>
            </a:endParaRPr>
          </a:p>
          <a:p>
            <a:pPr marL="685800" indent="-685800">
              <a:buFont typeface="Arial"/>
              <a:buChar char="•"/>
            </a:pPr>
            <a:endParaRPr lang="en-US" sz="2800" dirty="0">
              <a:solidFill>
                <a:srgbClr val="807F83"/>
              </a:solidFill>
              <a:latin typeface="Arial"/>
              <a:cs typeface="Arial"/>
            </a:endParaRPr>
          </a:p>
          <a:p>
            <a:pPr marL="685800" indent="-685800">
              <a:buFont typeface="Arial"/>
              <a:buChar char="•"/>
            </a:pPr>
            <a:endParaRPr lang="en-US" sz="2800" dirty="0">
              <a:solidFill>
                <a:srgbClr val="807F83"/>
              </a:solidFill>
              <a:latin typeface="Arial"/>
              <a:cs typeface="Arial"/>
            </a:endParaRPr>
          </a:p>
          <a:p>
            <a:endParaRPr lang="en-US" sz="6000" b="1" dirty="0">
              <a:solidFill>
                <a:srgbClr val="807F83"/>
              </a:solidFill>
              <a:latin typeface="Arial"/>
              <a:cs typeface="Arial Unicode M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00889" y="6302963"/>
            <a:ext cx="3189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Intent to Register</a:t>
            </a:r>
          </a:p>
        </p:txBody>
      </p:sp>
    </p:spTree>
    <p:extLst>
      <p:ext uri="{BB962C8B-B14F-4D97-AF65-F5344CB8AC3E}">
        <p14:creationId xmlns:p14="http://schemas.microsoft.com/office/powerpoint/2010/main" val="358323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274" y="573851"/>
            <a:ext cx="8005704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000" b="1" dirty="0">
                <a:solidFill>
                  <a:srgbClr val="3C1B71"/>
                </a:solidFill>
                <a:latin typeface="+mj-lt"/>
                <a:cs typeface="Arial"/>
              </a:rPr>
              <a:t>Degrees Offered</a:t>
            </a:r>
          </a:p>
          <a:p>
            <a:pPr>
              <a:spcAft>
                <a:spcPts val="1200"/>
              </a:spcAft>
            </a:pPr>
            <a:endParaRPr lang="en-US" dirty="0">
              <a:solidFill>
                <a:srgbClr val="807F83"/>
              </a:solidFill>
              <a:latin typeface="Arial"/>
              <a:cs typeface="Arial"/>
            </a:endParaRPr>
          </a:p>
          <a:p>
            <a:pPr marL="685800" indent="-685800">
              <a:buFont typeface="Arial"/>
              <a:buChar char="•"/>
            </a:pPr>
            <a:r>
              <a:rPr lang="en-US" dirty="0">
                <a:solidFill>
                  <a:srgbClr val="807F83"/>
                </a:solidFill>
                <a:latin typeface="Arial"/>
                <a:cs typeface="Arial"/>
              </a:rPr>
              <a:t>Honors Bachelor Degree 4-Year</a:t>
            </a:r>
          </a:p>
          <a:p>
            <a:pPr marL="1600200" lvl="2" indent="-685800">
              <a:buFont typeface="Arial"/>
              <a:buChar char="•"/>
            </a:pPr>
            <a:r>
              <a:rPr lang="en-US" dirty="0">
                <a:solidFill>
                  <a:srgbClr val="807F83"/>
                </a:solidFill>
                <a:latin typeface="Arial"/>
                <a:cs typeface="Arial"/>
              </a:rPr>
              <a:t>(Honors Specialization or Double Major)</a:t>
            </a:r>
            <a:br>
              <a:rPr lang="en-US" dirty="0">
                <a:solidFill>
                  <a:srgbClr val="807F83"/>
                </a:solidFill>
                <a:latin typeface="Arial"/>
                <a:cs typeface="Arial"/>
              </a:rPr>
            </a:br>
            <a:endParaRPr lang="en-US" dirty="0">
              <a:solidFill>
                <a:srgbClr val="807F83"/>
              </a:solidFill>
              <a:latin typeface="Arial"/>
              <a:cs typeface="Arial"/>
            </a:endParaRPr>
          </a:p>
          <a:p>
            <a:pPr marL="685800" indent="-685800">
              <a:buFont typeface="Arial"/>
              <a:buChar char="•"/>
            </a:pPr>
            <a:r>
              <a:rPr lang="en-US" dirty="0">
                <a:solidFill>
                  <a:srgbClr val="807F83"/>
                </a:solidFill>
                <a:latin typeface="Arial"/>
                <a:cs typeface="Arial"/>
              </a:rPr>
              <a:t>Bachelor of Fine Arts Degree 4-Year</a:t>
            </a:r>
          </a:p>
          <a:p>
            <a:pPr marL="1600200" lvl="2" indent="-685800">
              <a:buFont typeface="Arial"/>
              <a:buChar char="•"/>
            </a:pPr>
            <a:r>
              <a:rPr lang="en-US" dirty="0">
                <a:solidFill>
                  <a:srgbClr val="807F83"/>
                </a:solidFill>
                <a:latin typeface="Arial"/>
                <a:cs typeface="Arial"/>
              </a:rPr>
              <a:t>(Honors Specialization Studio Arts only)</a:t>
            </a:r>
          </a:p>
          <a:p>
            <a:pPr marL="1600200" lvl="2" indent="-685800">
              <a:buFont typeface="Arial"/>
              <a:buChar char="•"/>
            </a:pPr>
            <a:endParaRPr lang="en-US" dirty="0">
              <a:solidFill>
                <a:srgbClr val="807F83"/>
              </a:solidFill>
              <a:latin typeface="Arial"/>
              <a:cs typeface="Arial"/>
            </a:endParaRPr>
          </a:p>
          <a:p>
            <a:pPr marL="685800" indent="-685800">
              <a:buFont typeface="Arial"/>
              <a:buChar char="•"/>
            </a:pPr>
            <a:r>
              <a:rPr lang="en-US" dirty="0">
                <a:solidFill>
                  <a:srgbClr val="807F83"/>
                </a:solidFill>
                <a:latin typeface="Arial"/>
                <a:cs typeface="Arial"/>
              </a:rPr>
              <a:t>Bachelor Degree 4-Year</a:t>
            </a:r>
          </a:p>
          <a:p>
            <a:pPr marL="1600200" lvl="2" indent="-685800">
              <a:buFont typeface="Arial"/>
              <a:buChar char="•"/>
            </a:pPr>
            <a:r>
              <a:rPr lang="en-US" dirty="0">
                <a:solidFill>
                  <a:srgbClr val="807F83"/>
                </a:solidFill>
                <a:latin typeface="Arial"/>
                <a:cs typeface="Arial"/>
              </a:rPr>
              <a:t>(Specialization or Major)</a:t>
            </a:r>
          </a:p>
          <a:p>
            <a:pPr marL="1600200" lvl="2" indent="-685800">
              <a:buFont typeface="Arial"/>
              <a:buChar char="•"/>
            </a:pPr>
            <a:endParaRPr lang="en-US" dirty="0">
              <a:solidFill>
                <a:srgbClr val="807F83"/>
              </a:solidFill>
              <a:latin typeface="Arial"/>
              <a:cs typeface="Arial"/>
            </a:endParaRPr>
          </a:p>
          <a:p>
            <a:pPr marL="685800" indent="-685800">
              <a:buFont typeface="Arial"/>
              <a:buChar char="•"/>
            </a:pPr>
            <a:r>
              <a:rPr lang="en-US" dirty="0">
                <a:solidFill>
                  <a:srgbClr val="807F83"/>
                </a:solidFill>
                <a:latin typeface="Arial"/>
                <a:cs typeface="Arial"/>
              </a:rPr>
              <a:t>Bachelor Degree 3-Year</a:t>
            </a:r>
          </a:p>
          <a:p>
            <a:pPr marL="1600200" lvl="2" indent="-685800">
              <a:buFont typeface="Arial"/>
              <a:buChar char="•"/>
            </a:pPr>
            <a:r>
              <a:rPr lang="en-US" dirty="0">
                <a:solidFill>
                  <a:srgbClr val="807F83"/>
                </a:solidFill>
                <a:latin typeface="Arial"/>
                <a:cs typeface="Arial"/>
              </a:rPr>
              <a:t>(Major or Double Minor)</a:t>
            </a:r>
          </a:p>
          <a:p>
            <a:endParaRPr lang="en-US" dirty="0">
              <a:solidFill>
                <a:srgbClr val="807F83"/>
              </a:solidFill>
              <a:latin typeface="Arial"/>
              <a:cs typeface="Arial"/>
            </a:endParaRPr>
          </a:p>
          <a:p>
            <a:endParaRPr lang="en-US" sz="4800" dirty="0">
              <a:solidFill>
                <a:srgbClr val="807F83"/>
              </a:solidFill>
              <a:latin typeface="Arial"/>
              <a:cs typeface="Arial"/>
            </a:endParaRPr>
          </a:p>
          <a:p>
            <a:endParaRPr lang="en-US" sz="6000" b="1" dirty="0">
              <a:solidFill>
                <a:srgbClr val="000000"/>
              </a:solidFill>
              <a:latin typeface="Arial"/>
              <a:cs typeface="Arial Unicode M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00889" y="6302963"/>
            <a:ext cx="3189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Intent to Register</a:t>
            </a:r>
          </a:p>
        </p:txBody>
      </p:sp>
    </p:spTree>
    <p:extLst>
      <p:ext uri="{BB962C8B-B14F-4D97-AF65-F5344CB8AC3E}">
        <p14:creationId xmlns:p14="http://schemas.microsoft.com/office/powerpoint/2010/main" val="376334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spcAft>
                <a:spcPts val="1200"/>
              </a:spcAft>
            </a:pPr>
            <a:r>
              <a:rPr lang="en-US" b="1" dirty="0">
                <a:solidFill>
                  <a:srgbClr val="3C1B71"/>
                </a:solidFill>
                <a:cs typeface="Arial"/>
              </a:rPr>
              <a:t>Common to all degrees:</a:t>
            </a:r>
            <a:endParaRPr lang="en-US" b="1" dirty="0">
              <a:solidFill>
                <a:srgbClr val="807F83"/>
              </a:solidFill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7438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Essential modules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First-year requirements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Breadth requirements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(Categories A, B, &amp; C)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Category A – 1.0 course from faculties of Social Science, Information and Media Studies, or Music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Category B – 1.0 course from Arts and Humanities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Category C – 1.0 course from the Faculty of Science</a:t>
            </a:r>
          </a:p>
          <a:p>
            <a:r>
              <a:rPr lang="en-US" sz="2600" dirty="0">
                <a:solidFill>
                  <a:schemeClr val="bg1">
                    <a:lumMod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Essay requirements</a:t>
            </a:r>
            <a:endParaRPr lang="en-US" sz="26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600" dirty="0">
                <a:solidFill>
                  <a:schemeClr val="bg1">
                    <a:lumMod val="50000"/>
                  </a:schemeClr>
                </a:solidFill>
              </a:rPr>
              <a:t>Limit on the number of courses completed in one subject</a:t>
            </a:r>
          </a:p>
          <a:p>
            <a:r>
              <a:rPr lang="en-US" sz="2600" dirty="0">
                <a:solidFill>
                  <a:schemeClr val="bg1">
                    <a:lumMod val="50000"/>
                  </a:schemeClr>
                </a:solidFill>
              </a:rPr>
              <a:t>Limit on the number of first-year courses (maximum of 7.0) that may count towards your degree.</a:t>
            </a:r>
          </a:p>
          <a:p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00889" y="6302963"/>
            <a:ext cx="3189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Intent to Register</a:t>
            </a:r>
          </a:p>
        </p:txBody>
      </p:sp>
    </p:spTree>
    <p:extLst>
      <p:ext uri="{BB962C8B-B14F-4D97-AF65-F5344CB8AC3E}">
        <p14:creationId xmlns:p14="http://schemas.microsoft.com/office/powerpoint/2010/main" val="693986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84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8274" y="573851"/>
            <a:ext cx="800570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+mj-lt"/>
                <a:cs typeface="Arial Unicode MS"/>
              </a:rPr>
              <a:t>Intent to Register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  <a:latin typeface="+mj-lt"/>
                <a:cs typeface="Arial Unicode MS"/>
              </a:rPr>
              <a:t>February 26</a:t>
            </a:r>
            <a:r>
              <a:rPr lang="en-US" sz="4400" b="1" baseline="30000" dirty="0">
                <a:solidFill>
                  <a:schemeClr val="bg1"/>
                </a:solidFill>
                <a:latin typeface="+mj-lt"/>
                <a:cs typeface="Arial Unicode MS"/>
              </a:rPr>
              <a:t>th</a:t>
            </a:r>
            <a:r>
              <a:rPr lang="en-US" sz="4400" b="1" dirty="0">
                <a:solidFill>
                  <a:schemeClr val="bg1"/>
                </a:solidFill>
                <a:latin typeface="+mj-lt"/>
                <a:cs typeface="Arial Unicode MS"/>
              </a:rPr>
              <a:t> to April 2nd</a:t>
            </a:r>
            <a:endParaRPr lang="en-US" sz="4400" b="1" baseline="30000" dirty="0">
              <a:solidFill>
                <a:schemeClr val="bg1"/>
              </a:solidFill>
              <a:latin typeface="+mj-lt"/>
              <a:cs typeface="Arial Unicode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00889" y="6302963"/>
            <a:ext cx="3189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0792" y="2549952"/>
            <a:ext cx="58714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Telephone: 519-661-3043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Fax: 519-850-2376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www.uwo.ca/arts</a:t>
            </a:r>
          </a:p>
          <a:p>
            <a:pPr algn="ctr"/>
            <a:endParaRPr lang="en-US" sz="20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0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    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31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6451" y="380516"/>
            <a:ext cx="8229600" cy="639762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What’s Your Module?</a:t>
            </a:r>
            <a:br>
              <a:rPr lang="en-US" b="1" dirty="0">
                <a:solidFill>
                  <a:schemeClr val="bg1">
                    <a:lumMod val="65000"/>
                  </a:schemeClr>
                </a:solidFill>
              </a:rPr>
            </a:b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507" y="1289953"/>
            <a:ext cx="860498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Not sure?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What are your interests and strengths?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Check the course descriptions in the calendar online or visit the departmental website to view full syllabi.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Look at assigned course textbooks in the Bookstore.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Attend departmental counselling sessions or contact the department with your questions.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Talk about your options with your Academic Counsellor.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Which courses are you enjoying most this year?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Contact the Careers &amp; </a:t>
            </a:r>
            <a:r>
              <a:rPr lang="en-US" sz="2400">
                <a:solidFill>
                  <a:schemeClr val="bg1"/>
                </a:solidFill>
              </a:rPr>
              <a:t>Experience office  </a:t>
            </a:r>
            <a:r>
              <a:rPr lang="en-US" sz="24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http://careerexperience.uwo.ca</a:t>
            </a:r>
            <a:r>
              <a:rPr lang="en-US" sz="2400" dirty="0">
                <a:solidFill>
                  <a:schemeClr val="bg1"/>
                </a:solidFill>
              </a:rPr>
              <a:t>/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00889" y="6302963"/>
            <a:ext cx="3189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3B1B70"/>
                </a:solidFill>
                <a:latin typeface="Arial"/>
                <a:cs typeface="Arial"/>
              </a:rPr>
              <a:t>Intent to Register</a:t>
            </a:r>
          </a:p>
        </p:txBody>
      </p:sp>
    </p:spTree>
    <p:extLst>
      <p:ext uri="{BB962C8B-B14F-4D97-AF65-F5344CB8AC3E}">
        <p14:creationId xmlns:p14="http://schemas.microsoft.com/office/powerpoint/2010/main" val="12189874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274" y="573851"/>
            <a:ext cx="8005704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000" b="1" dirty="0">
                <a:solidFill>
                  <a:srgbClr val="3C1B71"/>
                </a:solidFill>
                <a:latin typeface="+mj-lt"/>
                <a:cs typeface="Arial"/>
              </a:rPr>
              <a:t>First Year</a:t>
            </a:r>
            <a:endParaRPr lang="en-US" sz="4000" b="1" dirty="0">
              <a:solidFill>
                <a:srgbClr val="807F83"/>
              </a:solidFill>
              <a:latin typeface="+mj-lt"/>
              <a:cs typeface="Arial"/>
            </a:endParaRPr>
          </a:p>
          <a:p>
            <a:pPr marL="685800" indent="-6858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807F83"/>
                </a:solidFill>
                <a:latin typeface="Arial"/>
                <a:cs typeface="Arial"/>
              </a:rPr>
              <a:t>5.0 courses numbered 1000 – 1999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807F83"/>
                </a:solidFill>
                <a:latin typeface="Arial"/>
                <a:cs typeface="Arial"/>
              </a:rPr>
              <a:t>1.0 course from another Faculty (Category A) or a</a:t>
            </a:r>
            <a:br>
              <a:rPr lang="en-US" dirty="0">
                <a:solidFill>
                  <a:srgbClr val="807F83"/>
                </a:solidFill>
                <a:latin typeface="Arial"/>
                <a:cs typeface="Arial"/>
              </a:rPr>
            </a:br>
            <a:r>
              <a:rPr lang="en-US" dirty="0">
                <a:solidFill>
                  <a:srgbClr val="807F83"/>
                </a:solidFill>
                <a:latin typeface="Arial"/>
                <a:cs typeface="Arial"/>
              </a:rPr>
              <a:t>Science (Category C)</a:t>
            </a:r>
          </a:p>
          <a:p>
            <a:pPr marL="685800" indent="-685800">
              <a:buFont typeface="Arial"/>
              <a:buChar char="•"/>
            </a:pPr>
            <a:endParaRPr lang="en-US" dirty="0">
              <a:solidFill>
                <a:srgbClr val="807F83"/>
              </a:solidFill>
              <a:latin typeface="Arial"/>
              <a:cs typeface="Arial"/>
            </a:endParaRPr>
          </a:p>
          <a:p>
            <a:pPr marL="685800" indent="-685800">
              <a:buFont typeface="Arial"/>
              <a:buChar char="•"/>
            </a:pPr>
            <a:endParaRPr lang="en-US" dirty="0">
              <a:solidFill>
                <a:srgbClr val="807F83"/>
              </a:solidFill>
              <a:latin typeface="Arial"/>
              <a:cs typeface="Arial"/>
            </a:endParaRPr>
          </a:p>
          <a:p>
            <a:pPr marL="685800" indent="-685800">
              <a:buFont typeface="Arial"/>
              <a:buChar char="•"/>
            </a:pPr>
            <a:endParaRPr lang="en-US" sz="2800" dirty="0">
              <a:solidFill>
                <a:srgbClr val="807F83"/>
              </a:solidFill>
              <a:latin typeface="Arial"/>
              <a:cs typeface="Arial"/>
            </a:endParaRPr>
          </a:p>
          <a:p>
            <a:endParaRPr lang="en-US" sz="4800" dirty="0">
              <a:solidFill>
                <a:srgbClr val="807F83"/>
              </a:solidFill>
              <a:latin typeface="Arial"/>
              <a:cs typeface="Arial"/>
            </a:endParaRPr>
          </a:p>
          <a:p>
            <a:endParaRPr lang="en-US" sz="4800" dirty="0">
              <a:solidFill>
                <a:srgbClr val="807F83"/>
              </a:solidFill>
              <a:latin typeface="Arial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807F83"/>
                </a:solidFill>
                <a:latin typeface="Arial"/>
                <a:cs typeface="Arial"/>
              </a:rPr>
              <a:t>Now, with the first 5 choices, you can start to build your degree.</a:t>
            </a:r>
          </a:p>
          <a:p>
            <a:endParaRPr lang="en-US" b="1" dirty="0">
              <a:solidFill>
                <a:srgbClr val="000000"/>
              </a:solidFill>
              <a:latin typeface="Arial"/>
              <a:cs typeface="Arial Unicode MS"/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638175" y="3294856"/>
            <a:ext cx="6362700" cy="914400"/>
            <a:chOff x="672" y="1632"/>
            <a:chExt cx="4008" cy="576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1608" y="1632"/>
              <a:ext cx="528" cy="56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4">
                  <a:lumMod val="75000"/>
                </a:schemeClr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r>
                <a:rPr lang="en-US" sz="1400" b="1" dirty="0">
                  <a:solidFill>
                    <a:prstClr val="white"/>
                  </a:solidFill>
                </a:rPr>
                <a:t>Psychology</a:t>
              </a:r>
              <a:br>
                <a:rPr lang="en-US" sz="1400" b="1" dirty="0">
                  <a:solidFill>
                    <a:prstClr val="white"/>
                  </a:solidFill>
                </a:rPr>
              </a:br>
              <a:r>
                <a:rPr lang="en-US" sz="1400" b="1" dirty="0">
                  <a:solidFill>
                    <a:prstClr val="white"/>
                  </a:solidFill>
                </a:rPr>
                <a:t>1002 </a:t>
              </a:r>
            </a:p>
            <a:p>
              <a:pPr algn="ctr"/>
              <a:r>
                <a:rPr lang="en-US" sz="1400" b="1" dirty="0">
                  <a:solidFill>
                    <a:prstClr val="white"/>
                  </a:solidFill>
                </a:rPr>
                <a:t>and 1003</a:t>
              </a:r>
              <a:endParaRPr lang="en-US" sz="2400" b="1" dirty="0">
                <a:solidFill>
                  <a:prstClr val="black"/>
                </a:solidFill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2424" y="1632"/>
              <a:ext cx="528" cy="576"/>
            </a:xfrm>
            <a:prstGeom prst="rect">
              <a:avLst/>
            </a:prstGeom>
            <a:solidFill>
              <a:srgbClr val="F68B32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68B32"/>
              </a:extrusionClr>
            </a:sp3d>
          </p:spPr>
          <p:txBody>
            <a:bodyPr wrap="none" anchor="ctr">
              <a:flatTx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>
                  <a:solidFill>
                    <a:prstClr val="white"/>
                  </a:solidFill>
                </a:rPr>
                <a:t>Film</a:t>
              </a:r>
              <a:br>
                <a:rPr lang="en-US" sz="1400" b="1" dirty="0">
                  <a:solidFill>
                    <a:prstClr val="white"/>
                  </a:solidFill>
                </a:rPr>
              </a:br>
              <a:r>
                <a:rPr lang="en-US" sz="1400" b="1" dirty="0">
                  <a:solidFill>
                    <a:prstClr val="white"/>
                  </a:solidFill>
                </a:rPr>
                <a:t>Studies</a:t>
              </a:r>
              <a:br>
                <a:rPr lang="en-US" sz="1400" b="1" dirty="0">
                  <a:solidFill>
                    <a:prstClr val="white"/>
                  </a:solidFill>
                </a:rPr>
              </a:br>
              <a:r>
                <a:rPr lang="en-US" sz="1400" b="1" dirty="0">
                  <a:solidFill>
                    <a:prstClr val="white"/>
                  </a:solidFill>
                </a:rPr>
                <a:t>1022</a:t>
              </a:r>
              <a:endParaRPr lang="en-US" sz="2400" b="1" dirty="0">
                <a:solidFill>
                  <a:prstClr val="black"/>
                </a:solidFill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3293" y="1632"/>
              <a:ext cx="528" cy="576"/>
            </a:xfrm>
            <a:prstGeom prst="rect">
              <a:avLst/>
            </a:prstGeom>
            <a:solidFill>
              <a:srgbClr val="BC4744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BC4744"/>
              </a:extrusionClr>
            </a:sp3d>
          </p:spPr>
          <p:txBody>
            <a:bodyPr wrap="none" anchor="ctr">
              <a:flatTx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>
                  <a:solidFill>
                    <a:prstClr val="white"/>
                  </a:solidFill>
                </a:rPr>
                <a:t>Philosophy</a:t>
              </a:r>
              <a:br>
                <a:rPr lang="en-US" sz="1400" b="1" dirty="0">
                  <a:solidFill>
                    <a:prstClr val="white"/>
                  </a:solidFill>
                </a:rPr>
              </a:br>
              <a:r>
                <a:rPr lang="en-US" sz="1400" b="1" dirty="0">
                  <a:solidFill>
                    <a:prstClr val="white"/>
                  </a:solidFill>
                </a:rPr>
                <a:t>1020</a:t>
              </a:r>
              <a:endParaRPr lang="en-US" sz="2400" b="1" dirty="0">
                <a:solidFill>
                  <a:prstClr val="black"/>
                </a:solidFill>
              </a:endParaRPr>
            </a:p>
          </p:txBody>
        </p:sp>
        <p:grpSp>
          <p:nvGrpSpPr>
            <p:cNvPr id="10" name="Group 7"/>
            <p:cNvGrpSpPr>
              <a:grpSpLocks/>
            </p:cNvGrpSpPr>
            <p:nvPr/>
          </p:nvGrpSpPr>
          <p:grpSpPr bwMode="auto">
            <a:xfrm>
              <a:off x="4152" y="1632"/>
              <a:ext cx="528" cy="576"/>
              <a:chOff x="3528" y="2640"/>
              <a:chExt cx="528" cy="576"/>
            </a:xfrm>
          </p:grpSpPr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3528" y="2640"/>
                <a:ext cx="528" cy="576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bg2">
                    <a:lumMod val="75000"/>
                  </a:schemeClr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Text Box 9"/>
              <p:cNvSpPr txBox="1">
                <a:spLocks noChangeArrowheads="1"/>
              </p:cNvSpPr>
              <p:nvPr/>
            </p:nvSpPr>
            <p:spPr bwMode="auto">
              <a:xfrm>
                <a:off x="3528" y="2736"/>
                <a:ext cx="528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400" b="1" dirty="0">
                    <a:solidFill>
                      <a:prstClr val="white"/>
                    </a:solidFill>
                    <a:cs typeface="Arial" pitchFamily="34" charset="0"/>
                  </a:rPr>
                  <a:t>English 1022E</a:t>
                </a:r>
              </a:p>
            </p:txBody>
          </p:sp>
        </p:grp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672" y="1776"/>
              <a:ext cx="768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 b="1">
                  <a:solidFill>
                    <a:prstClr val="white"/>
                  </a:solidFill>
                </a:rPr>
                <a:t>Geology</a:t>
              </a:r>
            </a:p>
            <a:p>
              <a:pPr algn="ctr">
                <a:spcBef>
                  <a:spcPct val="50000"/>
                </a:spcBef>
              </a:pPr>
              <a:r>
                <a:rPr lang="en-US" sz="1000" b="1">
                  <a:solidFill>
                    <a:prstClr val="white"/>
                  </a:solidFill>
                </a:rPr>
                <a:t>020</a:t>
              </a: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816" y="1632"/>
              <a:ext cx="528" cy="57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miter lim="800000"/>
              <a:headEnd/>
              <a:tailEnd/>
            </a:ln>
            <a:effectLst>
              <a:outerShdw blurRad="50800" dist="50800" dir="5400000" algn="ctr" rotWithShape="0">
                <a:srgbClr val="92D050"/>
              </a:outerShdw>
            </a:effectLst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5">
                  <a:lumMod val="60000"/>
                  <a:lumOff val="40000"/>
                </a:schemeClr>
              </a:extrusionClr>
            </a:sp3d>
          </p:spPr>
          <p:txBody>
            <a:bodyPr wrap="none" anchor="ctr">
              <a:flatTx/>
            </a:bodyPr>
            <a:lstStyle/>
            <a:p>
              <a:pPr algn="ctr">
                <a:spcBef>
                  <a:spcPct val="50000"/>
                </a:spcBef>
              </a:pPr>
              <a:endParaRPr lang="en-US" sz="2400" b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</a:endParaRP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816" y="1728"/>
              <a:ext cx="576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>
                  <a:solidFill>
                    <a:prstClr val="white"/>
                  </a:solidFill>
                  <a:cs typeface="Arial" pitchFamily="34" charset="0"/>
                </a:rPr>
                <a:t>Classical Studies 1000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700889" y="6302963"/>
            <a:ext cx="3189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Intent to Register</a:t>
            </a:r>
          </a:p>
        </p:txBody>
      </p:sp>
    </p:spTree>
    <p:extLst>
      <p:ext uri="{BB962C8B-B14F-4D97-AF65-F5344CB8AC3E}">
        <p14:creationId xmlns:p14="http://schemas.microsoft.com/office/powerpoint/2010/main" val="152726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0361" y="145226"/>
            <a:ext cx="800570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>
                <a:solidFill>
                  <a:srgbClr val="3C1B71"/>
                </a:solidFill>
                <a:latin typeface="+mj-lt"/>
                <a:cs typeface="Arial Unicode MS"/>
              </a:rPr>
              <a:t>Two Ways to do Each Degree: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Honors Bachelor of Arts Degree (20.0 courses):</a:t>
            </a:r>
          </a:p>
          <a:p>
            <a:pPr marL="800100" lvl="1" indent="-342900">
              <a:buFont typeface="+mj-lt"/>
              <a:buAutoNum type="arabicParenR"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Honors Specialization Module – concentration in one subject</a:t>
            </a:r>
          </a:p>
          <a:p>
            <a:pPr lvl="1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	Examples: 	Honors Specialization in Film Studies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				Honors Specialization in Philosophy</a:t>
            </a:r>
          </a:p>
          <a:p>
            <a:pPr marL="800100" lvl="1" indent="-342900">
              <a:buFont typeface="+mj-lt"/>
              <a:buAutoNum type="arabicParenR" startAt="2"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Double Major Modules – two equal interests.</a:t>
            </a:r>
          </a:p>
          <a:p>
            <a:pPr lvl="1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	Examples:	Majors in French and Spanish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				Majors in English and History</a:t>
            </a:r>
          </a:p>
          <a:p>
            <a:pPr lvl="1"/>
            <a:endParaRPr lang="en-US" sz="14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Four-Year Bachelor of Arts Degree (20.0 courses):</a:t>
            </a:r>
          </a:p>
          <a:p>
            <a:pPr marL="800100" lvl="1" indent="-342900">
              <a:buFont typeface="+mj-lt"/>
              <a:buAutoNum type="arabicParenR"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Specialization Module – not as intensive as the Honors Specialization module</a:t>
            </a:r>
          </a:p>
          <a:p>
            <a:pPr lvl="1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	Examples: 	Specialization in Gender, Sexuality, and Women’s Studies</a:t>
            </a:r>
          </a:p>
          <a:p>
            <a:pPr lvl="1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			Specialization in Visual Arts</a:t>
            </a:r>
          </a:p>
          <a:p>
            <a:pPr marL="800100" lvl="1" indent="-342900">
              <a:buFont typeface="+mj-lt"/>
              <a:buAutoNum type="arabicParenR" startAt="2"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Major Module – lots of variety – space for many optional courses</a:t>
            </a:r>
          </a:p>
          <a:p>
            <a:pPr lvl="1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	Examples: 	Major in Art History</a:t>
            </a:r>
          </a:p>
          <a:p>
            <a:pPr lvl="1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			Major in French Studies</a:t>
            </a:r>
          </a:p>
          <a:p>
            <a:pPr lvl="1"/>
            <a:endParaRPr lang="en-US" sz="14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Three-Year Bachelor of Arts Degree (15.0 courses):</a:t>
            </a:r>
          </a:p>
          <a:p>
            <a:pPr marL="800100" lvl="1" indent="-342900">
              <a:buFont typeface="+mj-lt"/>
              <a:buAutoNum type="arabicParenR"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Major Module</a:t>
            </a:r>
          </a:p>
          <a:p>
            <a:pPr lvl="2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Examples: Major in Classical Studies</a:t>
            </a:r>
          </a:p>
          <a:p>
            <a:pPr lvl="2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		Major in Linguistics</a:t>
            </a:r>
          </a:p>
          <a:p>
            <a:pPr lvl="2"/>
            <a:endParaRPr lang="en-US" sz="14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Double Minor Modules</a:t>
            </a:r>
          </a:p>
          <a:p>
            <a:pPr lvl="1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	Examples:	Minor in Medieval Studies and Minor in German</a:t>
            </a:r>
          </a:p>
          <a:p>
            <a:pPr lvl="1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			Minor in English for Teachers and Minor in Biology</a:t>
            </a:r>
          </a:p>
          <a:p>
            <a:r>
              <a:rPr lang="en-US" sz="1400" b="1" dirty="0">
                <a:solidFill>
                  <a:srgbClr val="000000"/>
                </a:solidFill>
                <a:latin typeface="Arial"/>
                <a:cs typeface="Arial Unicode MS"/>
              </a:rPr>
              <a:t>			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00889" y="6302963"/>
            <a:ext cx="3189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Intent to Register</a:t>
            </a:r>
          </a:p>
        </p:txBody>
      </p:sp>
    </p:spTree>
    <p:extLst>
      <p:ext uri="{BB962C8B-B14F-4D97-AF65-F5344CB8AC3E}">
        <p14:creationId xmlns:p14="http://schemas.microsoft.com/office/powerpoint/2010/main" val="112555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7170" y="87630"/>
            <a:ext cx="8005704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endParaRPr lang="en-US" sz="2400" b="1" dirty="0">
              <a:solidFill>
                <a:srgbClr val="3B1B70"/>
              </a:solidFill>
              <a:latin typeface="Arial"/>
              <a:cs typeface="Arial Unicode MS"/>
            </a:endParaRPr>
          </a:p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rgbClr val="3B1B70"/>
                </a:solidFill>
                <a:latin typeface="+mj-lt"/>
                <a:cs typeface="Arial Unicode MS"/>
              </a:rPr>
              <a:t>Honors Bachelor Degree (4-Year) 20.0 Courses</a:t>
            </a:r>
          </a:p>
          <a:p>
            <a:endParaRPr lang="en-US" sz="1400" dirty="0">
              <a:solidFill>
                <a:srgbClr val="807F83"/>
              </a:solidFill>
              <a:latin typeface="Arial"/>
              <a:cs typeface="Arial"/>
            </a:endParaRPr>
          </a:p>
          <a:p>
            <a:endParaRPr lang="en-US" sz="1400" dirty="0">
              <a:solidFill>
                <a:srgbClr val="807F83"/>
              </a:solidFill>
              <a:latin typeface="Arial"/>
              <a:cs typeface="Arial"/>
            </a:endParaRPr>
          </a:p>
          <a:p>
            <a:endParaRPr lang="en-US" sz="1400" dirty="0">
              <a:solidFill>
                <a:srgbClr val="807F83"/>
              </a:solidFill>
              <a:latin typeface="Arial"/>
              <a:cs typeface="Arial"/>
            </a:endParaRPr>
          </a:p>
          <a:p>
            <a:endParaRPr lang="en-US" sz="1400" dirty="0">
              <a:solidFill>
                <a:srgbClr val="807F83"/>
              </a:solidFill>
              <a:latin typeface="Arial"/>
              <a:cs typeface="Arial"/>
            </a:endParaRPr>
          </a:p>
          <a:p>
            <a:endParaRPr lang="en-US" sz="1400" dirty="0">
              <a:solidFill>
                <a:srgbClr val="807F83"/>
              </a:solidFill>
              <a:latin typeface="Arial"/>
              <a:cs typeface="Arial"/>
            </a:endParaRPr>
          </a:p>
          <a:p>
            <a:r>
              <a:rPr lang="en-US" sz="1400" dirty="0">
                <a:solidFill>
                  <a:srgbClr val="807F83"/>
                </a:solidFill>
                <a:latin typeface="Arial"/>
                <a:cs typeface="Arial"/>
              </a:rPr>
              <a:t>					</a:t>
            </a:r>
          </a:p>
          <a:p>
            <a:endParaRPr lang="en-US" sz="1400" dirty="0">
              <a:solidFill>
                <a:srgbClr val="807F83"/>
              </a:solidFill>
              <a:latin typeface="Arial"/>
              <a:cs typeface="Arial"/>
            </a:endParaRPr>
          </a:p>
          <a:p>
            <a:r>
              <a:rPr lang="en-US" sz="1400" dirty="0">
                <a:solidFill>
                  <a:srgbClr val="807F83"/>
                </a:solidFill>
                <a:latin typeface="Arial"/>
                <a:cs typeface="Arial"/>
              </a:rPr>
              <a:t>  </a:t>
            </a:r>
          </a:p>
          <a:p>
            <a:r>
              <a:rPr lang="en-US" sz="2800" dirty="0">
                <a:solidFill>
                  <a:srgbClr val="807F83"/>
                </a:solidFill>
                <a:latin typeface="Arial"/>
                <a:cs typeface="Arial"/>
              </a:rPr>
              <a:t> </a:t>
            </a:r>
          </a:p>
          <a:p>
            <a:endParaRPr lang="en-US" b="1" dirty="0">
              <a:solidFill>
                <a:srgbClr val="807F83"/>
              </a:solidFill>
              <a:latin typeface="Arial"/>
              <a:cs typeface="Arial Unicode MS"/>
            </a:endParaRPr>
          </a:p>
        </p:txBody>
      </p:sp>
      <p:grpSp>
        <p:nvGrpSpPr>
          <p:cNvPr id="5" name="Group 197"/>
          <p:cNvGrpSpPr>
            <a:grpSpLocks/>
          </p:cNvGrpSpPr>
          <p:nvPr/>
        </p:nvGrpSpPr>
        <p:grpSpPr bwMode="auto">
          <a:xfrm>
            <a:off x="668622" y="4279897"/>
            <a:ext cx="3590925" cy="701675"/>
            <a:chOff x="432" y="2688"/>
            <a:chExt cx="2262" cy="442"/>
          </a:xfrm>
        </p:grpSpPr>
        <p:grpSp>
          <p:nvGrpSpPr>
            <p:cNvPr id="7" name="Group 196"/>
            <p:cNvGrpSpPr>
              <a:grpSpLocks/>
            </p:cNvGrpSpPr>
            <p:nvPr/>
          </p:nvGrpSpPr>
          <p:grpSpPr bwMode="auto">
            <a:xfrm>
              <a:off x="480" y="2688"/>
              <a:ext cx="2214" cy="423"/>
              <a:chOff x="480" y="2688"/>
              <a:chExt cx="2214" cy="423"/>
            </a:xfrm>
          </p:grpSpPr>
          <p:sp>
            <p:nvSpPr>
              <p:cNvPr id="13" name="AutoShape 51"/>
              <p:cNvSpPr>
                <a:spLocks noChangeArrowheads="1"/>
              </p:cNvSpPr>
              <p:nvPr/>
            </p:nvSpPr>
            <p:spPr bwMode="auto">
              <a:xfrm>
                <a:off x="1824" y="2688"/>
                <a:ext cx="443" cy="415"/>
              </a:xfrm>
              <a:prstGeom prst="cube">
                <a:avLst>
                  <a:gd name="adj" fmla="val 25000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AutoShape 52"/>
              <p:cNvSpPr>
                <a:spLocks noChangeArrowheads="1"/>
              </p:cNvSpPr>
              <p:nvPr/>
            </p:nvSpPr>
            <p:spPr bwMode="auto">
              <a:xfrm>
                <a:off x="921" y="2696"/>
                <a:ext cx="443" cy="415"/>
              </a:xfrm>
              <a:prstGeom prst="cube">
                <a:avLst>
                  <a:gd name="adj" fmla="val 25000"/>
                </a:avLst>
              </a:prstGeom>
              <a:solidFill>
                <a:srgbClr val="E3F87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AutoShape 53"/>
              <p:cNvSpPr>
                <a:spLocks noChangeArrowheads="1"/>
              </p:cNvSpPr>
              <p:nvPr/>
            </p:nvSpPr>
            <p:spPr bwMode="auto">
              <a:xfrm>
                <a:off x="1373" y="2696"/>
                <a:ext cx="443" cy="415"/>
              </a:xfrm>
              <a:prstGeom prst="cube">
                <a:avLst>
                  <a:gd name="adj" fmla="val 25000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1600" b="1">
                  <a:solidFill>
                    <a:prstClr val="black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6" name="AutoShape 54"/>
              <p:cNvSpPr>
                <a:spLocks noChangeArrowheads="1"/>
              </p:cNvSpPr>
              <p:nvPr/>
            </p:nvSpPr>
            <p:spPr bwMode="auto">
              <a:xfrm>
                <a:off x="480" y="2688"/>
                <a:ext cx="443" cy="415"/>
              </a:xfrm>
              <a:prstGeom prst="cube">
                <a:avLst>
                  <a:gd name="adj" fmla="val 25000"/>
                </a:avLst>
              </a:prstGeom>
              <a:solidFill>
                <a:schemeClr val="accent4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AutoShape 55"/>
              <p:cNvSpPr>
                <a:spLocks noChangeArrowheads="1"/>
              </p:cNvSpPr>
              <p:nvPr/>
            </p:nvSpPr>
            <p:spPr bwMode="auto">
              <a:xfrm>
                <a:off x="2251" y="2696"/>
                <a:ext cx="443" cy="415"/>
              </a:xfrm>
              <a:prstGeom prst="cube">
                <a:avLst>
                  <a:gd name="adj" fmla="val 25000"/>
                </a:avLst>
              </a:prstGeom>
              <a:solidFill>
                <a:schemeClr val="bg2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8" name="Text Box 56"/>
            <p:cNvSpPr txBox="1">
              <a:spLocks noChangeArrowheads="1"/>
            </p:cNvSpPr>
            <p:nvPr/>
          </p:nvSpPr>
          <p:spPr bwMode="auto">
            <a:xfrm>
              <a:off x="1824" y="2784"/>
              <a:ext cx="403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900" dirty="0">
                  <a:solidFill>
                    <a:prstClr val="black"/>
                  </a:solidFill>
                  <a:latin typeface="Arial Narrow" pitchFamily="34" charset="0"/>
                </a:rPr>
                <a:t>GSWS </a:t>
              </a:r>
              <a:r>
                <a:rPr lang="en-US" sz="1100" dirty="0">
                  <a:solidFill>
                    <a:prstClr val="black"/>
                  </a:solidFill>
                  <a:latin typeface="Arial Narrow" pitchFamily="34" charset="0"/>
                </a:rPr>
                <a:t>1020E</a:t>
              </a:r>
            </a:p>
          </p:txBody>
        </p:sp>
        <p:sp>
          <p:nvSpPr>
            <p:cNvPr id="9" name="Text Box 57"/>
            <p:cNvSpPr txBox="1">
              <a:spLocks noChangeArrowheads="1"/>
            </p:cNvSpPr>
            <p:nvPr/>
          </p:nvSpPr>
          <p:spPr bwMode="auto">
            <a:xfrm>
              <a:off x="872" y="2784"/>
              <a:ext cx="460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000" b="1" dirty="0">
                  <a:solidFill>
                    <a:prstClr val="black"/>
                  </a:solidFill>
                  <a:latin typeface="Arial Narrow" pitchFamily="34" charset="0"/>
                </a:rPr>
                <a:t>Classical Studies </a:t>
              </a:r>
            </a:p>
            <a:p>
              <a:pPr algn="ctr"/>
              <a:r>
                <a:rPr lang="en-US" sz="1000" b="1" dirty="0">
                  <a:solidFill>
                    <a:prstClr val="black"/>
                  </a:solidFill>
                  <a:latin typeface="Arial Narrow" pitchFamily="34" charset="0"/>
                </a:rPr>
                <a:t>1000</a:t>
              </a:r>
            </a:p>
          </p:txBody>
        </p:sp>
        <p:sp>
          <p:nvSpPr>
            <p:cNvPr id="10" name="Text Box 58"/>
            <p:cNvSpPr txBox="1">
              <a:spLocks noChangeArrowheads="1"/>
            </p:cNvSpPr>
            <p:nvPr/>
          </p:nvSpPr>
          <p:spPr bwMode="auto">
            <a:xfrm>
              <a:off x="1308" y="2841"/>
              <a:ext cx="46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100" b="1">
                  <a:solidFill>
                    <a:prstClr val="white"/>
                  </a:solidFill>
                  <a:latin typeface="Arial Narrow" pitchFamily="34" charset="0"/>
                </a:rPr>
                <a:t>French</a:t>
              </a:r>
              <a:br>
                <a:rPr lang="en-US" sz="1100" b="1">
                  <a:solidFill>
                    <a:prstClr val="white"/>
                  </a:solidFill>
                  <a:latin typeface="Arial Narrow" pitchFamily="34" charset="0"/>
                </a:rPr>
              </a:br>
              <a:r>
                <a:rPr lang="en-US" sz="1100" b="1">
                  <a:solidFill>
                    <a:prstClr val="white"/>
                  </a:solidFill>
                  <a:latin typeface="Arial Narrow" pitchFamily="34" charset="0"/>
                </a:rPr>
                <a:t>1910</a:t>
              </a:r>
            </a:p>
          </p:txBody>
        </p:sp>
        <p:sp>
          <p:nvSpPr>
            <p:cNvPr id="11" name="Text Box 59"/>
            <p:cNvSpPr txBox="1">
              <a:spLocks noChangeArrowheads="1"/>
            </p:cNvSpPr>
            <p:nvPr/>
          </p:nvSpPr>
          <p:spPr bwMode="auto">
            <a:xfrm>
              <a:off x="432" y="2832"/>
              <a:ext cx="46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100" b="1">
                  <a:solidFill>
                    <a:prstClr val="white"/>
                  </a:solidFill>
                  <a:latin typeface="Arial Narrow" pitchFamily="34" charset="0"/>
                </a:rPr>
                <a:t>English</a:t>
              </a:r>
              <a:br>
                <a:rPr lang="en-US" sz="1100" b="1">
                  <a:solidFill>
                    <a:prstClr val="white"/>
                  </a:solidFill>
                  <a:latin typeface="Arial Narrow" pitchFamily="34" charset="0"/>
                </a:rPr>
              </a:br>
              <a:r>
                <a:rPr lang="en-US" sz="1100" b="1">
                  <a:solidFill>
                    <a:prstClr val="white"/>
                  </a:solidFill>
                  <a:latin typeface="Arial Narrow" pitchFamily="34" charset="0"/>
                </a:rPr>
                <a:t>1022E</a:t>
              </a:r>
            </a:p>
          </p:txBody>
        </p:sp>
        <p:sp>
          <p:nvSpPr>
            <p:cNvPr id="12" name="Text Box 60"/>
            <p:cNvSpPr txBox="1">
              <a:spLocks noChangeArrowheads="1"/>
            </p:cNvSpPr>
            <p:nvPr/>
          </p:nvSpPr>
          <p:spPr bwMode="auto">
            <a:xfrm>
              <a:off x="2208" y="2784"/>
              <a:ext cx="480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000" b="1" dirty="0">
                  <a:solidFill>
                    <a:prstClr val="black"/>
                  </a:solidFill>
                  <a:latin typeface="Arial Narrow" pitchFamily="34" charset="0"/>
                </a:rPr>
                <a:t>History </a:t>
              </a:r>
            </a:p>
            <a:p>
              <a:pPr algn="ctr"/>
              <a:r>
                <a:rPr lang="en-US" sz="1000" b="1" dirty="0">
                  <a:solidFill>
                    <a:prstClr val="black"/>
                  </a:solidFill>
                  <a:latin typeface="Arial Narrow" pitchFamily="34" charset="0"/>
                </a:rPr>
                <a:t>1401E</a:t>
              </a:r>
              <a:endParaRPr lang="en-US" sz="1100" b="1" dirty="0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18" name="Group 212"/>
          <p:cNvGrpSpPr>
            <a:grpSpLocks/>
          </p:cNvGrpSpPr>
          <p:nvPr/>
        </p:nvGrpSpPr>
        <p:grpSpPr bwMode="auto">
          <a:xfrm>
            <a:off x="631825" y="2238374"/>
            <a:ext cx="2905125" cy="2060575"/>
            <a:chOff x="432" y="1344"/>
            <a:chExt cx="1830" cy="1298"/>
          </a:xfrm>
        </p:grpSpPr>
        <p:sp>
          <p:nvSpPr>
            <p:cNvPr id="19" name="AutoShape 207"/>
            <p:cNvSpPr>
              <a:spLocks noChangeArrowheads="1"/>
            </p:cNvSpPr>
            <p:nvPr/>
          </p:nvSpPr>
          <p:spPr bwMode="auto">
            <a:xfrm>
              <a:off x="1819" y="1787"/>
              <a:ext cx="443" cy="415"/>
            </a:xfrm>
            <a:prstGeom prst="cube">
              <a:avLst>
                <a:gd name="adj" fmla="val 25000"/>
              </a:avLst>
            </a:prstGeom>
            <a:solidFill>
              <a:schemeClr val="accent4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sz="1600" b="1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20" name="AutoShape 77"/>
            <p:cNvSpPr>
              <a:spLocks noChangeArrowheads="1"/>
            </p:cNvSpPr>
            <p:nvPr/>
          </p:nvSpPr>
          <p:spPr bwMode="auto">
            <a:xfrm>
              <a:off x="480" y="2227"/>
              <a:ext cx="443" cy="415"/>
            </a:xfrm>
            <a:prstGeom prst="cube">
              <a:avLst>
                <a:gd name="adj" fmla="val 25000"/>
              </a:avLst>
            </a:prstGeom>
            <a:solidFill>
              <a:schemeClr val="accent4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sz="1600" b="1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21" name="AutoShape 78"/>
            <p:cNvSpPr>
              <a:spLocks noChangeArrowheads="1"/>
            </p:cNvSpPr>
            <p:nvPr/>
          </p:nvSpPr>
          <p:spPr bwMode="auto">
            <a:xfrm>
              <a:off x="923" y="2223"/>
              <a:ext cx="443" cy="415"/>
            </a:xfrm>
            <a:prstGeom prst="cube">
              <a:avLst>
                <a:gd name="adj" fmla="val 25000"/>
              </a:avLst>
            </a:prstGeom>
            <a:solidFill>
              <a:schemeClr val="accent4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AutoShape 79"/>
            <p:cNvSpPr>
              <a:spLocks noChangeArrowheads="1"/>
            </p:cNvSpPr>
            <p:nvPr/>
          </p:nvSpPr>
          <p:spPr bwMode="auto">
            <a:xfrm>
              <a:off x="1358" y="2227"/>
              <a:ext cx="443" cy="415"/>
            </a:xfrm>
            <a:prstGeom prst="cube">
              <a:avLst>
                <a:gd name="adj" fmla="val 25000"/>
              </a:avLst>
            </a:prstGeom>
            <a:solidFill>
              <a:schemeClr val="accent4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AutoShape 80"/>
            <p:cNvSpPr>
              <a:spLocks noChangeArrowheads="1"/>
            </p:cNvSpPr>
            <p:nvPr/>
          </p:nvSpPr>
          <p:spPr bwMode="auto">
            <a:xfrm>
              <a:off x="480" y="1787"/>
              <a:ext cx="443" cy="415"/>
            </a:xfrm>
            <a:prstGeom prst="cube">
              <a:avLst>
                <a:gd name="adj" fmla="val 25000"/>
              </a:avLst>
            </a:prstGeom>
            <a:solidFill>
              <a:schemeClr val="accent4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sz="1600" b="1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24" name="AutoShape 81"/>
            <p:cNvSpPr>
              <a:spLocks noChangeArrowheads="1"/>
            </p:cNvSpPr>
            <p:nvPr/>
          </p:nvSpPr>
          <p:spPr bwMode="auto">
            <a:xfrm>
              <a:off x="923" y="1783"/>
              <a:ext cx="443" cy="415"/>
            </a:xfrm>
            <a:prstGeom prst="cube">
              <a:avLst>
                <a:gd name="adj" fmla="val 25000"/>
              </a:avLst>
            </a:prstGeom>
            <a:solidFill>
              <a:schemeClr val="accent4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AutoShape 82"/>
            <p:cNvSpPr>
              <a:spLocks noChangeArrowheads="1"/>
            </p:cNvSpPr>
            <p:nvPr/>
          </p:nvSpPr>
          <p:spPr bwMode="auto">
            <a:xfrm>
              <a:off x="1358" y="1787"/>
              <a:ext cx="443" cy="415"/>
            </a:xfrm>
            <a:prstGeom prst="cube">
              <a:avLst>
                <a:gd name="adj" fmla="val 25000"/>
              </a:avLst>
            </a:prstGeom>
            <a:solidFill>
              <a:schemeClr val="accent4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AutoShape 83"/>
            <p:cNvSpPr>
              <a:spLocks noChangeArrowheads="1"/>
            </p:cNvSpPr>
            <p:nvPr/>
          </p:nvSpPr>
          <p:spPr bwMode="auto">
            <a:xfrm>
              <a:off x="480" y="1348"/>
              <a:ext cx="443" cy="415"/>
            </a:xfrm>
            <a:prstGeom prst="cube">
              <a:avLst>
                <a:gd name="adj" fmla="val 25000"/>
              </a:avLst>
            </a:prstGeom>
            <a:solidFill>
              <a:schemeClr val="accent4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sz="1600" b="1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27" name="AutoShape 84"/>
            <p:cNvSpPr>
              <a:spLocks noChangeArrowheads="1"/>
            </p:cNvSpPr>
            <p:nvPr/>
          </p:nvSpPr>
          <p:spPr bwMode="auto">
            <a:xfrm>
              <a:off x="923" y="1344"/>
              <a:ext cx="443" cy="415"/>
            </a:xfrm>
            <a:prstGeom prst="cube">
              <a:avLst>
                <a:gd name="adj" fmla="val 25000"/>
              </a:avLst>
            </a:prstGeom>
            <a:solidFill>
              <a:schemeClr val="accent4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AutoShape 85"/>
            <p:cNvSpPr>
              <a:spLocks noChangeArrowheads="1"/>
            </p:cNvSpPr>
            <p:nvPr/>
          </p:nvSpPr>
          <p:spPr bwMode="auto">
            <a:xfrm>
              <a:off x="1358" y="1348"/>
              <a:ext cx="443" cy="415"/>
            </a:xfrm>
            <a:prstGeom prst="cube">
              <a:avLst>
                <a:gd name="adj" fmla="val 25000"/>
              </a:avLst>
            </a:prstGeom>
            <a:solidFill>
              <a:schemeClr val="accent4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Text Box 103"/>
            <p:cNvSpPr txBox="1">
              <a:spLocks noChangeArrowheads="1"/>
            </p:cNvSpPr>
            <p:nvPr/>
          </p:nvSpPr>
          <p:spPr bwMode="auto">
            <a:xfrm>
              <a:off x="1776" y="1939"/>
              <a:ext cx="38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dirty="0">
                  <a:solidFill>
                    <a:prstClr val="white"/>
                  </a:solidFill>
                  <a:latin typeface="Arial Narrow" pitchFamily="34" charset="0"/>
                </a:rPr>
                <a:t>English</a:t>
              </a:r>
            </a:p>
          </p:txBody>
        </p:sp>
        <p:sp>
          <p:nvSpPr>
            <p:cNvPr id="30" name="Text Box 86"/>
            <p:cNvSpPr txBox="1">
              <a:spLocks noChangeArrowheads="1"/>
            </p:cNvSpPr>
            <p:nvPr/>
          </p:nvSpPr>
          <p:spPr bwMode="auto">
            <a:xfrm>
              <a:off x="432" y="1536"/>
              <a:ext cx="432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dirty="0">
                  <a:solidFill>
                    <a:prstClr val="white"/>
                  </a:solidFill>
                  <a:latin typeface="Arial Narrow" pitchFamily="34" charset="0"/>
                </a:rPr>
                <a:t>English</a:t>
              </a:r>
            </a:p>
          </p:txBody>
        </p:sp>
        <p:sp>
          <p:nvSpPr>
            <p:cNvPr id="31" name="Rectangle 87"/>
            <p:cNvSpPr>
              <a:spLocks noChangeArrowheads="1"/>
            </p:cNvSpPr>
            <p:nvPr/>
          </p:nvSpPr>
          <p:spPr bwMode="auto">
            <a:xfrm>
              <a:off x="912" y="1536"/>
              <a:ext cx="37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>
                  <a:solidFill>
                    <a:prstClr val="white"/>
                  </a:solidFill>
                  <a:latin typeface="Arial Narrow" pitchFamily="34" charset="0"/>
                </a:rPr>
                <a:t>English</a:t>
              </a:r>
            </a:p>
          </p:txBody>
        </p:sp>
        <p:sp>
          <p:nvSpPr>
            <p:cNvPr id="32" name="Rectangle 88"/>
            <p:cNvSpPr>
              <a:spLocks noChangeArrowheads="1"/>
            </p:cNvSpPr>
            <p:nvPr/>
          </p:nvSpPr>
          <p:spPr bwMode="auto">
            <a:xfrm>
              <a:off x="1351" y="1554"/>
              <a:ext cx="37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>
                  <a:solidFill>
                    <a:prstClr val="white"/>
                  </a:solidFill>
                  <a:latin typeface="Arial Narrow" pitchFamily="34" charset="0"/>
                </a:rPr>
                <a:t>English</a:t>
              </a:r>
            </a:p>
          </p:txBody>
        </p:sp>
        <p:sp>
          <p:nvSpPr>
            <p:cNvPr id="33" name="Rectangle 89"/>
            <p:cNvSpPr>
              <a:spLocks noChangeArrowheads="1"/>
            </p:cNvSpPr>
            <p:nvPr/>
          </p:nvSpPr>
          <p:spPr bwMode="auto">
            <a:xfrm>
              <a:off x="432" y="1968"/>
              <a:ext cx="37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>
                  <a:solidFill>
                    <a:prstClr val="white"/>
                  </a:solidFill>
                  <a:latin typeface="Arial Narrow" pitchFamily="34" charset="0"/>
                </a:rPr>
                <a:t>English</a:t>
              </a:r>
            </a:p>
          </p:txBody>
        </p:sp>
        <p:sp>
          <p:nvSpPr>
            <p:cNvPr id="34" name="Rectangle 90"/>
            <p:cNvSpPr>
              <a:spLocks noChangeArrowheads="1"/>
            </p:cNvSpPr>
            <p:nvPr/>
          </p:nvSpPr>
          <p:spPr bwMode="auto">
            <a:xfrm>
              <a:off x="912" y="1968"/>
              <a:ext cx="37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>
                  <a:solidFill>
                    <a:prstClr val="white"/>
                  </a:solidFill>
                  <a:latin typeface="Arial Narrow" pitchFamily="34" charset="0"/>
                </a:rPr>
                <a:t>English</a:t>
              </a:r>
            </a:p>
          </p:txBody>
        </p:sp>
        <p:sp>
          <p:nvSpPr>
            <p:cNvPr id="35" name="Rectangle 91"/>
            <p:cNvSpPr>
              <a:spLocks noChangeArrowheads="1"/>
            </p:cNvSpPr>
            <p:nvPr/>
          </p:nvSpPr>
          <p:spPr bwMode="auto">
            <a:xfrm>
              <a:off x="1344" y="1968"/>
              <a:ext cx="37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>
                  <a:solidFill>
                    <a:prstClr val="white"/>
                  </a:solidFill>
                  <a:latin typeface="Arial Narrow" pitchFamily="34" charset="0"/>
                </a:rPr>
                <a:t>English</a:t>
              </a:r>
            </a:p>
          </p:txBody>
        </p:sp>
        <p:sp>
          <p:nvSpPr>
            <p:cNvPr id="36" name="Rectangle 92"/>
            <p:cNvSpPr>
              <a:spLocks noChangeArrowheads="1"/>
            </p:cNvSpPr>
            <p:nvPr/>
          </p:nvSpPr>
          <p:spPr bwMode="auto">
            <a:xfrm>
              <a:off x="487" y="2400"/>
              <a:ext cx="37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>
                  <a:solidFill>
                    <a:prstClr val="white"/>
                  </a:solidFill>
                  <a:latin typeface="Arial Narrow" pitchFamily="34" charset="0"/>
                </a:rPr>
                <a:t>English</a:t>
              </a:r>
            </a:p>
          </p:txBody>
        </p:sp>
        <p:sp>
          <p:nvSpPr>
            <p:cNvPr id="37" name="Rectangle 93"/>
            <p:cNvSpPr>
              <a:spLocks noChangeArrowheads="1"/>
            </p:cNvSpPr>
            <p:nvPr/>
          </p:nvSpPr>
          <p:spPr bwMode="auto">
            <a:xfrm>
              <a:off x="912" y="2410"/>
              <a:ext cx="37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>
                  <a:solidFill>
                    <a:prstClr val="white"/>
                  </a:solidFill>
                  <a:latin typeface="Arial Narrow" pitchFamily="34" charset="0"/>
                </a:rPr>
                <a:t>English</a:t>
              </a:r>
            </a:p>
          </p:txBody>
        </p:sp>
        <p:sp>
          <p:nvSpPr>
            <p:cNvPr id="38" name="Rectangle 94"/>
            <p:cNvSpPr>
              <a:spLocks noChangeArrowheads="1"/>
            </p:cNvSpPr>
            <p:nvPr/>
          </p:nvSpPr>
          <p:spPr bwMode="auto">
            <a:xfrm>
              <a:off x="1344" y="2410"/>
              <a:ext cx="37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>
                  <a:solidFill>
                    <a:prstClr val="white"/>
                  </a:solidFill>
                  <a:latin typeface="Arial Narrow" pitchFamily="34" charset="0"/>
                </a:rPr>
                <a:t>English</a:t>
              </a:r>
            </a:p>
          </p:txBody>
        </p:sp>
      </p:grpSp>
      <p:grpSp>
        <p:nvGrpSpPr>
          <p:cNvPr id="39" name="Group 211"/>
          <p:cNvGrpSpPr>
            <a:grpSpLocks/>
          </p:cNvGrpSpPr>
          <p:nvPr/>
        </p:nvGrpSpPr>
        <p:grpSpPr bwMode="auto">
          <a:xfrm>
            <a:off x="2783966" y="2212179"/>
            <a:ext cx="1468438" cy="2060575"/>
            <a:chOff x="1776" y="1361"/>
            <a:chExt cx="925" cy="1298"/>
          </a:xfrm>
        </p:grpSpPr>
        <p:sp>
          <p:nvSpPr>
            <p:cNvPr id="40" name="AutoShape 97"/>
            <p:cNvSpPr>
              <a:spLocks noChangeArrowheads="1"/>
            </p:cNvSpPr>
            <p:nvPr/>
          </p:nvSpPr>
          <p:spPr bwMode="auto">
            <a:xfrm>
              <a:off x="1815" y="2244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sz="1600" b="1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41" name="AutoShape 98"/>
            <p:cNvSpPr>
              <a:spLocks noChangeArrowheads="1"/>
            </p:cNvSpPr>
            <p:nvPr/>
          </p:nvSpPr>
          <p:spPr bwMode="auto">
            <a:xfrm>
              <a:off x="2258" y="2240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81DF8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AutoShape 99"/>
            <p:cNvSpPr>
              <a:spLocks noChangeArrowheads="1"/>
            </p:cNvSpPr>
            <p:nvPr/>
          </p:nvSpPr>
          <p:spPr bwMode="auto">
            <a:xfrm>
              <a:off x="1800" y="1376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sz="1600" b="1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43" name="AutoShape 100"/>
            <p:cNvSpPr>
              <a:spLocks noChangeArrowheads="1"/>
            </p:cNvSpPr>
            <p:nvPr/>
          </p:nvSpPr>
          <p:spPr bwMode="auto">
            <a:xfrm>
              <a:off x="2258" y="1800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AutoShape 102"/>
            <p:cNvSpPr>
              <a:spLocks noChangeArrowheads="1"/>
            </p:cNvSpPr>
            <p:nvPr/>
          </p:nvSpPr>
          <p:spPr bwMode="auto">
            <a:xfrm>
              <a:off x="2258" y="1361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Text Box 104"/>
            <p:cNvSpPr txBox="1">
              <a:spLocks noChangeArrowheads="1"/>
            </p:cNvSpPr>
            <p:nvPr/>
          </p:nvSpPr>
          <p:spPr bwMode="auto">
            <a:xfrm>
              <a:off x="2208" y="1536"/>
              <a:ext cx="43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prstClr val="black"/>
                  </a:solidFill>
                  <a:latin typeface="Arial Narrow" pitchFamily="34" charset="0"/>
                </a:rPr>
                <a:t>Option</a:t>
              </a:r>
            </a:p>
          </p:txBody>
        </p:sp>
        <p:sp>
          <p:nvSpPr>
            <p:cNvPr id="46" name="Text Box 105"/>
            <p:cNvSpPr txBox="1">
              <a:spLocks noChangeArrowheads="1"/>
            </p:cNvSpPr>
            <p:nvPr/>
          </p:nvSpPr>
          <p:spPr bwMode="auto">
            <a:xfrm>
              <a:off x="1776" y="1536"/>
              <a:ext cx="43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 dirty="0">
                  <a:solidFill>
                    <a:prstClr val="black"/>
                  </a:solidFill>
                  <a:latin typeface="Arial Narrow" pitchFamily="34" charset="0"/>
                </a:rPr>
                <a:t>Option</a:t>
              </a:r>
            </a:p>
          </p:txBody>
        </p:sp>
        <p:sp>
          <p:nvSpPr>
            <p:cNvPr id="47" name="Text Box 106"/>
            <p:cNvSpPr txBox="1">
              <a:spLocks noChangeArrowheads="1"/>
            </p:cNvSpPr>
            <p:nvPr/>
          </p:nvSpPr>
          <p:spPr bwMode="auto">
            <a:xfrm>
              <a:off x="2253" y="1999"/>
              <a:ext cx="38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prstClr val="black"/>
                  </a:solidFill>
                  <a:latin typeface="Arial Narrow" pitchFamily="34" charset="0"/>
                </a:rPr>
                <a:t>Option</a:t>
              </a:r>
            </a:p>
          </p:txBody>
        </p:sp>
        <p:sp>
          <p:nvSpPr>
            <p:cNvPr id="48" name="Text Box 107"/>
            <p:cNvSpPr txBox="1">
              <a:spLocks noChangeArrowheads="1"/>
            </p:cNvSpPr>
            <p:nvPr/>
          </p:nvSpPr>
          <p:spPr bwMode="auto">
            <a:xfrm>
              <a:off x="1791" y="2429"/>
              <a:ext cx="38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 dirty="0">
                  <a:solidFill>
                    <a:prstClr val="black"/>
                  </a:solidFill>
                  <a:latin typeface="Arial Narrow" pitchFamily="34" charset="0"/>
                </a:rPr>
                <a:t>Option</a:t>
              </a:r>
            </a:p>
          </p:txBody>
        </p:sp>
        <p:sp>
          <p:nvSpPr>
            <p:cNvPr id="49" name="Text Box 108"/>
            <p:cNvSpPr txBox="1">
              <a:spLocks noChangeArrowheads="1"/>
            </p:cNvSpPr>
            <p:nvPr/>
          </p:nvSpPr>
          <p:spPr bwMode="auto">
            <a:xfrm>
              <a:off x="2256" y="2352"/>
              <a:ext cx="38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 dirty="0">
                  <a:solidFill>
                    <a:prstClr val="black"/>
                  </a:solidFill>
                  <a:latin typeface="Arial Narrow" pitchFamily="34" charset="0"/>
                </a:rPr>
                <a:t>Astro. 1021</a:t>
              </a:r>
            </a:p>
          </p:txBody>
        </p:sp>
      </p:grpSp>
      <p:sp>
        <p:nvSpPr>
          <p:cNvPr id="50" name="Text Box 38"/>
          <p:cNvSpPr txBox="1">
            <a:spLocks noChangeArrowheads="1"/>
          </p:cNvSpPr>
          <p:nvPr/>
        </p:nvSpPr>
        <p:spPr bwMode="auto">
          <a:xfrm>
            <a:off x="22225" y="2356752"/>
            <a:ext cx="6858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</a:rPr>
              <a:t>Year</a:t>
            </a:r>
          </a:p>
          <a:p>
            <a:pPr algn="ctr"/>
            <a:r>
              <a:rPr lang="en-US" sz="1400" dirty="0">
                <a:solidFill>
                  <a:prstClr val="black"/>
                </a:solidFill>
              </a:rPr>
              <a:t>IV</a:t>
            </a:r>
          </a:p>
          <a:p>
            <a:pPr algn="ctr"/>
            <a:endParaRPr lang="en-US" sz="1400" dirty="0">
              <a:solidFill>
                <a:prstClr val="black"/>
              </a:solidFill>
            </a:endParaRPr>
          </a:p>
          <a:p>
            <a:pPr algn="ctr"/>
            <a:r>
              <a:rPr lang="en-US" sz="1400" dirty="0">
                <a:solidFill>
                  <a:prstClr val="black"/>
                </a:solidFill>
              </a:rPr>
              <a:t>Year</a:t>
            </a:r>
          </a:p>
          <a:p>
            <a:pPr algn="ctr"/>
            <a:r>
              <a:rPr lang="en-US" sz="1400" dirty="0">
                <a:solidFill>
                  <a:prstClr val="black"/>
                </a:solidFill>
              </a:rPr>
              <a:t>III</a:t>
            </a:r>
          </a:p>
          <a:p>
            <a:pPr algn="ctr"/>
            <a:endParaRPr lang="en-US" sz="1400" dirty="0">
              <a:solidFill>
                <a:prstClr val="black"/>
              </a:solidFill>
            </a:endParaRPr>
          </a:p>
          <a:p>
            <a:pPr algn="ctr"/>
            <a:endParaRPr lang="en-US" sz="1400" dirty="0">
              <a:solidFill>
                <a:prstClr val="black"/>
              </a:solidFill>
            </a:endParaRPr>
          </a:p>
          <a:p>
            <a:pPr algn="ctr"/>
            <a:r>
              <a:rPr lang="en-US" sz="1400" dirty="0">
                <a:solidFill>
                  <a:prstClr val="black"/>
                </a:solidFill>
              </a:rPr>
              <a:t>Year II</a:t>
            </a:r>
          </a:p>
        </p:txBody>
      </p:sp>
      <p:sp>
        <p:nvSpPr>
          <p:cNvPr id="51" name="Text Box 61"/>
          <p:cNvSpPr txBox="1">
            <a:spLocks noChangeArrowheads="1"/>
          </p:cNvSpPr>
          <p:nvPr/>
        </p:nvSpPr>
        <p:spPr bwMode="auto">
          <a:xfrm>
            <a:off x="0" y="4349750"/>
            <a:ext cx="7699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</a:rPr>
              <a:t>Year</a:t>
            </a:r>
          </a:p>
          <a:p>
            <a:pPr algn="ctr"/>
            <a:r>
              <a:rPr lang="en-US" sz="1400" dirty="0">
                <a:solidFill>
                  <a:prstClr val="black"/>
                </a:solidFill>
              </a:rPr>
              <a:t>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26125" y="1449435"/>
            <a:ext cx="2371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Double Major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059656" y="1426458"/>
            <a:ext cx="2638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Honors Specialization</a:t>
            </a:r>
          </a:p>
        </p:txBody>
      </p:sp>
      <p:grpSp>
        <p:nvGrpSpPr>
          <p:cNvPr id="52" name="Group 145"/>
          <p:cNvGrpSpPr>
            <a:grpSpLocks/>
          </p:cNvGrpSpPr>
          <p:nvPr/>
        </p:nvGrpSpPr>
        <p:grpSpPr bwMode="auto">
          <a:xfrm>
            <a:off x="5302250" y="2160588"/>
            <a:ext cx="1444625" cy="2060575"/>
            <a:chOff x="872" y="1261"/>
            <a:chExt cx="910" cy="1298"/>
          </a:xfrm>
        </p:grpSpPr>
        <p:sp>
          <p:nvSpPr>
            <p:cNvPr id="54" name="Text Box 146"/>
            <p:cNvSpPr txBox="1">
              <a:spLocks noChangeArrowheads="1"/>
            </p:cNvSpPr>
            <p:nvPr/>
          </p:nvSpPr>
          <p:spPr bwMode="auto">
            <a:xfrm>
              <a:off x="1138" y="2281"/>
              <a:ext cx="33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defRPr/>
              </a:pPr>
              <a:endParaRPr lang="en-US" sz="1200" kern="0">
                <a:solidFill>
                  <a:prstClr val="white"/>
                </a:solidFill>
                <a:latin typeface="Arial Narrow" pitchFamily="34" charset="0"/>
              </a:endParaRPr>
            </a:p>
          </p:txBody>
        </p:sp>
        <p:sp>
          <p:nvSpPr>
            <p:cNvPr id="55" name="AutoShape 147"/>
            <p:cNvSpPr>
              <a:spLocks noChangeArrowheads="1"/>
            </p:cNvSpPr>
            <p:nvPr/>
          </p:nvSpPr>
          <p:spPr bwMode="auto">
            <a:xfrm>
              <a:off x="896" y="2144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FFCC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>
                <a:spcBef>
                  <a:spcPct val="50000"/>
                </a:spcBef>
                <a:defRPr/>
              </a:pPr>
              <a:endParaRPr lang="en-US" sz="1600" b="1" kern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56" name="AutoShape 148"/>
            <p:cNvSpPr>
              <a:spLocks noChangeArrowheads="1"/>
            </p:cNvSpPr>
            <p:nvPr/>
          </p:nvSpPr>
          <p:spPr bwMode="auto">
            <a:xfrm>
              <a:off x="1339" y="2140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FFCC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en-US" kern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57" name="AutoShape 149"/>
            <p:cNvSpPr>
              <a:spLocks noChangeArrowheads="1"/>
            </p:cNvSpPr>
            <p:nvPr/>
          </p:nvSpPr>
          <p:spPr bwMode="auto">
            <a:xfrm>
              <a:off x="896" y="1704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FFCC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>
                <a:spcBef>
                  <a:spcPct val="50000"/>
                </a:spcBef>
                <a:defRPr/>
              </a:pPr>
              <a:endParaRPr lang="en-US" sz="1600" b="1" kern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58" name="AutoShape 150"/>
            <p:cNvSpPr>
              <a:spLocks noChangeArrowheads="1"/>
            </p:cNvSpPr>
            <p:nvPr/>
          </p:nvSpPr>
          <p:spPr bwMode="auto">
            <a:xfrm>
              <a:off x="1339" y="1700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FFCC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en-US" kern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59" name="AutoShape 151"/>
            <p:cNvSpPr>
              <a:spLocks noChangeArrowheads="1"/>
            </p:cNvSpPr>
            <p:nvPr/>
          </p:nvSpPr>
          <p:spPr bwMode="auto">
            <a:xfrm>
              <a:off x="896" y="1265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FFCC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>
                <a:spcBef>
                  <a:spcPct val="50000"/>
                </a:spcBef>
                <a:defRPr/>
              </a:pPr>
              <a:endParaRPr lang="en-US" sz="1600" b="1" kern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60" name="AutoShape 152"/>
            <p:cNvSpPr>
              <a:spLocks noChangeArrowheads="1"/>
            </p:cNvSpPr>
            <p:nvPr/>
          </p:nvSpPr>
          <p:spPr bwMode="auto">
            <a:xfrm>
              <a:off x="1339" y="1261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FFCC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en-US" kern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61" name="Text Box 153"/>
            <p:cNvSpPr txBox="1">
              <a:spLocks noChangeArrowheads="1"/>
            </p:cNvSpPr>
            <p:nvPr/>
          </p:nvSpPr>
          <p:spPr bwMode="auto">
            <a:xfrm>
              <a:off x="872" y="1458"/>
              <a:ext cx="38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200" b="1" kern="0" dirty="0">
                  <a:solidFill>
                    <a:prstClr val="black"/>
                  </a:solidFill>
                  <a:latin typeface="Arial Narrow" pitchFamily="34" charset="0"/>
                </a:rPr>
                <a:t>French</a:t>
              </a:r>
            </a:p>
          </p:txBody>
        </p:sp>
        <p:sp>
          <p:nvSpPr>
            <p:cNvPr id="62" name="Text Box 154"/>
            <p:cNvSpPr txBox="1">
              <a:spLocks noChangeArrowheads="1"/>
            </p:cNvSpPr>
            <p:nvPr/>
          </p:nvSpPr>
          <p:spPr bwMode="auto">
            <a:xfrm>
              <a:off x="1307" y="1458"/>
              <a:ext cx="38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200" b="1" kern="0" dirty="0">
                  <a:solidFill>
                    <a:prstClr val="black"/>
                  </a:solidFill>
                  <a:latin typeface="Arial Narrow" pitchFamily="34" charset="0"/>
                </a:rPr>
                <a:t>French</a:t>
              </a:r>
            </a:p>
          </p:txBody>
        </p:sp>
        <p:sp>
          <p:nvSpPr>
            <p:cNvPr id="63" name="Text Box 155"/>
            <p:cNvSpPr txBox="1">
              <a:spLocks noChangeArrowheads="1"/>
            </p:cNvSpPr>
            <p:nvPr/>
          </p:nvSpPr>
          <p:spPr bwMode="auto">
            <a:xfrm>
              <a:off x="872" y="1894"/>
              <a:ext cx="38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200" b="1" kern="0" dirty="0">
                  <a:solidFill>
                    <a:prstClr val="black"/>
                  </a:solidFill>
                  <a:latin typeface="Arial Narrow" pitchFamily="34" charset="0"/>
                </a:rPr>
                <a:t>French</a:t>
              </a:r>
            </a:p>
          </p:txBody>
        </p:sp>
        <p:sp>
          <p:nvSpPr>
            <p:cNvPr id="64" name="Text Box 156"/>
            <p:cNvSpPr txBox="1">
              <a:spLocks noChangeArrowheads="1"/>
            </p:cNvSpPr>
            <p:nvPr/>
          </p:nvSpPr>
          <p:spPr bwMode="auto">
            <a:xfrm>
              <a:off x="1307" y="1894"/>
              <a:ext cx="38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200" b="1" kern="0" dirty="0">
                  <a:solidFill>
                    <a:prstClr val="black"/>
                  </a:solidFill>
                  <a:latin typeface="Arial Narrow" pitchFamily="34" charset="0"/>
                </a:rPr>
                <a:t>French</a:t>
              </a:r>
            </a:p>
          </p:txBody>
        </p:sp>
        <p:sp>
          <p:nvSpPr>
            <p:cNvPr id="65" name="Text Box 157"/>
            <p:cNvSpPr txBox="1">
              <a:spLocks noChangeArrowheads="1"/>
            </p:cNvSpPr>
            <p:nvPr/>
          </p:nvSpPr>
          <p:spPr bwMode="auto">
            <a:xfrm>
              <a:off x="872" y="2329"/>
              <a:ext cx="38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200" b="1" kern="0" dirty="0">
                  <a:solidFill>
                    <a:prstClr val="black"/>
                  </a:solidFill>
                  <a:latin typeface="Arial Narrow" pitchFamily="34" charset="0"/>
                </a:rPr>
                <a:t>French</a:t>
              </a:r>
            </a:p>
          </p:txBody>
        </p:sp>
        <p:sp>
          <p:nvSpPr>
            <p:cNvPr id="66" name="Text Box 158"/>
            <p:cNvSpPr txBox="1">
              <a:spLocks noChangeArrowheads="1"/>
            </p:cNvSpPr>
            <p:nvPr/>
          </p:nvSpPr>
          <p:spPr bwMode="auto">
            <a:xfrm>
              <a:off x="1307" y="2329"/>
              <a:ext cx="38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200" b="1" kern="0" dirty="0">
                  <a:solidFill>
                    <a:prstClr val="black"/>
                  </a:solidFill>
                  <a:latin typeface="Arial Narrow" pitchFamily="34" charset="0"/>
                </a:rPr>
                <a:t>French</a:t>
              </a:r>
            </a:p>
          </p:txBody>
        </p:sp>
      </p:grpSp>
      <p:grpSp>
        <p:nvGrpSpPr>
          <p:cNvPr id="67" name="Group 205"/>
          <p:cNvGrpSpPr>
            <a:grpSpLocks/>
          </p:cNvGrpSpPr>
          <p:nvPr/>
        </p:nvGrpSpPr>
        <p:grpSpPr bwMode="auto">
          <a:xfrm>
            <a:off x="6629400" y="2133600"/>
            <a:ext cx="1538288" cy="2060575"/>
            <a:chOff x="4176" y="1360"/>
            <a:chExt cx="969" cy="1298"/>
          </a:xfrm>
        </p:grpSpPr>
        <p:sp>
          <p:nvSpPr>
            <p:cNvPr id="68" name="Text Box 110"/>
            <p:cNvSpPr txBox="1">
              <a:spLocks noChangeArrowheads="1"/>
            </p:cNvSpPr>
            <p:nvPr/>
          </p:nvSpPr>
          <p:spPr bwMode="auto">
            <a:xfrm>
              <a:off x="4501" y="2380"/>
              <a:ext cx="339" cy="173"/>
            </a:xfrm>
            <a:prstGeom prst="rect">
              <a:avLst/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defRPr/>
              </a:pPr>
              <a:endParaRPr lang="en-US" sz="1200" kern="0">
                <a:solidFill>
                  <a:prstClr val="white"/>
                </a:solidFill>
                <a:latin typeface="Arial Narrow" pitchFamily="34" charset="0"/>
              </a:endParaRPr>
            </a:p>
          </p:txBody>
        </p:sp>
        <p:sp>
          <p:nvSpPr>
            <p:cNvPr id="69" name="AutoShape 111"/>
            <p:cNvSpPr>
              <a:spLocks noChangeArrowheads="1"/>
            </p:cNvSpPr>
            <p:nvPr/>
          </p:nvSpPr>
          <p:spPr bwMode="auto">
            <a:xfrm>
              <a:off x="4259" y="2243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009DD9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>
                <a:spcBef>
                  <a:spcPct val="50000"/>
                </a:spcBef>
                <a:defRPr/>
              </a:pPr>
              <a:endParaRPr lang="en-US" sz="1600" b="1" kern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70" name="AutoShape 112"/>
            <p:cNvSpPr>
              <a:spLocks noChangeArrowheads="1"/>
            </p:cNvSpPr>
            <p:nvPr/>
          </p:nvSpPr>
          <p:spPr bwMode="auto">
            <a:xfrm>
              <a:off x="4702" y="2239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009DD9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en-US" kern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71" name="AutoShape 113"/>
            <p:cNvSpPr>
              <a:spLocks noChangeArrowheads="1"/>
            </p:cNvSpPr>
            <p:nvPr/>
          </p:nvSpPr>
          <p:spPr bwMode="auto">
            <a:xfrm>
              <a:off x="4259" y="1803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009DD9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>
                <a:spcBef>
                  <a:spcPct val="50000"/>
                </a:spcBef>
                <a:defRPr/>
              </a:pPr>
              <a:endParaRPr lang="en-US" sz="1600" b="1" kern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72" name="AutoShape 114"/>
            <p:cNvSpPr>
              <a:spLocks noChangeArrowheads="1"/>
            </p:cNvSpPr>
            <p:nvPr/>
          </p:nvSpPr>
          <p:spPr bwMode="auto">
            <a:xfrm>
              <a:off x="4702" y="1799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009DD9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en-US" kern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73" name="AutoShape 115"/>
            <p:cNvSpPr>
              <a:spLocks noChangeArrowheads="1"/>
            </p:cNvSpPr>
            <p:nvPr/>
          </p:nvSpPr>
          <p:spPr bwMode="auto">
            <a:xfrm>
              <a:off x="4259" y="1364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009DD9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>
                <a:spcBef>
                  <a:spcPct val="50000"/>
                </a:spcBef>
                <a:defRPr/>
              </a:pPr>
              <a:endParaRPr lang="en-US" sz="1600" b="1" kern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74" name="AutoShape 116"/>
            <p:cNvSpPr>
              <a:spLocks noChangeArrowheads="1"/>
            </p:cNvSpPr>
            <p:nvPr/>
          </p:nvSpPr>
          <p:spPr bwMode="auto">
            <a:xfrm>
              <a:off x="4702" y="1360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009DD9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en-US" kern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75" name="Text Box 117"/>
            <p:cNvSpPr txBox="1">
              <a:spLocks noChangeArrowheads="1"/>
            </p:cNvSpPr>
            <p:nvPr/>
          </p:nvSpPr>
          <p:spPr bwMode="auto">
            <a:xfrm>
              <a:off x="4176" y="1523"/>
              <a:ext cx="4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200" b="1" kern="0" dirty="0">
                  <a:solidFill>
                    <a:prstClr val="white"/>
                  </a:solidFill>
                  <a:latin typeface="Arial Narrow" pitchFamily="34" charset="0"/>
                </a:rPr>
                <a:t>Spanish</a:t>
              </a:r>
            </a:p>
          </p:txBody>
        </p:sp>
        <p:sp>
          <p:nvSpPr>
            <p:cNvPr id="76" name="Text Box 118"/>
            <p:cNvSpPr txBox="1">
              <a:spLocks noChangeArrowheads="1"/>
            </p:cNvSpPr>
            <p:nvPr/>
          </p:nvSpPr>
          <p:spPr bwMode="auto">
            <a:xfrm>
              <a:off x="4656" y="1523"/>
              <a:ext cx="46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200" b="1" kern="0" dirty="0">
                  <a:solidFill>
                    <a:prstClr val="white"/>
                  </a:solidFill>
                  <a:latin typeface="Arial Narrow" pitchFamily="34" charset="0"/>
                </a:rPr>
                <a:t>Spanish</a:t>
              </a:r>
            </a:p>
          </p:txBody>
        </p:sp>
        <p:sp>
          <p:nvSpPr>
            <p:cNvPr id="77" name="Text Box 119"/>
            <p:cNvSpPr txBox="1">
              <a:spLocks noChangeArrowheads="1"/>
            </p:cNvSpPr>
            <p:nvPr/>
          </p:nvSpPr>
          <p:spPr bwMode="auto">
            <a:xfrm>
              <a:off x="4224" y="1968"/>
              <a:ext cx="43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200" b="1" kern="0">
                  <a:solidFill>
                    <a:prstClr val="white"/>
                  </a:solidFill>
                  <a:latin typeface="Arial Narrow" pitchFamily="34" charset="0"/>
                </a:rPr>
                <a:t>Spanish</a:t>
              </a:r>
            </a:p>
          </p:txBody>
        </p:sp>
        <p:sp>
          <p:nvSpPr>
            <p:cNvPr id="78" name="Text Box 120"/>
            <p:cNvSpPr txBox="1">
              <a:spLocks noChangeArrowheads="1"/>
            </p:cNvSpPr>
            <p:nvPr/>
          </p:nvSpPr>
          <p:spPr bwMode="auto">
            <a:xfrm>
              <a:off x="4656" y="1968"/>
              <a:ext cx="44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200" b="1" kern="0">
                  <a:solidFill>
                    <a:prstClr val="white"/>
                  </a:solidFill>
                  <a:latin typeface="Arial Narrow" pitchFamily="34" charset="0"/>
                </a:rPr>
                <a:t>Spanish</a:t>
              </a:r>
            </a:p>
          </p:txBody>
        </p:sp>
        <p:sp>
          <p:nvSpPr>
            <p:cNvPr id="79" name="Text Box 121"/>
            <p:cNvSpPr txBox="1">
              <a:spLocks noChangeArrowheads="1"/>
            </p:cNvSpPr>
            <p:nvPr/>
          </p:nvSpPr>
          <p:spPr bwMode="auto">
            <a:xfrm>
              <a:off x="4224" y="2400"/>
              <a:ext cx="44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200" b="1" kern="0">
                  <a:solidFill>
                    <a:prstClr val="white"/>
                  </a:solidFill>
                  <a:latin typeface="Arial Narrow" pitchFamily="34" charset="0"/>
                </a:rPr>
                <a:t>Spanish</a:t>
              </a:r>
            </a:p>
          </p:txBody>
        </p:sp>
        <p:sp>
          <p:nvSpPr>
            <p:cNvPr id="80" name="Text Box 122"/>
            <p:cNvSpPr txBox="1">
              <a:spLocks noChangeArrowheads="1"/>
            </p:cNvSpPr>
            <p:nvPr/>
          </p:nvSpPr>
          <p:spPr bwMode="auto">
            <a:xfrm>
              <a:off x="4656" y="2400"/>
              <a:ext cx="46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200" b="1" kern="0">
                  <a:solidFill>
                    <a:prstClr val="white"/>
                  </a:solidFill>
                  <a:latin typeface="Arial Narrow" pitchFamily="34" charset="0"/>
                </a:rPr>
                <a:t>Spanish</a:t>
              </a:r>
            </a:p>
          </p:txBody>
        </p:sp>
      </p:grpSp>
      <p:grpSp>
        <p:nvGrpSpPr>
          <p:cNvPr id="81" name="Group 192"/>
          <p:cNvGrpSpPr>
            <a:grpSpLocks/>
          </p:cNvGrpSpPr>
          <p:nvPr/>
        </p:nvGrpSpPr>
        <p:grpSpPr bwMode="auto">
          <a:xfrm>
            <a:off x="8104188" y="2118409"/>
            <a:ext cx="741363" cy="2054225"/>
            <a:chOff x="5130" y="1361"/>
            <a:chExt cx="467" cy="1294"/>
          </a:xfrm>
        </p:grpSpPr>
        <p:sp>
          <p:nvSpPr>
            <p:cNvPr id="82" name="AutoShape 124"/>
            <p:cNvSpPr>
              <a:spLocks noChangeArrowheads="1"/>
            </p:cNvSpPr>
            <p:nvPr/>
          </p:nvSpPr>
          <p:spPr bwMode="auto">
            <a:xfrm>
              <a:off x="5154" y="2240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81DF81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en-US" kern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83" name="AutoShape 125"/>
            <p:cNvSpPr>
              <a:spLocks noChangeArrowheads="1"/>
            </p:cNvSpPr>
            <p:nvPr/>
          </p:nvSpPr>
          <p:spPr bwMode="auto">
            <a:xfrm>
              <a:off x="5154" y="1800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DDDDD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en-US" kern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84" name="AutoShape 126"/>
            <p:cNvSpPr>
              <a:spLocks noChangeArrowheads="1"/>
            </p:cNvSpPr>
            <p:nvPr/>
          </p:nvSpPr>
          <p:spPr bwMode="auto">
            <a:xfrm>
              <a:off x="5154" y="1361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DDDDD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en-US" kern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85" name="Text Box 127"/>
            <p:cNvSpPr txBox="1">
              <a:spLocks noChangeArrowheads="1"/>
            </p:cNvSpPr>
            <p:nvPr/>
          </p:nvSpPr>
          <p:spPr bwMode="auto">
            <a:xfrm>
              <a:off x="5130" y="1531"/>
              <a:ext cx="38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200" b="1" kern="0" dirty="0">
                  <a:solidFill>
                    <a:prstClr val="black"/>
                  </a:solidFill>
                  <a:latin typeface="Arial Narrow" pitchFamily="34" charset="0"/>
                </a:rPr>
                <a:t>Option</a:t>
              </a:r>
            </a:p>
          </p:txBody>
        </p:sp>
        <p:sp>
          <p:nvSpPr>
            <p:cNvPr id="86" name="Text Box 128"/>
            <p:cNvSpPr txBox="1">
              <a:spLocks noChangeArrowheads="1"/>
            </p:cNvSpPr>
            <p:nvPr/>
          </p:nvSpPr>
          <p:spPr bwMode="auto">
            <a:xfrm>
              <a:off x="5130" y="1966"/>
              <a:ext cx="38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200" b="1" kern="0">
                  <a:solidFill>
                    <a:prstClr val="black"/>
                  </a:solidFill>
                  <a:latin typeface="Arial Narrow" pitchFamily="34" charset="0"/>
                </a:rPr>
                <a:t>Option</a:t>
              </a:r>
            </a:p>
          </p:txBody>
        </p:sp>
        <p:sp>
          <p:nvSpPr>
            <p:cNvPr id="87" name="Text Box 129"/>
            <p:cNvSpPr txBox="1">
              <a:spLocks noChangeArrowheads="1"/>
            </p:cNvSpPr>
            <p:nvPr/>
          </p:nvSpPr>
          <p:spPr bwMode="auto">
            <a:xfrm>
              <a:off x="5136" y="2352"/>
              <a:ext cx="38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200" b="1" kern="0" dirty="0">
                  <a:solidFill>
                    <a:prstClr val="black"/>
                  </a:solidFill>
                  <a:latin typeface="Arial Narrow" pitchFamily="34" charset="0"/>
                </a:rPr>
                <a:t>Astro.</a:t>
              </a:r>
              <a:br>
                <a:rPr lang="en-US" sz="1200" b="1" kern="0" dirty="0">
                  <a:solidFill>
                    <a:prstClr val="black"/>
                  </a:solidFill>
                  <a:latin typeface="Arial Narrow" pitchFamily="34" charset="0"/>
                </a:rPr>
              </a:br>
              <a:r>
                <a:rPr lang="en-US" sz="1200" b="1" kern="0" dirty="0">
                  <a:solidFill>
                    <a:prstClr val="black"/>
                  </a:solidFill>
                  <a:latin typeface="Arial Narrow" pitchFamily="34" charset="0"/>
                </a:rPr>
                <a:t>1021</a:t>
              </a:r>
            </a:p>
          </p:txBody>
        </p:sp>
      </p:grpSp>
      <p:grpSp>
        <p:nvGrpSpPr>
          <p:cNvPr id="88" name="Group 209"/>
          <p:cNvGrpSpPr>
            <a:grpSpLocks/>
          </p:cNvGrpSpPr>
          <p:nvPr/>
        </p:nvGrpSpPr>
        <p:grpSpPr bwMode="auto">
          <a:xfrm>
            <a:off x="5257800" y="4273550"/>
            <a:ext cx="3589338" cy="693738"/>
            <a:chOff x="3312" y="2692"/>
            <a:chExt cx="2261" cy="437"/>
          </a:xfrm>
        </p:grpSpPr>
        <p:grpSp>
          <p:nvGrpSpPr>
            <p:cNvPr id="89" name="Group 206"/>
            <p:cNvGrpSpPr>
              <a:grpSpLocks/>
            </p:cNvGrpSpPr>
            <p:nvPr/>
          </p:nvGrpSpPr>
          <p:grpSpPr bwMode="auto">
            <a:xfrm>
              <a:off x="3354" y="2692"/>
              <a:ext cx="2219" cy="419"/>
              <a:chOff x="3354" y="2692"/>
              <a:chExt cx="2219" cy="419"/>
            </a:xfrm>
          </p:grpSpPr>
          <p:sp>
            <p:nvSpPr>
              <p:cNvPr id="95" name="AutoShape 64"/>
              <p:cNvSpPr>
                <a:spLocks noChangeArrowheads="1"/>
              </p:cNvSpPr>
              <p:nvPr/>
            </p:nvSpPr>
            <p:spPr bwMode="auto">
              <a:xfrm>
                <a:off x="3354" y="2696"/>
                <a:ext cx="443" cy="415"/>
              </a:xfrm>
              <a:prstGeom prst="cube">
                <a:avLst>
                  <a:gd name="adj" fmla="val 25000"/>
                </a:avLst>
              </a:prstGeom>
              <a:solidFill>
                <a:schemeClr val="bg2">
                  <a:lumMod val="50000"/>
                </a:schemeClr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914400">
                  <a:defRPr/>
                </a:pPr>
                <a:endParaRPr lang="en-US" kern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96" name="AutoShape 65"/>
              <p:cNvSpPr>
                <a:spLocks noChangeArrowheads="1"/>
              </p:cNvSpPr>
              <p:nvPr/>
            </p:nvSpPr>
            <p:spPr bwMode="auto">
              <a:xfrm>
                <a:off x="3800" y="2696"/>
                <a:ext cx="443" cy="415"/>
              </a:xfrm>
              <a:prstGeom prst="cube">
                <a:avLst>
                  <a:gd name="adj" fmla="val 25000"/>
                </a:avLst>
              </a:prstGeom>
              <a:solidFill>
                <a:srgbClr val="FFCC00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914400">
                  <a:defRPr/>
                </a:pPr>
                <a:endParaRPr lang="en-US" kern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97" name="AutoShape 66"/>
              <p:cNvSpPr>
                <a:spLocks noChangeArrowheads="1"/>
              </p:cNvSpPr>
              <p:nvPr/>
            </p:nvSpPr>
            <p:spPr bwMode="auto">
              <a:xfrm>
                <a:off x="4252" y="2696"/>
                <a:ext cx="443" cy="415"/>
              </a:xfrm>
              <a:prstGeom prst="cube">
                <a:avLst>
                  <a:gd name="adj" fmla="val 25000"/>
                </a:avLst>
              </a:prstGeom>
              <a:solidFill>
                <a:srgbClr val="009DD9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914400">
                  <a:spcBef>
                    <a:spcPct val="50000"/>
                  </a:spcBef>
                  <a:defRPr/>
                </a:pPr>
                <a:endParaRPr lang="en-US" sz="1600" b="1" kern="0">
                  <a:solidFill>
                    <a:prstClr val="black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98" name="AutoShape 67"/>
              <p:cNvSpPr>
                <a:spLocks noChangeArrowheads="1"/>
              </p:cNvSpPr>
              <p:nvPr/>
            </p:nvSpPr>
            <p:spPr bwMode="auto">
              <a:xfrm>
                <a:off x="4695" y="2692"/>
                <a:ext cx="443" cy="415"/>
              </a:xfrm>
              <a:prstGeom prst="cube">
                <a:avLst>
                  <a:gd name="adj" fmla="val 25000"/>
                </a:avLst>
              </a:prstGeom>
              <a:solidFill>
                <a:srgbClr val="BC4744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914400">
                  <a:defRPr/>
                </a:pPr>
                <a:endParaRPr lang="en-US" kern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99" name="AutoShape 68"/>
              <p:cNvSpPr>
                <a:spLocks noChangeArrowheads="1"/>
              </p:cNvSpPr>
              <p:nvPr/>
            </p:nvSpPr>
            <p:spPr bwMode="auto">
              <a:xfrm>
                <a:off x="5130" y="2696"/>
                <a:ext cx="443" cy="415"/>
              </a:xfrm>
              <a:prstGeom prst="cube">
                <a:avLst>
                  <a:gd name="adj" fmla="val 25000"/>
                </a:avLst>
              </a:prstGeom>
              <a:solidFill>
                <a:schemeClr val="accent6">
                  <a:lumMod val="75000"/>
                </a:schemeClr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914400">
                  <a:defRPr/>
                </a:pPr>
                <a:endParaRPr lang="en-US" kern="0">
                  <a:solidFill>
                    <a:prstClr val="black"/>
                  </a:solidFill>
                  <a:latin typeface="Constantia"/>
                </a:endParaRPr>
              </a:p>
            </p:txBody>
          </p:sp>
        </p:grpSp>
        <p:sp>
          <p:nvSpPr>
            <p:cNvPr id="90" name="Text Box 69"/>
            <p:cNvSpPr txBox="1">
              <a:spLocks noChangeArrowheads="1"/>
            </p:cNvSpPr>
            <p:nvPr/>
          </p:nvSpPr>
          <p:spPr bwMode="auto">
            <a:xfrm>
              <a:off x="3312" y="2832"/>
              <a:ext cx="452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defRPr/>
              </a:pPr>
              <a:r>
                <a:rPr lang="en-US" sz="1000" kern="0" dirty="0">
                  <a:solidFill>
                    <a:prstClr val="white"/>
                  </a:solidFill>
                  <a:latin typeface="Arial Narrow" pitchFamily="34" charset="0"/>
                </a:rPr>
                <a:t>Philosophy</a:t>
              </a:r>
              <a:r>
                <a:rPr lang="en-US" sz="900" kern="0" dirty="0">
                  <a:solidFill>
                    <a:prstClr val="white"/>
                  </a:solidFill>
                  <a:latin typeface="Arial Narrow" pitchFamily="34" charset="0"/>
                </a:rPr>
                <a:t> </a:t>
              </a:r>
              <a:r>
                <a:rPr lang="en-US" sz="1200" kern="0" dirty="0">
                  <a:solidFill>
                    <a:prstClr val="white"/>
                  </a:solidFill>
                  <a:latin typeface="Arial Narrow" pitchFamily="34" charset="0"/>
                </a:rPr>
                <a:t>1020</a:t>
              </a:r>
            </a:p>
          </p:txBody>
        </p:sp>
        <p:sp>
          <p:nvSpPr>
            <p:cNvPr id="91" name="Text Box 70"/>
            <p:cNvSpPr txBox="1">
              <a:spLocks noChangeArrowheads="1"/>
            </p:cNvSpPr>
            <p:nvPr/>
          </p:nvSpPr>
          <p:spPr bwMode="auto">
            <a:xfrm>
              <a:off x="3751" y="2841"/>
              <a:ext cx="4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defRPr/>
              </a:pPr>
              <a:r>
                <a:rPr lang="en-US" sz="1200" b="1" kern="0" dirty="0">
                  <a:solidFill>
                    <a:prstClr val="black"/>
                  </a:solidFill>
                  <a:latin typeface="Arial Narrow" pitchFamily="34" charset="0"/>
                </a:rPr>
                <a:t>French</a:t>
              </a:r>
              <a:br>
                <a:rPr lang="en-US" sz="1200" b="1" kern="0" dirty="0">
                  <a:solidFill>
                    <a:prstClr val="black"/>
                  </a:solidFill>
                  <a:latin typeface="Arial Narrow" pitchFamily="34" charset="0"/>
                </a:rPr>
              </a:br>
              <a:r>
                <a:rPr lang="en-US" sz="1200" b="1" kern="0" dirty="0">
                  <a:solidFill>
                    <a:prstClr val="black"/>
                  </a:solidFill>
                  <a:latin typeface="Arial Narrow" pitchFamily="34" charset="0"/>
                </a:rPr>
                <a:t>1900E</a:t>
              </a:r>
            </a:p>
          </p:txBody>
        </p:sp>
        <p:sp>
          <p:nvSpPr>
            <p:cNvPr id="92" name="Text Box 71"/>
            <p:cNvSpPr txBox="1">
              <a:spLocks noChangeArrowheads="1"/>
            </p:cNvSpPr>
            <p:nvPr/>
          </p:nvSpPr>
          <p:spPr bwMode="auto">
            <a:xfrm>
              <a:off x="4187" y="2841"/>
              <a:ext cx="4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defRPr/>
              </a:pPr>
              <a:r>
                <a:rPr lang="en-US" sz="1200" b="1" kern="0">
                  <a:solidFill>
                    <a:prstClr val="white"/>
                  </a:solidFill>
                  <a:latin typeface="Arial Narrow" pitchFamily="34" charset="0"/>
                </a:rPr>
                <a:t>Spanish</a:t>
              </a:r>
              <a:br>
                <a:rPr lang="en-US" sz="1200" b="1" kern="0">
                  <a:solidFill>
                    <a:prstClr val="white"/>
                  </a:solidFill>
                  <a:latin typeface="Arial Narrow" pitchFamily="34" charset="0"/>
                </a:rPr>
              </a:br>
              <a:r>
                <a:rPr lang="en-US" sz="1200" b="1" kern="0">
                  <a:solidFill>
                    <a:prstClr val="white"/>
                  </a:solidFill>
                  <a:latin typeface="Arial Narrow" pitchFamily="34" charset="0"/>
                </a:rPr>
                <a:t>1030</a:t>
              </a:r>
            </a:p>
          </p:txBody>
        </p:sp>
        <p:sp>
          <p:nvSpPr>
            <p:cNvPr id="93" name="Text Box 72"/>
            <p:cNvSpPr txBox="1">
              <a:spLocks noChangeArrowheads="1"/>
            </p:cNvSpPr>
            <p:nvPr/>
          </p:nvSpPr>
          <p:spPr bwMode="auto">
            <a:xfrm>
              <a:off x="4646" y="2841"/>
              <a:ext cx="4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defRPr/>
              </a:pPr>
              <a:r>
                <a:rPr lang="en-US" sz="1200" b="1" kern="0" dirty="0">
                  <a:solidFill>
                    <a:prstClr val="white"/>
                  </a:solidFill>
                  <a:latin typeface="Arial Narrow" pitchFamily="34" charset="0"/>
                </a:rPr>
                <a:t>Film</a:t>
              </a:r>
              <a:br>
                <a:rPr lang="en-US" sz="1200" b="1" kern="0" dirty="0">
                  <a:solidFill>
                    <a:prstClr val="white"/>
                  </a:solidFill>
                  <a:latin typeface="Arial Narrow" pitchFamily="34" charset="0"/>
                </a:rPr>
              </a:br>
              <a:r>
                <a:rPr lang="en-US" sz="1200" b="1" kern="0" dirty="0">
                  <a:solidFill>
                    <a:prstClr val="white"/>
                  </a:solidFill>
                  <a:latin typeface="Arial Narrow" pitchFamily="34" charset="0"/>
                </a:rPr>
                <a:t>1022</a:t>
              </a:r>
            </a:p>
          </p:txBody>
        </p:sp>
        <p:sp>
          <p:nvSpPr>
            <p:cNvPr id="94" name="Text Box 73"/>
            <p:cNvSpPr txBox="1">
              <a:spLocks noChangeArrowheads="1"/>
            </p:cNvSpPr>
            <p:nvPr/>
          </p:nvSpPr>
          <p:spPr bwMode="auto">
            <a:xfrm>
              <a:off x="5058" y="2841"/>
              <a:ext cx="4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defRPr/>
              </a:pPr>
              <a:r>
                <a:rPr lang="en-US" sz="1000" b="1" kern="0" dirty="0">
                  <a:solidFill>
                    <a:prstClr val="white"/>
                  </a:solidFill>
                  <a:latin typeface="Arial Narrow" pitchFamily="34" charset="0"/>
                </a:rPr>
                <a:t>Sociology</a:t>
              </a:r>
            </a:p>
            <a:p>
              <a:pPr algn="ctr" defTabSz="914400">
                <a:defRPr/>
              </a:pPr>
              <a:r>
                <a:rPr lang="en-US" sz="1000" b="1" kern="0" dirty="0">
                  <a:solidFill>
                    <a:prstClr val="white"/>
                  </a:solidFill>
                  <a:latin typeface="Arial Narrow" pitchFamily="34" charset="0"/>
                </a:rPr>
                <a:t>1020</a:t>
              </a:r>
            </a:p>
          </p:txBody>
        </p:sp>
      </p:grpSp>
      <p:sp>
        <p:nvSpPr>
          <p:cNvPr id="100" name="Text Box 41"/>
          <p:cNvSpPr txBox="1">
            <a:spLocks noChangeArrowheads="1"/>
          </p:cNvSpPr>
          <p:nvPr/>
        </p:nvSpPr>
        <p:spPr bwMode="auto">
          <a:xfrm>
            <a:off x="4572000" y="2276475"/>
            <a:ext cx="6858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en-US" sz="1400" dirty="0">
                <a:solidFill>
                  <a:prstClr val="black"/>
                </a:solidFill>
              </a:rPr>
              <a:t>Year</a:t>
            </a:r>
          </a:p>
          <a:p>
            <a:pPr algn="ctr" defTabSz="914400"/>
            <a:r>
              <a:rPr lang="en-US" sz="1400" dirty="0">
                <a:solidFill>
                  <a:prstClr val="black"/>
                </a:solidFill>
              </a:rPr>
              <a:t>IV</a:t>
            </a:r>
          </a:p>
          <a:p>
            <a:pPr algn="ctr" defTabSz="914400"/>
            <a:endParaRPr lang="en-US" sz="1400" dirty="0">
              <a:solidFill>
                <a:prstClr val="black"/>
              </a:solidFill>
            </a:endParaRPr>
          </a:p>
          <a:p>
            <a:pPr algn="ctr" defTabSz="914400"/>
            <a:r>
              <a:rPr lang="en-US" sz="1400" dirty="0">
                <a:solidFill>
                  <a:prstClr val="black"/>
                </a:solidFill>
              </a:rPr>
              <a:t>Year</a:t>
            </a:r>
          </a:p>
          <a:p>
            <a:pPr algn="ctr" defTabSz="914400"/>
            <a:r>
              <a:rPr lang="en-US" sz="1400" dirty="0">
                <a:solidFill>
                  <a:prstClr val="black"/>
                </a:solidFill>
              </a:rPr>
              <a:t>III</a:t>
            </a:r>
          </a:p>
          <a:p>
            <a:pPr algn="ctr" defTabSz="914400"/>
            <a:endParaRPr lang="en-US" sz="1400" dirty="0">
              <a:solidFill>
                <a:prstClr val="black"/>
              </a:solidFill>
            </a:endParaRPr>
          </a:p>
          <a:p>
            <a:pPr algn="ctr" defTabSz="914400"/>
            <a:endParaRPr lang="en-US" sz="1400" dirty="0">
              <a:solidFill>
                <a:prstClr val="black"/>
              </a:solidFill>
            </a:endParaRPr>
          </a:p>
          <a:p>
            <a:pPr algn="ctr" defTabSz="914400"/>
            <a:r>
              <a:rPr lang="en-US" sz="1400" dirty="0">
                <a:solidFill>
                  <a:prstClr val="black"/>
                </a:solidFill>
              </a:rPr>
              <a:t>Year II</a:t>
            </a:r>
          </a:p>
        </p:txBody>
      </p:sp>
      <p:sp>
        <p:nvSpPr>
          <p:cNvPr id="101" name="Text Box 74"/>
          <p:cNvSpPr txBox="1">
            <a:spLocks noChangeArrowheads="1"/>
          </p:cNvSpPr>
          <p:nvPr/>
        </p:nvSpPr>
        <p:spPr bwMode="auto">
          <a:xfrm>
            <a:off x="4572000" y="4343400"/>
            <a:ext cx="7699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en-US" sz="1400" dirty="0">
                <a:solidFill>
                  <a:prstClr val="black"/>
                </a:solidFill>
              </a:rPr>
              <a:t>Year</a:t>
            </a:r>
          </a:p>
          <a:p>
            <a:pPr algn="ctr" defTabSz="914400"/>
            <a:r>
              <a:rPr lang="en-US" sz="1400" dirty="0">
                <a:solidFill>
                  <a:prstClr val="black"/>
                </a:solidFill>
              </a:rPr>
              <a:t>I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4969" y="5172075"/>
            <a:ext cx="85780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 course from Category A (Other Faculty such as Social Science, MIT, Music…etc.)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 course from Category C (Science)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designated essay courses (suffix F/G, or E), including 1.0 numbered 2000 or above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Maximum of 7.0 first-year courses (1000-1999)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562350" y="3505199"/>
            <a:ext cx="5254626" cy="735014"/>
            <a:chOff x="3562350" y="3505199"/>
            <a:chExt cx="5254626" cy="735014"/>
          </a:xfrm>
        </p:grpSpPr>
        <p:sp>
          <p:nvSpPr>
            <p:cNvPr id="102" name="AutoShape 137"/>
            <p:cNvSpPr>
              <a:spLocks noChangeArrowheads="1"/>
            </p:cNvSpPr>
            <p:nvPr/>
          </p:nvSpPr>
          <p:spPr bwMode="auto">
            <a:xfrm>
              <a:off x="3562350" y="3581400"/>
              <a:ext cx="703263" cy="658813"/>
            </a:xfrm>
            <a:prstGeom prst="cube">
              <a:avLst>
                <a:gd name="adj" fmla="val 25000"/>
              </a:avLst>
            </a:prstGeom>
            <a:solidFill>
              <a:srgbClr val="0066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00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Category </a:t>
              </a:r>
            </a:p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00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103" name="AutoShape 137"/>
            <p:cNvSpPr>
              <a:spLocks noChangeArrowheads="1"/>
            </p:cNvSpPr>
            <p:nvPr/>
          </p:nvSpPr>
          <p:spPr bwMode="auto">
            <a:xfrm>
              <a:off x="8131175" y="3505199"/>
              <a:ext cx="685801" cy="658813"/>
            </a:xfrm>
            <a:prstGeom prst="cube">
              <a:avLst>
                <a:gd name="adj" fmla="val 25000"/>
              </a:avLst>
            </a:prstGeom>
            <a:solidFill>
              <a:srgbClr val="0066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00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Category </a:t>
              </a:r>
            </a:p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00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3549142" y="4267200"/>
            <a:ext cx="5282484" cy="705647"/>
            <a:chOff x="4220369" y="4999037"/>
            <a:chExt cx="5282484" cy="705647"/>
          </a:xfrm>
        </p:grpSpPr>
        <p:sp>
          <p:nvSpPr>
            <p:cNvPr id="104" name="AutoShape 116"/>
            <p:cNvSpPr>
              <a:spLocks noChangeArrowheads="1"/>
            </p:cNvSpPr>
            <p:nvPr/>
          </p:nvSpPr>
          <p:spPr bwMode="auto">
            <a:xfrm>
              <a:off x="4220369" y="5045871"/>
              <a:ext cx="703262" cy="658813"/>
            </a:xfrm>
            <a:prstGeom prst="cube">
              <a:avLst>
                <a:gd name="adj" fmla="val 25000"/>
              </a:avLst>
            </a:prstGeom>
            <a:solidFill>
              <a:schemeClr val="bg2">
                <a:lumMod val="75000"/>
              </a:scheme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>
                <a:defRPr/>
              </a:pPr>
              <a:r>
                <a:rPr lang="en-US" sz="900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Category</a:t>
              </a:r>
            </a:p>
            <a:p>
              <a:pPr algn="ctr" defTabSz="914400">
                <a:defRPr/>
              </a:pPr>
              <a:r>
                <a:rPr lang="en-US" sz="900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105" name="AutoShape 116"/>
            <p:cNvSpPr>
              <a:spLocks noChangeArrowheads="1"/>
            </p:cNvSpPr>
            <p:nvPr/>
          </p:nvSpPr>
          <p:spPr bwMode="auto">
            <a:xfrm>
              <a:off x="8799591" y="4999037"/>
              <a:ext cx="703262" cy="658813"/>
            </a:xfrm>
            <a:prstGeom prst="cube">
              <a:avLst>
                <a:gd name="adj" fmla="val 25000"/>
              </a:avLst>
            </a:prstGeom>
            <a:solidFill>
              <a:schemeClr val="accent6">
                <a:lumMod val="75000"/>
              </a:scheme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>
                <a:defRPr/>
              </a:pPr>
              <a:r>
                <a:rPr lang="en-US" sz="900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Category</a:t>
              </a:r>
            </a:p>
            <a:p>
              <a:pPr algn="ctr" defTabSz="914400">
                <a:defRPr/>
              </a:pPr>
              <a:r>
                <a:rPr lang="en-US" sz="900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</p:grpSp>
      <p:sp>
        <p:nvSpPr>
          <p:cNvPr id="107" name="TextBox 106"/>
          <p:cNvSpPr txBox="1"/>
          <p:nvPr/>
        </p:nvSpPr>
        <p:spPr>
          <a:xfrm>
            <a:off x="5700889" y="6302963"/>
            <a:ext cx="3189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Intent to Register</a:t>
            </a:r>
          </a:p>
        </p:txBody>
      </p:sp>
    </p:spTree>
    <p:extLst>
      <p:ext uri="{BB962C8B-B14F-4D97-AF65-F5344CB8AC3E}">
        <p14:creationId xmlns:p14="http://schemas.microsoft.com/office/powerpoint/2010/main" val="387542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274" y="573851"/>
            <a:ext cx="80057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rgbClr val="3B1B70"/>
                </a:solidFill>
                <a:latin typeface="+mj-lt"/>
                <a:cs typeface="Arial Unicode MS"/>
              </a:rPr>
              <a:t>Honors Bachelor Degree (4-Year) 20.0 Courses</a:t>
            </a:r>
          </a:p>
          <a:p>
            <a:pPr>
              <a:spcAft>
                <a:spcPts val="2400"/>
              </a:spcAft>
              <a:buSzPct val="75000"/>
            </a:pPr>
            <a:endParaRPr lang="en-US" sz="2800" dirty="0">
              <a:solidFill>
                <a:srgbClr val="807F83"/>
              </a:solidFill>
              <a:latin typeface="Arial"/>
              <a:cs typeface="Arial"/>
            </a:endParaRPr>
          </a:p>
          <a:p>
            <a:endParaRPr lang="en-US" sz="2800" dirty="0">
              <a:solidFill>
                <a:srgbClr val="807F83"/>
              </a:solidFill>
              <a:latin typeface="Arial"/>
              <a:cs typeface="Arial"/>
            </a:endParaRPr>
          </a:p>
          <a:p>
            <a:endParaRPr lang="en-US" sz="2800" dirty="0">
              <a:solidFill>
                <a:srgbClr val="807F83"/>
              </a:solidFill>
              <a:latin typeface="Arial"/>
              <a:cs typeface="Arial"/>
            </a:endParaRPr>
          </a:p>
          <a:p>
            <a:endParaRPr lang="en-US" sz="6000" b="1" dirty="0">
              <a:solidFill>
                <a:srgbClr val="807F83"/>
              </a:solidFill>
              <a:latin typeface="Arial"/>
              <a:cs typeface="Arial Unicode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0187" y="1424166"/>
            <a:ext cx="2638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Specialization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19094" y="1424166"/>
            <a:ext cx="1468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</a:t>
            </a:r>
          </a:p>
        </p:txBody>
      </p:sp>
      <p:grpSp>
        <p:nvGrpSpPr>
          <p:cNvPr id="8" name="Group 185"/>
          <p:cNvGrpSpPr>
            <a:grpSpLocks/>
          </p:cNvGrpSpPr>
          <p:nvPr/>
        </p:nvGrpSpPr>
        <p:grpSpPr bwMode="auto">
          <a:xfrm>
            <a:off x="747713" y="2174875"/>
            <a:ext cx="2119312" cy="2060575"/>
            <a:chOff x="471" y="1370"/>
            <a:chExt cx="1335" cy="1298"/>
          </a:xfrm>
        </p:grpSpPr>
        <p:grpSp>
          <p:nvGrpSpPr>
            <p:cNvPr id="9" name="Group 77"/>
            <p:cNvGrpSpPr>
              <a:grpSpLocks/>
            </p:cNvGrpSpPr>
            <p:nvPr/>
          </p:nvGrpSpPr>
          <p:grpSpPr bwMode="auto">
            <a:xfrm>
              <a:off x="485" y="1370"/>
              <a:ext cx="1321" cy="1298"/>
              <a:chOff x="2140" y="1136"/>
              <a:chExt cx="1321" cy="1298"/>
            </a:xfrm>
          </p:grpSpPr>
          <p:sp>
            <p:nvSpPr>
              <p:cNvPr id="19" name="AutoShape 78"/>
              <p:cNvSpPr>
                <a:spLocks noChangeArrowheads="1"/>
              </p:cNvSpPr>
              <p:nvPr/>
            </p:nvSpPr>
            <p:spPr bwMode="auto">
              <a:xfrm>
                <a:off x="2140" y="2019"/>
                <a:ext cx="443" cy="415"/>
              </a:xfrm>
              <a:prstGeom prst="cube">
                <a:avLst>
                  <a:gd name="adj" fmla="val 25000"/>
                </a:avLst>
              </a:prstGeom>
              <a:solidFill>
                <a:schemeClr val="accent2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914400">
                  <a:spcBef>
                    <a:spcPct val="50000"/>
                  </a:spcBef>
                  <a:defRPr/>
                </a:pPr>
                <a:endParaRPr lang="en-US" sz="1600" b="1" kern="0">
                  <a:solidFill>
                    <a:prstClr val="black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" name="AutoShape 79"/>
              <p:cNvSpPr>
                <a:spLocks noChangeArrowheads="1"/>
              </p:cNvSpPr>
              <p:nvPr/>
            </p:nvSpPr>
            <p:spPr bwMode="auto">
              <a:xfrm>
                <a:off x="2583" y="2015"/>
                <a:ext cx="443" cy="415"/>
              </a:xfrm>
              <a:prstGeom prst="cube">
                <a:avLst>
                  <a:gd name="adj" fmla="val 25000"/>
                </a:avLst>
              </a:prstGeom>
              <a:solidFill>
                <a:schemeClr val="accent2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914400">
                  <a:defRPr/>
                </a:pPr>
                <a:endParaRPr lang="en-US" kern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1" name="AutoShape 80"/>
              <p:cNvSpPr>
                <a:spLocks noChangeArrowheads="1"/>
              </p:cNvSpPr>
              <p:nvPr/>
            </p:nvSpPr>
            <p:spPr bwMode="auto">
              <a:xfrm>
                <a:off x="3018" y="2019"/>
                <a:ext cx="443" cy="415"/>
              </a:xfrm>
              <a:prstGeom prst="cube">
                <a:avLst>
                  <a:gd name="adj" fmla="val 25000"/>
                </a:avLst>
              </a:prstGeom>
              <a:solidFill>
                <a:schemeClr val="accent2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914400">
                  <a:defRPr/>
                </a:pPr>
                <a:endParaRPr lang="en-US" kern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2" name="AutoShape 81"/>
              <p:cNvSpPr>
                <a:spLocks noChangeArrowheads="1"/>
              </p:cNvSpPr>
              <p:nvPr/>
            </p:nvSpPr>
            <p:spPr bwMode="auto">
              <a:xfrm>
                <a:off x="2140" y="1579"/>
                <a:ext cx="443" cy="415"/>
              </a:xfrm>
              <a:prstGeom prst="cube">
                <a:avLst>
                  <a:gd name="adj" fmla="val 25000"/>
                </a:avLst>
              </a:prstGeom>
              <a:solidFill>
                <a:schemeClr val="accent2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914400">
                  <a:spcBef>
                    <a:spcPct val="50000"/>
                  </a:spcBef>
                  <a:defRPr/>
                </a:pPr>
                <a:endParaRPr lang="en-US" sz="1600" b="1" kern="0">
                  <a:solidFill>
                    <a:prstClr val="black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3" name="AutoShape 82"/>
              <p:cNvSpPr>
                <a:spLocks noChangeArrowheads="1"/>
              </p:cNvSpPr>
              <p:nvPr/>
            </p:nvSpPr>
            <p:spPr bwMode="auto">
              <a:xfrm>
                <a:off x="2583" y="1575"/>
                <a:ext cx="443" cy="415"/>
              </a:xfrm>
              <a:prstGeom prst="cube">
                <a:avLst>
                  <a:gd name="adj" fmla="val 25000"/>
                </a:avLst>
              </a:prstGeom>
              <a:solidFill>
                <a:schemeClr val="accent2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914400">
                  <a:defRPr/>
                </a:pPr>
                <a:endParaRPr lang="en-US" kern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4" name="AutoShape 83"/>
              <p:cNvSpPr>
                <a:spLocks noChangeArrowheads="1"/>
              </p:cNvSpPr>
              <p:nvPr/>
            </p:nvSpPr>
            <p:spPr bwMode="auto">
              <a:xfrm>
                <a:off x="3018" y="1579"/>
                <a:ext cx="443" cy="415"/>
              </a:xfrm>
              <a:prstGeom prst="cube">
                <a:avLst>
                  <a:gd name="adj" fmla="val 25000"/>
                </a:avLst>
              </a:prstGeom>
              <a:solidFill>
                <a:schemeClr val="accent2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914400">
                  <a:defRPr/>
                </a:pPr>
                <a:endParaRPr lang="en-US" kern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5" name="AutoShape 84"/>
              <p:cNvSpPr>
                <a:spLocks noChangeArrowheads="1"/>
              </p:cNvSpPr>
              <p:nvPr/>
            </p:nvSpPr>
            <p:spPr bwMode="auto">
              <a:xfrm>
                <a:off x="2140" y="1140"/>
                <a:ext cx="443" cy="415"/>
              </a:xfrm>
              <a:prstGeom prst="cube">
                <a:avLst>
                  <a:gd name="adj" fmla="val 25000"/>
                </a:avLst>
              </a:prstGeom>
              <a:solidFill>
                <a:srgbClr val="BC4744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914400">
                  <a:spcBef>
                    <a:spcPct val="50000"/>
                  </a:spcBef>
                  <a:defRPr/>
                </a:pPr>
                <a:endParaRPr lang="en-US" sz="1600" b="1" kern="0">
                  <a:solidFill>
                    <a:prstClr val="black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6" name="AutoShape 85"/>
              <p:cNvSpPr>
                <a:spLocks noChangeArrowheads="1"/>
              </p:cNvSpPr>
              <p:nvPr/>
            </p:nvSpPr>
            <p:spPr bwMode="auto">
              <a:xfrm>
                <a:off x="2583" y="1136"/>
                <a:ext cx="443" cy="415"/>
              </a:xfrm>
              <a:prstGeom prst="cube">
                <a:avLst>
                  <a:gd name="adj" fmla="val 25000"/>
                </a:avLst>
              </a:prstGeom>
              <a:solidFill>
                <a:schemeClr val="accent2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914400">
                  <a:defRPr/>
                </a:pPr>
                <a:endParaRPr lang="en-US" kern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7" name="AutoShape 86"/>
              <p:cNvSpPr>
                <a:spLocks noChangeArrowheads="1"/>
              </p:cNvSpPr>
              <p:nvPr/>
            </p:nvSpPr>
            <p:spPr bwMode="auto">
              <a:xfrm>
                <a:off x="3018" y="1140"/>
                <a:ext cx="443" cy="415"/>
              </a:xfrm>
              <a:prstGeom prst="cube">
                <a:avLst>
                  <a:gd name="adj" fmla="val 25000"/>
                </a:avLst>
              </a:prstGeom>
              <a:solidFill>
                <a:schemeClr val="accent2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914400">
                  <a:defRPr/>
                </a:pPr>
                <a:endParaRPr lang="en-US" kern="0">
                  <a:solidFill>
                    <a:prstClr val="black"/>
                  </a:solidFill>
                  <a:latin typeface="Constantia"/>
                </a:endParaRPr>
              </a:p>
            </p:txBody>
          </p:sp>
        </p:grpSp>
        <p:sp>
          <p:nvSpPr>
            <p:cNvPr id="10" name="Text Box 87"/>
            <p:cNvSpPr txBox="1">
              <a:spLocks noChangeArrowheads="1"/>
            </p:cNvSpPr>
            <p:nvPr/>
          </p:nvSpPr>
          <p:spPr bwMode="auto">
            <a:xfrm>
              <a:off x="480" y="1488"/>
              <a:ext cx="36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200" b="1" kern="0" dirty="0">
                  <a:solidFill>
                    <a:prstClr val="white"/>
                  </a:solidFill>
                </a:rPr>
                <a:t>Visual Arts</a:t>
              </a:r>
            </a:p>
          </p:txBody>
        </p:sp>
        <p:sp>
          <p:nvSpPr>
            <p:cNvPr id="11" name="Rectangle 88"/>
            <p:cNvSpPr>
              <a:spLocks noChangeArrowheads="1"/>
            </p:cNvSpPr>
            <p:nvPr/>
          </p:nvSpPr>
          <p:spPr bwMode="auto">
            <a:xfrm>
              <a:off x="951" y="1488"/>
              <a:ext cx="34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200" b="1" kern="0" dirty="0">
                  <a:solidFill>
                    <a:prstClr val="white"/>
                  </a:solidFill>
                  <a:latin typeface="Arial Narrow" pitchFamily="34" charset="0"/>
                </a:rPr>
                <a:t>Visual</a:t>
              </a:r>
              <a:br>
                <a:rPr lang="en-US" sz="1200" b="1" kern="0" dirty="0">
                  <a:solidFill>
                    <a:prstClr val="white"/>
                  </a:solidFill>
                  <a:latin typeface="Arial Narrow" pitchFamily="34" charset="0"/>
                </a:rPr>
              </a:br>
              <a:r>
                <a:rPr lang="en-US" sz="1200" b="1" kern="0" dirty="0">
                  <a:solidFill>
                    <a:prstClr val="white"/>
                  </a:solidFill>
                  <a:latin typeface="Arial Narrow" pitchFamily="34" charset="0"/>
                </a:rPr>
                <a:t>Arts</a:t>
              </a:r>
            </a:p>
          </p:txBody>
        </p:sp>
        <p:sp>
          <p:nvSpPr>
            <p:cNvPr id="12" name="Rectangle 89"/>
            <p:cNvSpPr>
              <a:spLocks noChangeArrowheads="1"/>
            </p:cNvSpPr>
            <p:nvPr/>
          </p:nvSpPr>
          <p:spPr bwMode="auto">
            <a:xfrm>
              <a:off x="1354" y="1488"/>
              <a:ext cx="35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200" b="1" kern="0" dirty="0">
                  <a:solidFill>
                    <a:prstClr val="white"/>
                  </a:solidFill>
                  <a:latin typeface="Arial Narrow" pitchFamily="34" charset="0"/>
                </a:rPr>
                <a:t>Visual </a:t>
              </a:r>
              <a:br>
                <a:rPr lang="en-US" sz="1200" b="1" kern="0" dirty="0">
                  <a:solidFill>
                    <a:prstClr val="white"/>
                  </a:solidFill>
                  <a:latin typeface="Arial Narrow" pitchFamily="34" charset="0"/>
                </a:rPr>
              </a:br>
              <a:r>
                <a:rPr lang="en-US" sz="1200" b="1" kern="0" dirty="0">
                  <a:solidFill>
                    <a:prstClr val="white"/>
                  </a:solidFill>
                  <a:latin typeface="Arial Narrow" pitchFamily="34" charset="0"/>
                </a:rPr>
                <a:t>Arts</a:t>
              </a:r>
            </a:p>
          </p:txBody>
        </p:sp>
        <p:sp>
          <p:nvSpPr>
            <p:cNvPr id="13" name="Rectangle 90"/>
            <p:cNvSpPr>
              <a:spLocks noChangeArrowheads="1"/>
            </p:cNvSpPr>
            <p:nvPr/>
          </p:nvSpPr>
          <p:spPr bwMode="auto">
            <a:xfrm>
              <a:off x="471" y="1920"/>
              <a:ext cx="34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200" b="1" kern="0">
                  <a:solidFill>
                    <a:prstClr val="white"/>
                  </a:solidFill>
                  <a:latin typeface="Arial Narrow" pitchFamily="34" charset="0"/>
                </a:rPr>
                <a:t>Visual</a:t>
              </a:r>
              <a:br>
                <a:rPr lang="en-US" sz="1200" b="1" kern="0">
                  <a:solidFill>
                    <a:prstClr val="white"/>
                  </a:solidFill>
                  <a:latin typeface="Arial Narrow" pitchFamily="34" charset="0"/>
                </a:rPr>
              </a:br>
              <a:r>
                <a:rPr lang="en-US" sz="1200" b="1" kern="0">
                  <a:solidFill>
                    <a:prstClr val="white"/>
                  </a:solidFill>
                  <a:latin typeface="Arial Narrow" pitchFamily="34" charset="0"/>
                </a:rPr>
                <a:t>Arts</a:t>
              </a:r>
            </a:p>
          </p:txBody>
        </p:sp>
        <p:sp>
          <p:nvSpPr>
            <p:cNvPr id="14" name="Rectangle 91"/>
            <p:cNvSpPr>
              <a:spLocks noChangeArrowheads="1"/>
            </p:cNvSpPr>
            <p:nvPr/>
          </p:nvSpPr>
          <p:spPr bwMode="auto">
            <a:xfrm>
              <a:off x="960" y="1920"/>
              <a:ext cx="34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200" b="1" kern="0">
                  <a:solidFill>
                    <a:prstClr val="white"/>
                  </a:solidFill>
                  <a:latin typeface="Arial Narrow" pitchFamily="34" charset="0"/>
                </a:rPr>
                <a:t>Visual</a:t>
              </a:r>
              <a:br>
                <a:rPr lang="en-US" sz="1200" b="1" kern="0">
                  <a:solidFill>
                    <a:prstClr val="white"/>
                  </a:solidFill>
                  <a:latin typeface="Arial Narrow" pitchFamily="34" charset="0"/>
                </a:rPr>
              </a:br>
              <a:r>
                <a:rPr lang="en-US" sz="1200" b="1" kern="0">
                  <a:solidFill>
                    <a:prstClr val="white"/>
                  </a:solidFill>
                  <a:latin typeface="Arial Narrow" pitchFamily="34" charset="0"/>
                </a:rPr>
                <a:t>Arts</a:t>
              </a:r>
            </a:p>
          </p:txBody>
        </p:sp>
        <p:sp>
          <p:nvSpPr>
            <p:cNvPr id="15" name="Rectangle 92"/>
            <p:cNvSpPr>
              <a:spLocks noChangeArrowheads="1"/>
            </p:cNvSpPr>
            <p:nvPr/>
          </p:nvSpPr>
          <p:spPr bwMode="auto">
            <a:xfrm>
              <a:off x="1382" y="1920"/>
              <a:ext cx="34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200" b="1" kern="0">
                  <a:solidFill>
                    <a:prstClr val="white"/>
                  </a:solidFill>
                  <a:latin typeface="Arial Narrow" pitchFamily="34" charset="0"/>
                </a:rPr>
                <a:t>Visual</a:t>
              </a:r>
              <a:br>
                <a:rPr lang="en-US" sz="1200" b="1" kern="0">
                  <a:solidFill>
                    <a:prstClr val="white"/>
                  </a:solidFill>
                  <a:latin typeface="Arial Narrow" pitchFamily="34" charset="0"/>
                </a:rPr>
              </a:br>
              <a:r>
                <a:rPr lang="en-US" sz="1200" b="1" kern="0">
                  <a:solidFill>
                    <a:prstClr val="white"/>
                  </a:solidFill>
                  <a:latin typeface="Arial Narrow" pitchFamily="34" charset="0"/>
                </a:rPr>
                <a:t>Arts</a:t>
              </a:r>
            </a:p>
          </p:txBody>
        </p:sp>
        <p:sp>
          <p:nvSpPr>
            <p:cNvPr id="16" name="Rectangle 93"/>
            <p:cNvSpPr>
              <a:spLocks noChangeArrowheads="1"/>
            </p:cNvSpPr>
            <p:nvPr/>
          </p:nvSpPr>
          <p:spPr bwMode="auto">
            <a:xfrm>
              <a:off x="480" y="2352"/>
              <a:ext cx="34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200" b="1" kern="0" dirty="0">
                  <a:solidFill>
                    <a:prstClr val="white"/>
                  </a:solidFill>
                  <a:latin typeface="Arial Narrow" pitchFamily="34" charset="0"/>
                </a:rPr>
                <a:t>Visual</a:t>
              </a:r>
              <a:br>
                <a:rPr lang="en-US" sz="1200" b="1" kern="0" dirty="0">
                  <a:solidFill>
                    <a:prstClr val="white"/>
                  </a:solidFill>
                  <a:latin typeface="Arial Narrow" pitchFamily="34" charset="0"/>
                </a:rPr>
              </a:br>
              <a:r>
                <a:rPr lang="en-US" sz="1200" b="1" kern="0" dirty="0">
                  <a:solidFill>
                    <a:prstClr val="white"/>
                  </a:solidFill>
                  <a:latin typeface="Arial Narrow" pitchFamily="34" charset="0"/>
                </a:rPr>
                <a:t>Arts</a:t>
              </a:r>
            </a:p>
          </p:txBody>
        </p:sp>
        <p:sp>
          <p:nvSpPr>
            <p:cNvPr id="17" name="Rectangle 94"/>
            <p:cNvSpPr>
              <a:spLocks noChangeArrowheads="1"/>
            </p:cNvSpPr>
            <p:nvPr/>
          </p:nvSpPr>
          <p:spPr bwMode="auto">
            <a:xfrm>
              <a:off x="912" y="2352"/>
              <a:ext cx="34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200" b="1" kern="0">
                  <a:solidFill>
                    <a:prstClr val="white"/>
                  </a:solidFill>
                  <a:latin typeface="Arial Narrow" pitchFamily="34" charset="0"/>
                </a:rPr>
                <a:t>Visual</a:t>
              </a:r>
              <a:br>
                <a:rPr lang="en-US" sz="1200" b="1" kern="0">
                  <a:solidFill>
                    <a:prstClr val="white"/>
                  </a:solidFill>
                  <a:latin typeface="Arial Narrow" pitchFamily="34" charset="0"/>
                </a:rPr>
              </a:br>
              <a:r>
                <a:rPr lang="en-US" sz="1200" b="1" kern="0">
                  <a:solidFill>
                    <a:prstClr val="white"/>
                  </a:solidFill>
                  <a:latin typeface="Arial Narrow" pitchFamily="34" charset="0"/>
                </a:rPr>
                <a:t>Arts</a:t>
              </a:r>
            </a:p>
          </p:txBody>
        </p:sp>
        <p:sp>
          <p:nvSpPr>
            <p:cNvPr id="18" name="Rectangle 95"/>
            <p:cNvSpPr>
              <a:spLocks noChangeArrowheads="1"/>
            </p:cNvSpPr>
            <p:nvPr/>
          </p:nvSpPr>
          <p:spPr bwMode="auto">
            <a:xfrm>
              <a:off x="1344" y="2352"/>
              <a:ext cx="34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200" b="1" kern="0">
                  <a:solidFill>
                    <a:prstClr val="white"/>
                  </a:solidFill>
                  <a:latin typeface="Arial Narrow" pitchFamily="34" charset="0"/>
                </a:rPr>
                <a:t>Visual</a:t>
              </a:r>
              <a:br>
                <a:rPr lang="en-US" sz="1200" b="1" kern="0">
                  <a:solidFill>
                    <a:prstClr val="white"/>
                  </a:solidFill>
                  <a:latin typeface="Arial Narrow" pitchFamily="34" charset="0"/>
                </a:rPr>
              </a:br>
              <a:r>
                <a:rPr lang="en-US" sz="1200" b="1" kern="0">
                  <a:solidFill>
                    <a:prstClr val="white"/>
                  </a:solidFill>
                  <a:latin typeface="Arial Narrow" pitchFamily="34" charset="0"/>
                </a:rPr>
                <a:t>Arts</a:t>
              </a:r>
            </a:p>
          </p:txBody>
        </p:sp>
      </p:grpSp>
      <p:grpSp>
        <p:nvGrpSpPr>
          <p:cNvPr id="28" name="Group 191"/>
          <p:cNvGrpSpPr>
            <a:grpSpLocks/>
          </p:cNvGrpSpPr>
          <p:nvPr/>
        </p:nvGrpSpPr>
        <p:grpSpPr bwMode="auto">
          <a:xfrm>
            <a:off x="2832100" y="2169613"/>
            <a:ext cx="1444625" cy="2060575"/>
            <a:chOff x="1791" y="1361"/>
            <a:chExt cx="910" cy="1298"/>
          </a:xfrm>
        </p:grpSpPr>
        <p:sp>
          <p:nvSpPr>
            <p:cNvPr id="29" name="AutoShape 98"/>
            <p:cNvSpPr>
              <a:spLocks noChangeArrowheads="1"/>
            </p:cNvSpPr>
            <p:nvPr/>
          </p:nvSpPr>
          <p:spPr bwMode="auto">
            <a:xfrm>
              <a:off x="1815" y="2244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DDDDD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>
                <a:spcBef>
                  <a:spcPct val="50000"/>
                </a:spcBef>
                <a:defRPr/>
              </a:pPr>
              <a:endParaRPr lang="en-US" sz="1600" b="1" kern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30" name="AutoShape 100"/>
            <p:cNvSpPr>
              <a:spLocks noChangeArrowheads="1"/>
            </p:cNvSpPr>
            <p:nvPr/>
          </p:nvSpPr>
          <p:spPr bwMode="auto">
            <a:xfrm>
              <a:off x="1815" y="1804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DDDDD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>
                <a:spcBef>
                  <a:spcPct val="50000"/>
                </a:spcBef>
                <a:defRPr/>
              </a:pPr>
              <a:endParaRPr lang="en-US" sz="1600" b="1" kern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31" name="AutoShape 101"/>
            <p:cNvSpPr>
              <a:spLocks noChangeArrowheads="1"/>
            </p:cNvSpPr>
            <p:nvPr/>
          </p:nvSpPr>
          <p:spPr bwMode="auto">
            <a:xfrm>
              <a:off x="2258" y="1800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DDDDD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en-US" kern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32" name="AutoShape 102"/>
            <p:cNvSpPr>
              <a:spLocks noChangeArrowheads="1"/>
            </p:cNvSpPr>
            <p:nvPr/>
          </p:nvSpPr>
          <p:spPr bwMode="auto">
            <a:xfrm>
              <a:off x="1815" y="1365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DDDDD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>
                <a:spcBef>
                  <a:spcPct val="50000"/>
                </a:spcBef>
                <a:defRPr/>
              </a:pPr>
              <a:endParaRPr lang="en-US" sz="1600" b="1" kern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33" name="AutoShape 103"/>
            <p:cNvSpPr>
              <a:spLocks noChangeArrowheads="1"/>
            </p:cNvSpPr>
            <p:nvPr/>
          </p:nvSpPr>
          <p:spPr bwMode="auto">
            <a:xfrm>
              <a:off x="2258" y="1361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DDDDD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en-US" kern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34" name="Text Box 104"/>
            <p:cNvSpPr txBox="1">
              <a:spLocks noChangeArrowheads="1"/>
            </p:cNvSpPr>
            <p:nvPr/>
          </p:nvSpPr>
          <p:spPr bwMode="auto">
            <a:xfrm>
              <a:off x="1791" y="1558"/>
              <a:ext cx="38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200" b="1" kern="0">
                  <a:solidFill>
                    <a:prstClr val="black"/>
                  </a:solidFill>
                  <a:latin typeface="Arial Narrow" pitchFamily="34" charset="0"/>
                </a:rPr>
                <a:t>Option</a:t>
              </a:r>
            </a:p>
          </p:txBody>
        </p:sp>
        <p:sp>
          <p:nvSpPr>
            <p:cNvPr id="35" name="Text Box 105"/>
            <p:cNvSpPr txBox="1">
              <a:spLocks noChangeArrowheads="1"/>
            </p:cNvSpPr>
            <p:nvPr/>
          </p:nvSpPr>
          <p:spPr bwMode="auto">
            <a:xfrm>
              <a:off x="2226" y="1558"/>
              <a:ext cx="38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200" b="1" kern="0">
                  <a:solidFill>
                    <a:prstClr val="black"/>
                  </a:solidFill>
                  <a:latin typeface="Arial Narrow" pitchFamily="34" charset="0"/>
                </a:rPr>
                <a:t>Option</a:t>
              </a:r>
            </a:p>
          </p:txBody>
        </p:sp>
        <p:sp>
          <p:nvSpPr>
            <p:cNvPr id="36" name="Text Box 106"/>
            <p:cNvSpPr txBox="1">
              <a:spLocks noChangeArrowheads="1"/>
            </p:cNvSpPr>
            <p:nvPr/>
          </p:nvSpPr>
          <p:spPr bwMode="auto">
            <a:xfrm>
              <a:off x="1791" y="1994"/>
              <a:ext cx="38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200" b="1" kern="0" dirty="0">
                  <a:solidFill>
                    <a:prstClr val="black"/>
                  </a:solidFill>
                  <a:latin typeface="Arial Narrow" pitchFamily="34" charset="0"/>
                </a:rPr>
                <a:t>Option</a:t>
              </a:r>
            </a:p>
          </p:txBody>
        </p:sp>
        <p:sp>
          <p:nvSpPr>
            <p:cNvPr id="37" name="Text Box 107"/>
            <p:cNvSpPr txBox="1">
              <a:spLocks noChangeArrowheads="1"/>
            </p:cNvSpPr>
            <p:nvPr/>
          </p:nvSpPr>
          <p:spPr bwMode="auto">
            <a:xfrm>
              <a:off x="2226" y="1994"/>
              <a:ext cx="38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200" b="1" kern="0">
                  <a:solidFill>
                    <a:prstClr val="black"/>
                  </a:solidFill>
                  <a:latin typeface="Arial Narrow" pitchFamily="34" charset="0"/>
                </a:rPr>
                <a:t>Option</a:t>
              </a:r>
            </a:p>
          </p:txBody>
        </p:sp>
        <p:sp>
          <p:nvSpPr>
            <p:cNvPr id="38" name="Text Box 108"/>
            <p:cNvSpPr txBox="1">
              <a:spLocks noChangeArrowheads="1"/>
            </p:cNvSpPr>
            <p:nvPr/>
          </p:nvSpPr>
          <p:spPr bwMode="auto">
            <a:xfrm>
              <a:off x="1791" y="2429"/>
              <a:ext cx="38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200" b="1" kern="0">
                  <a:solidFill>
                    <a:prstClr val="black"/>
                  </a:solidFill>
                  <a:latin typeface="Arial Narrow" pitchFamily="34" charset="0"/>
                </a:rPr>
                <a:t>Option</a:t>
              </a:r>
            </a:p>
          </p:txBody>
        </p:sp>
      </p:grpSp>
      <p:grpSp>
        <p:nvGrpSpPr>
          <p:cNvPr id="40" name="Group 197"/>
          <p:cNvGrpSpPr>
            <a:grpSpLocks/>
          </p:cNvGrpSpPr>
          <p:nvPr/>
        </p:nvGrpSpPr>
        <p:grpSpPr bwMode="auto">
          <a:xfrm>
            <a:off x="5257800" y="2160588"/>
            <a:ext cx="1489075" cy="2060575"/>
            <a:chOff x="3312" y="1361"/>
            <a:chExt cx="938" cy="1298"/>
          </a:xfrm>
        </p:grpSpPr>
        <p:sp>
          <p:nvSpPr>
            <p:cNvPr id="41" name="AutoShape 133"/>
            <p:cNvSpPr>
              <a:spLocks noChangeArrowheads="1"/>
            </p:cNvSpPr>
            <p:nvPr/>
          </p:nvSpPr>
          <p:spPr bwMode="auto">
            <a:xfrm>
              <a:off x="3364" y="2244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009DD9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>
                <a:spcBef>
                  <a:spcPct val="50000"/>
                </a:spcBef>
                <a:defRPr/>
              </a:pPr>
              <a:endParaRPr lang="en-US" sz="1600" b="1" kern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42" name="AutoShape 134"/>
            <p:cNvSpPr>
              <a:spLocks noChangeArrowheads="1"/>
            </p:cNvSpPr>
            <p:nvPr/>
          </p:nvSpPr>
          <p:spPr bwMode="auto">
            <a:xfrm>
              <a:off x="3807" y="2240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009DD9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en-US" kern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43" name="AutoShape 135"/>
            <p:cNvSpPr>
              <a:spLocks noChangeArrowheads="1"/>
            </p:cNvSpPr>
            <p:nvPr/>
          </p:nvSpPr>
          <p:spPr bwMode="auto">
            <a:xfrm>
              <a:off x="3364" y="1804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009DD9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>
                <a:spcBef>
                  <a:spcPct val="50000"/>
                </a:spcBef>
                <a:defRPr/>
              </a:pPr>
              <a:endParaRPr lang="en-US" sz="1600" b="1" kern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44" name="AutoShape 136"/>
            <p:cNvSpPr>
              <a:spLocks noChangeArrowheads="1"/>
            </p:cNvSpPr>
            <p:nvPr/>
          </p:nvSpPr>
          <p:spPr bwMode="auto">
            <a:xfrm>
              <a:off x="3807" y="1800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009DD9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en-US" kern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45" name="AutoShape 137"/>
            <p:cNvSpPr>
              <a:spLocks noChangeArrowheads="1"/>
            </p:cNvSpPr>
            <p:nvPr/>
          </p:nvSpPr>
          <p:spPr bwMode="auto">
            <a:xfrm>
              <a:off x="3364" y="1365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009DD9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>
                <a:spcBef>
                  <a:spcPct val="50000"/>
                </a:spcBef>
                <a:defRPr/>
              </a:pPr>
              <a:endParaRPr lang="en-US" sz="1600" b="1" kern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46" name="AutoShape 138"/>
            <p:cNvSpPr>
              <a:spLocks noChangeArrowheads="1"/>
            </p:cNvSpPr>
            <p:nvPr/>
          </p:nvSpPr>
          <p:spPr bwMode="auto">
            <a:xfrm>
              <a:off x="3807" y="1361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009DD9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en-US" kern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47" name="Text Box 139"/>
            <p:cNvSpPr txBox="1">
              <a:spLocks noChangeArrowheads="1"/>
            </p:cNvSpPr>
            <p:nvPr/>
          </p:nvSpPr>
          <p:spPr bwMode="auto">
            <a:xfrm>
              <a:off x="3312" y="1488"/>
              <a:ext cx="45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000" kern="0" dirty="0">
                  <a:solidFill>
                    <a:prstClr val="white"/>
                  </a:solidFill>
                  <a:latin typeface="Arial Narrow" pitchFamily="34" charset="0"/>
                </a:rPr>
                <a:t>GSWS</a:t>
              </a:r>
            </a:p>
          </p:txBody>
        </p:sp>
        <p:sp>
          <p:nvSpPr>
            <p:cNvPr id="48" name="Text Box 140"/>
            <p:cNvSpPr txBox="1">
              <a:spLocks noChangeArrowheads="1"/>
            </p:cNvSpPr>
            <p:nvPr/>
          </p:nvSpPr>
          <p:spPr bwMode="auto">
            <a:xfrm>
              <a:off x="3744" y="1488"/>
              <a:ext cx="43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000" kern="0" dirty="0">
                  <a:solidFill>
                    <a:prstClr val="white"/>
                  </a:solidFill>
                  <a:latin typeface="Arial Narrow" pitchFamily="34" charset="0"/>
                </a:rPr>
                <a:t>  GSWS</a:t>
              </a:r>
            </a:p>
          </p:txBody>
        </p:sp>
        <p:sp>
          <p:nvSpPr>
            <p:cNvPr id="49" name="Text Box 141"/>
            <p:cNvSpPr txBox="1">
              <a:spLocks noChangeArrowheads="1"/>
            </p:cNvSpPr>
            <p:nvPr/>
          </p:nvSpPr>
          <p:spPr bwMode="auto">
            <a:xfrm>
              <a:off x="3312" y="1920"/>
              <a:ext cx="43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000" kern="0" dirty="0">
                  <a:solidFill>
                    <a:prstClr val="white"/>
                  </a:solidFill>
                  <a:latin typeface="Arial Narrow" pitchFamily="34" charset="0"/>
                </a:rPr>
                <a:t>GSWS</a:t>
              </a:r>
            </a:p>
          </p:txBody>
        </p:sp>
        <p:sp>
          <p:nvSpPr>
            <p:cNvPr id="50" name="Text Box 142"/>
            <p:cNvSpPr txBox="1">
              <a:spLocks noChangeArrowheads="1"/>
            </p:cNvSpPr>
            <p:nvPr/>
          </p:nvSpPr>
          <p:spPr bwMode="auto">
            <a:xfrm>
              <a:off x="3792" y="1920"/>
              <a:ext cx="43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000" kern="0" dirty="0">
                  <a:solidFill>
                    <a:prstClr val="white"/>
                  </a:solidFill>
                  <a:latin typeface="Arial Narrow" pitchFamily="34" charset="0"/>
                </a:rPr>
                <a:t>GSWS</a:t>
              </a:r>
            </a:p>
          </p:txBody>
        </p:sp>
        <p:sp>
          <p:nvSpPr>
            <p:cNvPr id="51" name="Text Box 143"/>
            <p:cNvSpPr txBox="1">
              <a:spLocks noChangeArrowheads="1"/>
            </p:cNvSpPr>
            <p:nvPr/>
          </p:nvSpPr>
          <p:spPr bwMode="auto">
            <a:xfrm>
              <a:off x="3340" y="2352"/>
              <a:ext cx="404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000" kern="0" dirty="0">
                  <a:solidFill>
                    <a:prstClr val="white"/>
                  </a:solidFill>
                  <a:latin typeface="Arial Narrow" pitchFamily="34" charset="0"/>
                </a:rPr>
                <a:t>GSWS</a:t>
              </a:r>
            </a:p>
          </p:txBody>
        </p:sp>
        <p:sp>
          <p:nvSpPr>
            <p:cNvPr id="52" name="Text Box 144"/>
            <p:cNvSpPr txBox="1">
              <a:spLocks noChangeArrowheads="1"/>
            </p:cNvSpPr>
            <p:nvPr/>
          </p:nvSpPr>
          <p:spPr bwMode="auto">
            <a:xfrm>
              <a:off x="3775" y="2352"/>
              <a:ext cx="44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000" kern="0" dirty="0">
                  <a:solidFill>
                    <a:prstClr val="white"/>
                  </a:solidFill>
                  <a:latin typeface="Arial Narrow" pitchFamily="34" charset="0"/>
                </a:rPr>
                <a:t>GSWS</a:t>
              </a:r>
            </a:p>
          </p:txBody>
        </p:sp>
      </p:grpSp>
      <p:grpSp>
        <p:nvGrpSpPr>
          <p:cNvPr id="53" name="Group 194"/>
          <p:cNvGrpSpPr>
            <a:grpSpLocks/>
          </p:cNvGrpSpPr>
          <p:nvPr/>
        </p:nvGrpSpPr>
        <p:grpSpPr bwMode="auto">
          <a:xfrm>
            <a:off x="6705600" y="2133601"/>
            <a:ext cx="2162176" cy="2057400"/>
            <a:chOff x="4224" y="1344"/>
            <a:chExt cx="1362" cy="1298"/>
          </a:xfrm>
        </p:grpSpPr>
        <p:sp>
          <p:nvSpPr>
            <p:cNvPr id="54" name="AutoShape 146"/>
            <p:cNvSpPr>
              <a:spLocks noChangeArrowheads="1"/>
            </p:cNvSpPr>
            <p:nvPr/>
          </p:nvSpPr>
          <p:spPr bwMode="auto">
            <a:xfrm>
              <a:off x="4248" y="2227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DDDDD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>
                <a:spcBef>
                  <a:spcPct val="50000"/>
                </a:spcBef>
                <a:defRPr/>
              </a:pPr>
              <a:endParaRPr lang="en-US" sz="1600" b="1" kern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55" name="AutoShape 147"/>
            <p:cNvSpPr>
              <a:spLocks noChangeArrowheads="1"/>
            </p:cNvSpPr>
            <p:nvPr/>
          </p:nvSpPr>
          <p:spPr bwMode="auto">
            <a:xfrm>
              <a:off x="4691" y="2223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DDDDD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en-US" kern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56" name="AutoShape 148"/>
            <p:cNvSpPr>
              <a:spLocks noChangeArrowheads="1"/>
            </p:cNvSpPr>
            <p:nvPr/>
          </p:nvSpPr>
          <p:spPr bwMode="auto">
            <a:xfrm>
              <a:off x="4248" y="1787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DDDDD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>
                <a:spcBef>
                  <a:spcPct val="50000"/>
                </a:spcBef>
                <a:defRPr/>
              </a:pPr>
              <a:endParaRPr lang="en-US" sz="1600" b="1" kern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57" name="AutoShape 149"/>
            <p:cNvSpPr>
              <a:spLocks noChangeArrowheads="1"/>
            </p:cNvSpPr>
            <p:nvPr/>
          </p:nvSpPr>
          <p:spPr bwMode="auto">
            <a:xfrm>
              <a:off x="4691" y="1783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DDDDD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en-US" kern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58" name="AutoShape 150"/>
            <p:cNvSpPr>
              <a:spLocks noChangeArrowheads="1"/>
            </p:cNvSpPr>
            <p:nvPr/>
          </p:nvSpPr>
          <p:spPr bwMode="auto">
            <a:xfrm>
              <a:off x="4248" y="1348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DDDDD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>
                <a:spcBef>
                  <a:spcPct val="50000"/>
                </a:spcBef>
                <a:defRPr/>
              </a:pPr>
              <a:endParaRPr lang="en-US" sz="1600" b="1" kern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59" name="AutoShape 151"/>
            <p:cNvSpPr>
              <a:spLocks noChangeArrowheads="1"/>
            </p:cNvSpPr>
            <p:nvPr/>
          </p:nvSpPr>
          <p:spPr bwMode="auto">
            <a:xfrm>
              <a:off x="4691" y="1344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DDDDD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en-US" kern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60" name="Text Box 152"/>
            <p:cNvSpPr txBox="1">
              <a:spLocks noChangeArrowheads="1"/>
            </p:cNvSpPr>
            <p:nvPr/>
          </p:nvSpPr>
          <p:spPr bwMode="auto">
            <a:xfrm>
              <a:off x="4224" y="1541"/>
              <a:ext cx="38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200" b="1" kern="0">
                  <a:solidFill>
                    <a:prstClr val="black"/>
                  </a:solidFill>
                  <a:latin typeface="Arial Narrow" pitchFamily="34" charset="0"/>
                </a:rPr>
                <a:t>Option</a:t>
              </a:r>
            </a:p>
          </p:txBody>
        </p:sp>
        <p:sp>
          <p:nvSpPr>
            <p:cNvPr id="61" name="Text Box 153"/>
            <p:cNvSpPr txBox="1">
              <a:spLocks noChangeArrowheads="1"/>
            </p:cNvSpPr>
            <p:nvPr/>
          </p:nvSpPr>
          <p:spPr bwMode="auto">
            <a:xfrm>
              <a:off x="4659" y="1541"/>
              <a:ext cx="38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200" b="1" kern="0">
                  <a:solidFill>
                    <a:prstClr val="black"/>
                  </a:solidFill>
                  <a:latin typeface="Arial Narrow" pitchFamily="34" charset="0"/>
                </a:rPr>
                <a:t>Option</a:t>
              </a:r>
            </a:p>
          </p:txBody>
        </p:sp>
        <p:sp>
          <p:nvSpPr>
            <p:cNvPr id="62" name="Text Box 154"/>
            <p:cNvSpPr txBox="1">
              <a:spLocks noChangeArrowheads="1"/>
            </p:cNvSpPr>
            <p:nvPr/>
          </p:nvSpPr>
          <p:spPr bwMode="auto">
            <a:xfrm>
              <a:off x="4224" y="1977"/>
              <a:ext cx="38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200" b="1" kern="0">
                  <a:solidFill>
                    <a:prstClr val="black"/>
                  </a:solidFill>
                  <a:latin typeface="Arial Narrow" pitchFamily="34" charset="0"/>
                </a:rPr>
                <a:t>Option</a:t>
              </a:r>
            </a:p>
          </p:txBody>
        </p:sp>
        <p:sp>
          <p:nvSpPr>
            <p:cNvPr id="63" name="Text Box 155"/>
            <p:cNvSpPr txBox="1">
              <a:spLocks noChangeArrowheads="1"/>
            </p:cNvSpPr>
            <p:nvPr/>
          </p:nvSpPr>
          <p:spPr bwMode="auto">
            <a:xfrm>
              <a:off x="4659" y="1977"/>
              <a:ext cx="38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200" b="1" kern="0">
                  <a:solidFill>
                    <a:prstClr val="black"/>
                  </a:solidFill>
                  <a:latin typeface="Arial Narrow" pitchFamily="34" charset="0"/>
                </a:rPr>
                <a:t>Option</a:t>
              </a:r>
            </a:p>
          </p:txBody>
        </p:sp>
        <p:sp>
          <p:nvSpPr>
            <p:cNvPr id="64" name="Text Box 156"/>
            <p:cNvSpPr txBox="1">
              <a:spLocks noChangeArrowheads="1"/>
            </p:cNvSpPr>
            <p:nvPr/>
          </p:nvSpPr>
          <p:spPr bwMode="auto">
            <a:xfrm>
              <a:off x="4224" y="2412"/>
              <a:ext cx="38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200" b="1" kern="0">
                  <a:solidFill>
                    <a:prstClr val="black"/>
                  </a:solidFill>
                  <a:latin typeface="Arial Narrow" pitchFamily="34" charset="0"/>
                </a:rPr>
                <a:t>Option</a:t>
              </a:r>
            </a:p>
          </p:txBody>
        </p:sp>
        <p:sp>
          <p:nvSpPr>
            <p:cNvPr id="65" name="Text Box 157"/>
            <p:cNvSpPr txBox="1">
              <a:spLocks noChangeArrowheads="1"/>
            </p:cNvSpPr>
            <p:nvPr/>
          </p:nvSpPr>
          <p:spPr bwMode="auto">
            <a:xfrm>
              <a:off x="4659" y="2412"/>
              <a:ext cx="38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200" b="1" kern="0">
                  <a:solidFill>
                    <a:prstClr val="black"/>
                  </a:solidFill>
                  <a:latin typeface="Arial Narrow" pitchFamily="34" charset="0"/>
                </a:rPr>
                <a:t>Option</a:t>
              </a:r>
            </a:p>
          </p:txBody>
        </p:sp>
        <p:sp>
          <p:nvSpPr>
            <p:cNvPr id="66" name="AutoShape 160"/>
            <p:cNvSpPr>
              <a:spLocks noChangeArrowheads="1"/>
            </p:cNvSpPr>
            <p:nvPr/>
          </p:nvSpPr>
          <p:spPr bwMode="auto">
            <a:xfrm>
              <a:off x="5143" y="1784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DDDDD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en-US" kern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67" name="AutoShape 161"/>
            <p:cNvSpPr>
              <a:spLocks noChangeArrowheads="1"/>
            </p:cNvSpPr>
            <p:nvPr/>
          </p:nvSpPr>
          <p:spPr bwMode="auto">
            <a:xfrm>
              <a:off x="5143" y="1345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DDDDD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en-US" kern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68" name="Text Box 162"/>
            <p:cNvSpPr txBox="1">
              <a:spLocks noChangeArrowheads="1"/>
            </p:cNvSpPr>
            <p:nvPr/>
          </p:nvSpPr>
          <p:spPr bwMode="auto">
            <a:xfrm>
              <a:off x="5119" y="1515"/>
              <a:ext cx="38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200" b="1" kern="0">
                  <a:solidFill>
                    <a:prstClr val="black"/>
                  </a:solidFill>
                  <a:latin typeface="Arial Narrow" pitchFamily="34" charset="0"/>
                </a:rPr>
                <a:t>Option</a:t>
              </a:r>
            </a:p>
          </p:txBody>
        </p:sp>
        <p:sp>
          <p:nvSpPr>
            <p:cNvPr id="69" name="Text Box 163"/>
            <p:cNvSpPr txBox="1">
              <a:spLocks noChangeArrowheads="1"/>
            </p:cNvSpPr>
            <p:nvPr/>
          </p:nvSpPr>
          <p:spPr bwMode="auto">
            <a:xfrm>
              <a:off x="5119" y="1950"/>
              <a:ext cx="38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200" b="1" kern="0">
                  <a:solidFill>
                    <a:prstClr val="black"/>
                  </a:solidFill>
                  <a:latin typeface="Arial Narrow" pitchFamily="34" charset="0"/>
                </a:rPr>
                <a:t>Option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551238" y="3523369"/>
            <a:ext cx="5337176" cy="716843"/>
            <a:chOff x="3551238" y="3523369"/>
            <a:chExt cx="5337176" cy="716843"/>
          </a:xfrm>
        </p:grpSpPr>
        <p:sp>
          <p:nvSpPr>
            <p:cNvPr id="39" name="AutoShape 117"/>
            <p:cNvSpPr>
              <a:spLocks noChangeArrowheads="1"/>
            </p:cNvSpPr>
            <p:nvPr/>
          </p:nvSpPr>
          <p:spPr bwMode="auto">
            <a:xfrm>
              <a:off x="3551238" y="3581400"/>
              <a:ext cx="703263" cy="658812"/>
            </a:xfrm>
            <a:prstGeom prst="cube">
              <a:avLst>
                <a:gd name="adj" fmla="val 25000"/>
              </a:avLst>
            </a:prstGeom>
            <a:solidFill>
              <a:srgbClr val="0066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050" b="1" kern="0" dirty="0" err="1">
                  <a:solidFill>
                    <a:prstClr val="white"/>
                  </a:solidFill>
                </a:rPr>
                <a:t>ActSci</a:t>
              </a:r>
              <a:endParaRPr lang="en-US" sz="1050" b="1" kern="0" dirty="0">
                <a:solidFill>
                  <a:prstClr val="white"/>
                </a:solidFill>
              </a:endParaRPr>
            </a:p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050" b="1" kern="0" dirty="0">
                  <a:solidFill>
                    <a:prstClr val="white"/>
                  </a:solidFill>
                </a:rPr>
                <a:t>2053</a:t>
              </a:r>
            </a:p>
          </p:txBody>
        </p:sp>
        <p:sp>
          <p:nvSpPr>
            <p:cNvPr id="74" name="AutoShape 122"/>
            <p:cNvSpPr>
              <a:spLocks noChangeArrowheads="1"/>
            </p:cNvSpPr>
            <p:nvPr/>
          </p:nvSpPr>
          <p:spPr bwMode="auto">
            <a:xfrm>
              <a:off x="8185151" y="3523369"/>
              <a:ext cx="703263" cy="662697"/>
            </a:xfrm>
            <a:prstGeom prst="cube">
              <a:avLst>
                <a:gd name="adj" fmla="val 25000"/>
              </a:avLst>
            </a:prstGeom>
            <a:solidFill>
              <a:srgbClr val="0066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050" b="1" kern="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ActSci</a:t>
              </a:r>
              <a:endParaRPr lang="en-US" sz="105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05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2053</a:t>
              </a:r>
            </a:p>
          </p:txBody>
        </p:sp>
      </p:grpSp>
      <p:grpSp>
        <p:nvGrpSpPr>
          <p:cNvPr id="78" name="Group 196"/>
          <p:cNvGrpSpPr>
            <a:grpSpLocks/>
          </p:cNvGrpSpPr>
          <p:nvPr/>
        </p:nvGrpSpPr>
        <p:grpSpPr bwMode="auto">
          <a:xfrm>
            <a:off x="5302250" y="4273550"/>
            <a:ext cx="3544888" cy="715963"/>
            <a:chOff x="3340" y="2692"/>
            <a:chExt cx="2233" cy="451"/>
          </a:xfrm>
        </p:grpSpPr>
        <p:sp>
          <p:nvSpPr>
            <p:cNvPr id="79" name="AutoShape 65"/>
            <p:cNvSpPr>
              <a:spLocks noChangeArrowheads="1"/>
            </p:cNvSpPr>
            <p:nvPr/>
          </p:nvSpPr>
          <p:spPr bwMode="auto">
            <a:xfrm>
              <a:off x="3354" y="2696"/>
              <a:ext cx="443" cy="415"/>
            </a:xfrm>
            <a:prstGeom prst="cube">
              <a:avLst>
                <a:gd name="adj" fmla="val 25000"/>
              </a:avLst>
            </a:prstGeom>
            <a:solidFill>
              <a:schemeClr val="accent4">
                <a:lumMod val="75000"/>
              </a:scheme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en-US" kern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80" name="AutoShape 66"/>
            <p:cNvSpPr>
              <a:spLocks noChangeArrowheads="1"/>
            </p:cNvSpPr>
            <p:nvPr/>
          </p:nvSpPr>
          <p:spPr bwMode="auto">
            <a:xfrm>
              <a:off x="3800" y="2696"/>
              <a:ext cx="443" cy="415"/>
            </a:xfrm>
            <a:prstGeom prst="cube">
              <a:avLst>
                <a:gd name="adj" fmla="val 25000"/>
              </a:avLst>
            </a:prstGeom>
            <a:solidFill>
              <a:schemeClr val="bg2">
                <a:lumMod val="50000"/>
              </a:scheme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en-US" kern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81" name="AutoShape 67"/>
            <p:cNvSpPr>
              <a:spLocks noChangeArrowheads="1"/>
            </p:cNvSpPr>
            <p:nvPr/>
          </p:nvSpPr>
          <p:spPr bwMode="auto">
            <a:xfrm>
              <a:off x="4252" y="2696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009DD9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>
                <a:spcBef>
                  <a:spcPct val="50000"/>
                </a:spcBef>
                <a:defRPr/>
              </a:pPr>
              <a:endParaRPr lang="en-US" sz="1600" b="1" kern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82" name="AutoShape 68"/>
            <p:cNvSpPr>
              <a:spLocks noChangeArrowheads="1"/>
            </p:cNvSpPr>
            <p:nvPr/>
          </p:nvSpPr>
          <p:spPr bwMode="auto">
            <a:xfrm>
              <a:off x="4695" y="2692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en-US" kern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83" name="AutoShape 69"/>
            <p:cNvSpPr>
              <a:spLocks noChangeArrowheads="1"/>
            </p:cNvSpPr>
            <p:nvPr/>
          </p:nvSpPr>
          <p:spPr bwMode="auto">
            <a:xfrm>
              <a:off x="5130" y="2696"/>
              <a:ext cx="443" cy="415"/>
            </a:xfrm>
            <a:prstGeom prst="cube">
              <a:avLst>
                <a:gd name="adj" fmla="val 25000"/>
              </a:avLst>
            </a:prstGeom>
            <a:solidFill>
              <a:schemeClr val="accent6">
                <a:lumMod val="75000"/>
              </a:scheme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en-US" kern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84" name="Text Box 70"/>
            <p:cNvSpPr txBox="1">
              <a:spLocks noChangeArrowheads="1"/>
            </p:cNvSpPr>
            <p:nvPr/>
          </p:nvSpPr>
          <p:spPr bwMode="auto">
            <a:xfrm>
              <a:off x="3340" y="2817"/>
              <a:ext cx="33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defRPr/>
              </a:pPr>
              <a:r>
                <a:rPr lang="en-US" sz="1200" b="1" kern="0">
                  <a:solidFill>
                    <a:prstClr val="white"/>
                  </a:solidFill>
                  <a:latin typeface="Arial Narrow" pitchFamily="34" charset="0"/>
                </a:rPr>
                <a:t>Phil</a:t>
              </a:r>
              <a:br>
                <a:rPr lang="en-US" sz="1200" b="1" kern="0">
                  <a:solidFill>
                    <a:prstClr val="white"/>
                  </a:solidFill>
                  <a:latin typeface="Arial Narrow" pitchFamily="34" charset="0"/>
                </a:rPr>
              </a:br>
              <a:r>
                <a:rPr lang="en-US" sz="1200" b="1" kern="0">
                  <a:solidFill>
                    <a:prstClr val="white"/>
                  </a:solidFill>
                  <a:latin typeface="Arial Narrow" pitchFamily="34" charset="0"/>
                </a:rPr>
                <a:t>1200</a:t>
              </a:r>
            </a:p>
          </p:txBody>
        </p:sp>
        <p:sp>
          <p:nvSpPr>
            <p:cNvPr id="85" name="Text Box 71"/>
            <p:cNvSpPr txBox="1">
              <a:spLocks noChangeArrowheads="1"/>
            </p:cNvSpPr>
            <p:nvPr/>
          </p:nvSpPr>
          <p:spPr bwMode="auto">
            <a:xfrm>
              <a:off x="3751" y="2841"/>
              <a:ext cx="4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defRPr/>
              </a:pPr>
              <a:r>
                <a:rPr lang="en-US" sz="1200" b="1" kern="0">
                  <a:solidFill>
                    <a:prstClr val="white"/>
                  </a:solidFill>
                  <a:latin typeface="Arial Narrow" pitchFamily="34" charset="0"/>
                </a:rPr>
                <a:t>Greek</a:t>
              </a:r>
              <a:br>
                <a:rPr lang="en-US" sz="1200" b="1" kern="0">
                  <a:solidFill>
                    <a:prstClr val="white"/>
                  </a:solidFill>
                  <a:latin typeface="Arial Narrow" pitchFamily="34" charset="0"/>
                </a:rPr>
              </a:br>
              <a:r>
                <a:rPr lang="en-US" sz="1200" b="1" kern="0">
                  <a:solidFill>
                    <a:prstClr val="white"/>
                  </a:solidFill>
                  <a:latin typeface="Arial Narrow" pitchFamily="34" charset="0"/>
                </a:rPr>
                <a:t>1000</a:t>
              </a:r>
            </a:p>
          </p:txBody>
        </p:sp>
        <p:sp>
          <p:nvSpPr>
            <p:cNvPr id="86" name="Text Box 72"/>
            <p:cNvSpPr txBox="1">
              <a:spLocks noChangeArrowheads="1"/>
            </p:cNvSpPr>
            <p:nvPr/>
          </p:nvSpPr>
          <p:spPr bwMode="auto">
            <a:xfrm>
              <a:off x="4176" y="2784"/>
              <a:ext cx="460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defRPr/>
              </a:pPr>
              <a:endParaRPr lang="en-US" sz="1000" kern="0" dirty="0">
                <a:solidFill>
                  <a:prstClr val="white"/>
                </a:solidFill>
                <a:latin typeface="Arial Narrow" pitchFamily="34" charset="0"/>
              </a:endParaRPr>
            </a:p>
            <a:p>
              <a:pPr algn="ctr" defTabSz="914400">
                <a:defRPr/>
              </a:pPr>
              <a:r>
                <a:rPr lang="en-US" sz="1000" b="1" kern="0" dirty="0">
                  <a:solidFill>
                    <a:prstClr val="white"/>
                  </a:solidFill>
                  <a:latin typeface="Arial Narrow" pitchFamily="34" charset="0"/>
                </a:rPr>
                <a:t>GSWS</a:t>
              </a:r>
              <a:br>
                <a:rPr lang="en-US" sz="1000" b="1" kern="0" dirty="0">
                  <a:solidFill>
                    <a:prstClr val="white"/>
                  </a:solidFill>
                  <a:latin typeface="Arial Narrow" pitchFamily="34" charset="0"/>
                </a:rPr>
              </a:br>
              <a:r>
                <a:rPr lang="en-US" sz="1100" b="1" kern="0" dirty="0">
                  <a:solidFill>
                    <a:prstClr val="white"/>
                  </a:solidFill>
                  <a:latin typeface="Arial Narrow" pitchFamily="34" charset="0"/>
                </a:rPr>
                <a:t>1020E*</a:t>
              </a:r>
            </a:p>
          </p:txBody>
        </p:sp>
        <p:sp>
          <p:nvSpPr>
            <p:cNvPr id="87" name="Text Box 73"/>
            <p:cNvSpPr txBox="1">
              <a:spLocks noChangeArrowheads="1"/>
            </p:cNvSpPr>
            <p:nvPr/>
          </p:nvSpPr>
          <p:spPr bwMode="auto">
            <a:xfrm>
              <a:off x="4646" y="2841"/>
              <a:ext cx="46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defRPr/>
              </a:pPr>
              <a:r>
                <a:rPr lang="en-US" sz="1200" b="1" kern="0" dirty="0">
                  <a:solidFill>
                    <a:prstClr val="black"/>
                  </a:solidFill>
                  <a:latin typeface="Arial Narrow" pitchFamily="34" charset="0"/>
                </a:rPr>
                <a:t>English</a:t>
              </a:r>
            </a:p>
            <a:p>
              <a:pPr algn="ctr" defTabSz="914400">
                <a:defRPr/>
              </a:pPr>
              <a:r>
                <a:rPr lang="en-US" sz="1200" b="1" kern="0" dirty="0">
                  <a:solidFill>
                    <a:prstClr val="black"/>
                  </a:solidFill>
                  <a:latin typeface="Arial Narrow" pitchFamily="34" charset="0"/>
                </a:rPr>
                <a:t>1020E</a:t>
              </a:r>
            </a:p>
          </p:txBody>
        </p:sp>
        <p:sp>
          <p:nvSpPr>
            <p:cNvPr id="88" name="Text Box 74"/>
            <p:cNvSpPr txBox="1">
              <a:spLocks noChangeArrowheads="1"/>
            </p:cNvSpPr>
            <p:nvPr/>
          </p:nvSpPr>
          <p:spPr bwMode="auto">
            <a:xfrm>
              <a:off x="5058" y="2841"/>
              <a:ext cx="46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defRPr/>
              </a:pPr>
              <a:r>
                <a:rPr lang="en-US" sz="1100" b="1" kern="0" dirty="0">
                  <a:solidFill>
                    <a:prstClr val="white"/>
                  </a:solidFill>
                  <a:latin typeface="Arial Narrow" pitchFamily="34" charset="0"/>
                </a:rPr>
                <a:t>English</a:t>
              </a:r>
              <a:br>
                <a:rPr lang="en-US" sz="1000" kern="0" dirty="0">
                  <a:solidFill>
                    <a:prstClr val="white"/>
                  </a:solidFill>
                  <a:latin typeface="Arial Narrow" pitchFamily="34" charset="0"/>
                </a:rPr>
              </a:br>
              <a:r>
                <a:rPr lang="en-US" sz="1100" kern="0" dirty="0">
                  <a:solidFill>
                    <a:prstClr val="white"/>
                  </a:solidFill>
                  <a:latin typeface="Arial Narrow" pitchFamily="34" charset="0"/>
                </a:rPr>
                <a:t>1020E</a:t>
              </a:r>
            </a:p>
          </p:txBody>
        </p:sp>
      </p:grpSp>
      <p:grpSp>
        <p:nvGrpSpPr>
          <p:cNvPr id="89" name="Group 195"/>
          <p:cNvGrpSpPr>
            <a:grpSpLocks/>
          </p:cNvGrpSpPr>
          <p:nvPr/>
        </p:nvGrpSpPr>
        <p:grpSpPr bwMode="auto">
          <a:xfrm>
            <a:off x="731838" y="4273550"/>
            <a:ext cx="3544887" cy="715963"/>
            <a:chOff x="461" y="2692"/>
            <a:chExt cx="2233" cy="451"/>
          </a:xfrm>
        </p:grpSpPr>
        <p:sp>
          <p:nvSpPr>
            <p:cNvPr id="90" name="AutoShape 52"/>
            <p:cNvSpPr>
              <a:spLocks noChangeArrowheads="1"/>
            </p:cNvSpPr>
            <p:nvPr/>
          </p:nvSpPr>
          <p:spPr bwMode="auto">
            <a:xfrm>
              <a:off x="475" y="2696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009DD9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en-US" kern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91" name="AutoShape 53"/>
            <p:cNvSpPr>
              <a:spLocks noChangeArrowheads="1"/>
            </p:cNvSpPr>
            <p:nvPr/>
          </p:nvSpPr>
          <p:spPr bwMode="auto">
            <a:xfrm>
              <a:off x="921" y="2696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FFCC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en-US" kern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92" name="AutoShape 54"/>
            <p:cNvSpPr>
              <a:spLocks noChangeArrowheads="1"/>
            </p:cNvSpPr>
            <p:nvPr/>
          </p:nvSpPr>
          <p:spPr bwMode="auto">
            <a:xfrm>
              <a:off x="1373" y="2696"/>
              <a:ext cx="443" cy="415"/>
            </a:xfrm>
            <a:prstGeom prst="cube">
              <a:avLst>
                <a:gd name="adj" fmla="val 25000"/>
              </a:avLst>
            </a:prstGeom>
            <a:solidFill>
              <a:schemeClr val="accent2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>
                <a:spcBef>
                  <a:spcPct val="50000"/>
                </a:spcBef>
                <a:defRPr/>
              </a:pPr>
              <a:endParaRPr lang="en-US" sz="1600" b="1" kern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93" name="AutoShape 55"/>
            <p:cNvSpPr>
              <a:spLocks noChangeArrowheads="1"/>
            </p:cNvSpPr>
            <p:nvPr/>
          </p:nvSpPr>
          <p:spPr bwMode="auto">
            <a:xfrm>
              <a:off x="1816" y="2692"/>
              <a:ext cx="443" cy="415"/>
            </a:xfrm>
            <a:prstGeom prst="cube">
              <a:avLst>
                <a:gd name="adj" fmla="val 25000"/>
              </a:avLst>
            </a:prstGeom>
            <a:solidFill>
              <a:schemeClr val="accent2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en-US" kern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94" name="AutoShape 56"/>
            <p:cNvSpPr>
              <a:spLocks noChangeArrowheads="1"/>
            </p:cNvSpPr>
            <p:nvPr/>
          </p:nvSpPr>
          <p:spPr bwMode="auto">
            <a:xfrm>
              <a:off x="2251" y="2696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F68B32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en-US" kern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95" name="Text Box 57"/>
            <p:cNvSpPr txBox="1">
              <a:spLocks noChangeArrowheads="1"/>
            </p:cNvSpPr>
            <p:nvPr/>
          </p:nvSpPr>
          <p:spPr bwMode="auto">
            <a:xfrm>
              <a:off x="461" y="2817"/>
              <a:ext cx="33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defRPr/>
              </a:pPr>
              <a:r>
                <a:rPr lang="en-US" sz="1200" kern="0">
                  <a:solidFill>
                    <a:prstClr val="white"/>
                  </a:solidFill>
                  <a:latin typeface="Arial Narrow" pitchFamily="34" charset="0"/>
                </a:rPr>
                <a:t>Italian</a:t>
              </a:r>
              <a:br>
                <a:rPr lang="en-US" sz="1200" kern="0">
                  <a:solidFill>
                    <a:prstClr val="white"/>
                  </a:solidFill>
                  <a:latin typeface="Arial Narrow" pitchFamily="34" charset="0"/>
                </a:rPr>
              </a:br>
              <a:r>
                <a:rPr lang="en-US" sz="1200" kern="0">
                  <a:solidFill>
                    <a:prstClr val="white"/>
                  </a:solidFill>
                  <a:latin typeface="Arial Narrow" pitchFamily="34" charset="0"/>
                </a:rPr>
                <a:t>1030</a:t>
              </a:r>
            </a:p>
          </p:txBody>
        </p:sp>
        <p:sp>
          <p:nvSpPr>
            <p:cNvPr id="96" name="Text Box 58"/>
            <p:cNvSpPr txBox="1">
              <a:spLocks noChangeArrowheads="1"/>
            </p:cNvSpPr>
            <p:nvPr/>
          </p:nvSpPr>
          <p:spPr bwMode="auto">
            <a:xfrm>
              <a:off x="872" y="2841"/>
              <a:ext cx="46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defRPr/>
              </a:pPr>
              <a:r>
                <a:rPr lang="en-US" sz="1200" b="1" kern="0" dirty="0">
                  <a:solidFill>
                    <a:prstClr val="black"/>
                  </a:solidFill>
                  <a:latin typeface="Arial Narrow" pitchFamily="34" charset="0"/>
                </a:rPr>
                <a:t>English</a:t>
              </a:r>
            </a:p>
            <a:p>
              <a:pPr algn="ctr" defTabSz="914400">
                <a:defRPr/>
              </a:pPr>
              <a:r>
                <a:rPr lang="en-US" sz="1200" b="1" kern="0" dirty="0">
                  <a:solidFill>
                    <a:prstClr val="black"/>
                  </a:solidFill>
                  <a:latin typeface="Arial Narrow" pitchFamily="34" charset="0"/>
                </a:rPr>
                <a:t>1020E</a:t>
              </a:r>
            </a:p>
          </p:txBody>
        </p:sp>
        <p:sp>
          <p:nvSpPr>
            <p:cNvPr id="97" name="Text Box 59"/>
            <p:cNvSpPr txBox="1">
              <a:spLocks noChangeArrowheads="1"/>
            </p:cNvSpPr>
            <p:nvPr/>
          </p:nvSpPr>
          <p:spPr bwMode="auto">
            <a:xfrm>
              <a:off x="1296" y="2784"/>
              <a:ext cx="460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defRPr/>
              </a:pPr>
              <a:r>
                <a:rPr lang="en-US" sz="900" b="1" kern="0" dirty="0">
                  <a:solidFill>
                    <a:prstClr val="white"/>
                  </a:solidFill>
                  <a:latin typeface="Arial Narrow" pitchFamily="34" charset="0"/>
                </a:rPr>
                <a:t>Visual Arts History 1041 &amp;1045</a:t>
              </a:r>
            </a:p>
          </p:txBody>
        </p:sp>
        <p:sp>
          <p:nvSpPr>
            <p:cNvPr id="98" name="Text Box 60"/>
            <p:cNvSpPr txBox="1">
              <a:spLocks noChangeArrowheads="1"/>
            </p:cNvSpPr>
            <p:nvPr/>
          </p:nvSpPr>
          <p:spPr bwMode="auto">
            <a:xfrm>
              <a:off x="1776" y="2784"/>
              <a:ext cx="460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defRPr/>
              </a:pPr>
              <a:r>
                <a:rPr lang="en-US" sz="1000" b="1" kern="0" dirty="0">
                  <a:solidFill>
                    <a:prstClr val="white"/>
                  </a:solidFill>
                  <a:latin typeface="Arial Narrow" pitchFamily="34" charset="0"/>
                </a:rPr>
                <a:t>Visual Arts Studio </a:t>
              </a:r>
              <a:r>
                <a:rPr lang="en-US" sz="1100" b="1" kern="0" dirty="0">
                  <a:solidFill>
                    <a:prstClr val="white"/>
                  </a:solidFill>
                  <a:latin typeface="Arial Narrow" pitchFamily="34" charset="0"/>
                </a:rPr>
                <a:t>1020</a:t>
              </a:r>
            </a:p>
          </p:txBody>
        </p:sp>
        <p:sp>
          <p:nvSpPr>
            <p:cNvPr id="99" name="Text Box 61"/>
            <p:cNvSpPr txBox="1">
              <a:spLocks noChangeArrowheads="1"/>
            </p:cNvSpPr>
            <p:nvPr/>
          </p:nvSpPr>
          <p:spPr bwMode="auto">
            <a:xfrm>
              <a:off x="2179" y="2841"/>
              <a:ext cx="4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defRPr/>
              </a:pPr>
              <a:r>
                <a:rPr lang="en-US" sz="1000" b="1" kern="0" dirty="0">
                  <a:solidFill>
                    <a:prstClr val="white"/>
                  </a:solidFill>
                  <a:latin typeface="Arial Narrow" pitchFamily="34" charset="0"/>
                </a:rPr>
                <a:t>Sociology</a:t>
              </a:r>
              <a:br>
                <a:rPr lang="en-US" sz="1000" b="1" kern="0" dirty="0">
                  <a:solidFill>
                    <a:prstClr val="white"/>
                  </a:solidFill>
                  <a:latin typeface="Arial Narrow" pitchFamily="34" charset="0"/>
                </a:rPr>
              </a:br>
              <a:r>
                <a:rPr lang="en-US" sz="1000" b="1" kern="0" dirty="0">
                  <a:solidFill>
                    <a:prstClr val="white"/>
                  </a:solidFill>
                  <a:latin typeface="Arial Narrow" pitchFamily="34" charset="0"/>
                </a:rPr>
                <a:t>1021E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89524" y="4989513"/>
            <a:ext cx="881000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 course from Category A (Other Faculty such as Social Science, MIT, Music…etc.)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 course from Category C (Science)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designated essay courses (suffix F/G, or E), including 1.0 numbered 2000 or above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Maximum of 7.0 first-year courses (1000-1999)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0" name="AutoShape 141"/>
          <p:cNvSpPr>
            <a:spLocks noChangeArrowheads="1"/>
          </p:cNvSpPr>
          <p:nvPr/>
        </p:nvSpPr>
        <p:spPr bwMode="auto">
          <a:xfrm>
            <a:off x="8124825" y="4283075"/>
            <a:ext cx="703263" cy="658813"/>
          </a:xfrm>
          <a:prstGeom prst="cube">
            <a:avLst>
              <a:gd name="adj" fmla="val 25000"/>
            </a:avLst>
          </a:prstGeom>
          <a:solidFill>
            <a:srgbClr val="CC66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>
              <a:defRPr/>
            </a:pPr>
            <a:r>
              <a:rPr lang="en-US" sz="10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Category</a:t>
            </a:r>
          </a:p>
          <a:p>
            <a:pPr algn="ctr" defTabSz="914400">
              <a:defRPr/>
            </a:pPr>
            <a:r>
              <a:rPr lang="en-US" sz="10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551238" y="3525339"/>
            <a:ext cx="5316538" cy="701848"/>
            <a:chOff x="3551238" y="3527253"/>
            <a:chExt cx="5316538" cy="701848"/>
          </a:xfrm>
        </p:grpSpPr>
        <p:sp>
          <p:nvSpPr>
            <p:cNvPr id="71" name="AutoShape 117"/>
            <p:cNvSpPr>
              <a:spLocks noChangeArrowheads="1"/>
            </p:cNvSpPr>
            <p:nvPr/>
          </p:nvSpPr>
          <p:spPr bwMode="auto">
            <a:xfrm>
              <a:off x="3551238" y="3566404"/>
              <a:ext cx="703263" cy="662697"/>
            </a:xfrm>
            <a:prstGeom prst="cube">
              <a:avLst>
                <a:gd name="adj" fmla="val 25000"/>
              </a:avLst>
            </a:prstGeom>
            <a:solidFill>
              <a:srgbClr val="0066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05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Category</a:t>
              </a:r>
            </a:p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05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101" name="AutoShape 122"/>
            <p:cNvSpPr>
              <a:spLocks noChangeArrowheads="1"/>
            </p:cNvSpPr>
            <p:nvPr/>
          </p:nvSpPr>
          <p:spPr bwMode="auto">
            <a:xfrm>
              <a:off x="8164513" y="3527253"/>
              <a:ext cx="703263" cy="658813"/>
            </a:xfrm>
            <a:prstGeom prst="cube">
              <a:avLst>
                <a:gd name="adj" fmla="val 25000"/>
              </a:avLst>
            </a:prstGeom>
            <a:solidFill>
              <a:srgbClr val="0066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05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Category</a:t>
              </a:r>
            </a:p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05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</p:grpSp>
      <p:sp>
        <p:nvSpPr>
          <p:cNvPr id="102" name="TextBox 101"/>
          <p:cNvSpPr txBox="1"/>
          <p:nvPr/>
        </p:nvSpPr>
        <p:spPr>
          <a:xfrm>
            <a:off x="5700889" y="6302963"/>
            <a:ext cx="3189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Intent to Register</a:t>
            </a:r>
          </a:p>
        </p:txBody>
      </p:sp>
    </p:spTree>
    <p:extLst>
      <p:ext uri="{BB962C8B-B14F-4D97-AF65-F5344CB8AC3E}">
        <p14:creationId xmlns:p14="http://schemas.microsoft.com/office/powerpoint/2010/main" val="68257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274" y="573851"/>
            <a:ext cx="800570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rgbClr val="3B1B70"/>
                </a:solidFill>
                <a:latin typeface="+mj-lt"/>
                <a:cs typeface="Arial Unicode MS"/>
              </a:rPr>
              <a:t>Bachelor Degree (3-Year) 15.0 Courses</a:t>
            </a:r>
          </a:p>
          <a:p>
            <a:endParaRPr lang="en-US" sz="2800" dirty="0">
              <a:solidFill>
                <a:srgbClr val="807F83"/>
              </a:solidFill>
              <a:latin typeface="Arial"/>
              <a:cs typeface="Arial"/>
            </a:endParaRPr>
          </a:p>
          <a:p>
            <a:endParaRPr lang="en-US" sz="2800" dirty="0">
              <a:solidFill>
                <a:srgbClr val="807F83"/>
              </a:solidFill>
              <a:latin typeface="Arial"/>
              <a:cs typeface="Arial"/>
            </a:endParaRPr>
          </a:p>
          <a:p>
            <a:endParaRPr lang="en-US" sz="6000" b="1" dirty="0">
              <a:solidFill>
                <a:srgbClr val="807F83"/>
              </a:solidFill>
              <a:latin typeface="Arial"/>
              <a:cs typeface="Arial Unicode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0187" y="1424166"/>
            <a:ext cx="2638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06755" y="1429107"/>
            <a:ext cx="1677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Double Minor</a:t>
            </a:r>
          </a:p>
        </p:txBody>
      </p:sp>
      <p:grpSp>
        <p:nvGrpSpPr>
          <p:cNvPr id="8" name="Group 76"/>
          <p:cNvGrpSpPr>
            <a:grpSpLocks/>
          </p:cNvGrpSpPr>
          <p:nvPr/>
        </p:nvGrpSpPr>
        <p:grpSpPr bwMode="auto">
          <a:xfrm>
            <a:off x="769938" y="2338388"/>
            <a:ext cx="2097087" cy="1363662"/>
            <a:chOff x="485" y="1809"/>
            <a:chExt cx="1321" cy="859"/>
          </a:xfrm>
        </p:grpSpPr>
        <p:sp>
          <p:nvSpPr>
            <p:cNvPr id="9" name="AutoShape 77"/>
            <p:cNvSpPr>
              <a:spLocks noChangeArrowheads="1"/>
            </p:cNvSpPr>
            <p:nvPr/>
          </p:nvSpPr>
          <p:spPr bwMode="auto">
            <a:xfrm>
              <a:off x="485" y="2253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BC4744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>
                <a:spcBef>
                  <a:spcPct val="50000"/>
                </a:spcBef>
                <a:defRPr/>
              </a:pPr>
              <a:endParaRPr lang="en-US" sz="1600" b="1" kern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10" name="AutoShape 78"/>
            <p:cNvSpPr>
              <a:spLocks noChangeArrowheads="1"/>
            </p:cNvSpPr>
            <p:nvPr/>
          </p:nvSpPr>
          <p:spPr bwMode="auto">
            <a:xfrm>
              <a:off x="928" y="2249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BC4744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en-US" kern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1" name="AutoShape 79"/>
            <p:cNvSpPr>
              <a:spLocks noChangeArrowheads="1"/>
            </p:cNvSpPr>
            <p:nvPr/>
          </p:nvSpPr>
          <p:spPr bwMode="auto">
            <a:xfrm>
              <a:off x="1363" y="2253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BC4744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en-US" kern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2" name="AutoShape 80"/>
            <p:cNvSpPr>
              <a:spLocks noChangeArrowheads="1"/>
            </p:cNvSpPr>
            <p:nvPr/>
          </p:nvSpPr>
          <p:spPr bwMode="auto">
            <a:xfrm>
              <a:off x="485" y="1813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BC4744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>
                <a:spcBef>
                  <a:spcPct val="50000"/>
                </a:spcBef>
                <a:defRPr/>
              </a:pPr>
              <a:endParaRPr lang="en-US" sz="1600" b="1" kern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13" name="AutoShape 81"/>
            <p:cNvSpPr>
              <a:spLocks noChangeArrowheads="1"/>
            </p:cNvSpPr>
            <p:nvPr/>
          </p:nvSpPr>
          <p:spPr bwMode="auto">
            <a:xfrm>
              <a:off x="928" y="1809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BC4744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en-US" kern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4" name="AutoShape 82"/>
            <p:cNvSpPr>
              <a:spLocks noChangeArrowheads="1"/>
            </p:cNvSpPr>
            <p:nvPr/>
          </p:nvSpPr>
          <p:spPr bwMode="auto">
            <a:xfrm>
              <a:off x="1363" y="1813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BC4744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en-US" kern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5" name="Rectangle 83"/>
            <p:cNvSpPr>
              <a:spLocks noChangeArrowheads="1"/>
            </p:cNvSpPr>
            <p:nvPr/>
          </p:nvSpPr>
          <p:spPr bwMode="auto">
            <a:xfrm>
              <a:off x="495" y="1999"/>
              <a:ext cx="28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200" b="1" kern="0">
                  <a:solidFill>
                    <a:prstClr val="white"/>
                  </a:solidFill>
                  <a:latin typeface="Arial Narrow" pitchFamily="34" charset="0"/>
                </a:rPr>
                <a:t>Phil.</a:t>
              </a:r>
            </a:p>
          </p:txBody>
        </p:sp>
        <p:sp>
          <p:nvSpPr>
            <p:cNvPr id="16" name="Rectangle 84"/>
            <p:cNvSpPr>
              <a:spLocks noChangeArrowheads="1"/>
            </p:cNvSpPr>
            <p:nvPr/>
          </p:nvSpPr>
          <p:spPr bwMode="auto">
            <a:xfrm>
              <a:off x="976" y="1999"/>
              <a:ext cx="28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200" b="1" kern="0">
                  <a:solidFill>
                    <a:prstClr val="white"/>
                  </a:solidFill>
                  <a:latin typeface="Arial Narrow" pitchFamily="34" charset="0"/>
                </a:rPr>
                <a:t>Phil.</a:t>
              </a:r>
            </a:p>
          </p:txBody>
        </p:sp>
        <p:sp>
          <p:nvSpPr>
            <p:cNvPr id="17" name="Rectangle 85"/>
            <p:cNvSpPr>
              <a:spLocks noChangeArrowheads="1"/>
            </p:cNvSpPr>
            <p:nvPr/>
          </p:nvSpPr>
          <p:spPr bwMode="auto">
            <a:xfrm>
              <a:off x="1387" y="1999"/>
              <a:ext cx="28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200" b="1" kern="0">
                  <a:solidFill>
                    <a:prstClr val="white"/>
                  </a:solidFill>
                  <a:latin typeface="Arial Narrow" pitchFamily="34" charset="0"/>
                </a:rPr>
                <a:t>Phil.</a:t>
              </a:r>
            </a:p>
          </p:txBody>
        </p:sp>
        <p:sp>
          <p:nvSpPr>
            <p:cNvPr id="18" name="Rectangle 86"/>
            <p:cNvSpPr>
              <a:spLocks noChangeArrowheads="1"/>
            </p:cNvSpPr>
            <p:nvPr/>
          </p:nvSpPr>
          <p:spPr bwMode="auto">
            <a:xfrm>
              <a:off x="493" y="2410"/>
              <a:ext cx="28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200" b="1" kern="0">
                  <a:solidFill>
                    <a:prstClr val="white"/>
                  </a:solidFill>
                  <a:latin typeface="Arial Narrow" pitchFamily="34" charset="0"/>
                </a:rPr>
                <a:t>Phil.</a:t>
              </a:r>
            </a:p>
          </p:txBody>
        </p:sp>
        <p:sp>
          <p:nvSpPr>
            <p:cNvPr id="19" name="Rectangle 87"/>
            <p:cNvSpPr>
              <a:spLocks noChangeArrowheads="1"/>
            </p:cNvSpPr>
            <p:nvPr/>
          </p:nvSpPr>
          <p:spPr bwMode="auto">
            <a:xfrm>
              <a:off x="952" y="2410"/>
              <a:ext cx="28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200" b="1" kern="0">
                  <a:solidFill>
                    <a:prstClr val="white"/>
                  </a:solidFill>
                  <a:latin typeface="Arial Narrow" pitchFamily="34" charset="0"/>
                </a:rPr>
                <a:t>Phil.</a:t>
              </a:r>
            </a:p>
          </p:txBody>
        </p:sp>
        <p:sp>
          <p:nvSpPr>
            <p:cNvPr id="20" name="Rectangle 88"/>
            <p:cNvSpPr>
              <a:spLocks noChangeArrowheads="1"/>
            </p:cNvSpPr>
            <p:nvPr/>
          </p:nvSpPr>
          <p:spPr bwMode="auto">
            <a:xfrm>
              <a:off x="1387" y="2410"/>
              <a:ext cx="28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200" b="1" kern="0">
                  <a:solidFill>
                    <a:prstClr val="white"/>
                  </a:solidFill>
                  <a:latin typeface="Arial Narrow" pitchFamily="34" charset="0"/>
                </a:rPr>
                <a:t>Phil.</a:t>
              </a:r>
            </a:p>
          </p:txBody>
        </p:sp>
      </p:grpSp>
      <p:grpSp>
        <p:nvGrpSpPr>
          <p:cNvPr id="29" name="Group 161"/>
          <p:cNvGrpSpPr>
            <a:grpSpLocks/>
          </p:cNvGrpSpPr>
          <p:nvPr/>
        </p:nvGrpSpPr>
        <p:grpSpPr bwMode="auto">
          <a:xfrm>
            <a:off x="714377" y="3723816"/>
            <a:ext cx="3544887" cy="666750"/>
            <a:chOff x="461" y="2356"/>
            <a:chExt cx="2233" cy="420"/>
          </a:xfrm>
        </p:grpSpPr>
        <p:sp>
          <p:nvSpPr>
            <p:cNvPr id="30" name="AutoShape 52"/>
            <p:cNvSpPr>
              <a:spLocks noChangeArrowheads="1"/>
            </p:cNvSpPr>
            <p:nvPr/>
          </p:nvSpPr>
          <p:spPr bwMode="auto">
            <a:xfrm>
              <a:off x="475" y="2360"/>
              <a:ext cx="443" cy="415"/>
            </a:xfrm>
            <a:prstGeom prst="cube">
              <a:avLst>
                <a:gd name="adj" fmla="val 25000"/>
              </a:avLst>
            </a:prstGeom>
            <a:solidFill>
              <a:schemeClr val="accent4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" name="AutoShape 53"/>
            <p:cNvSpPr>
              <a:spLocks noChangeArrowheads="1"/>
            </p:cNvSpPr>
            <p:nvPr/>
          </p:nvSpPr>
          <p:spPr bwMode="auto">
            <a:xfrm>
              <a:off x="921" y="2360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AutoShape 54"/>
            <p:cNvSpPr>
              <a:spLocks noChangeArrowheads="1"/>
            </p:cNvSpPr>
            <p:nvPr/>
          </p:nvSpPr>
          <p:spPr bwMode="auto">
            <a:xfrm>
              <a:off x="1373" y="2360"/>
              <a:ext cx="443" cy="415"/>
            </a:xfrm>
            <a:prstGeom prst="cube">
              <a:avLst>
                <a:gd name="adj" fmla="val 25000"/>
              </a:avLst>
            </a:prstGeom>
            <a:solidFill>
              <a:schemeClr val="bg2">
                <a:lumMod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sz="1600" b="1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33" name="AutoShape 55"/>
            <p:cNvSpPr>
              <a:spLocks noChangeArrowheads="1"/>
            </p:cNvSpPr>
            <p:nvPr/>
          </p:nvSpPr>
          <p:spPr bwMode="auto">
            <a:xfrm>
              <a:off x="1816" y="2356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BC474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AutoShape 56"/>
            <p:cNvSpPr>
              <a:spLocks noChangeArrowheads="1"/>
            </p:cNvSpPr>
            <p:nvPr/>
          </p:nvSpPr>
          <p:spPr bwMode="auto">
            <a:xfrm>
              <a:off x="2251" y="2360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Text Box 57"/>
            <p:cNvSpPr txBox="1">
              <a:spLocks noChangeArrowheads="1"/>
            </p:cNvSpPr>
            <p:nvPr/>
          </p:nvSpPr>
          <p:spPr bwMode="auto">
            <a:xfrm>
              <a:off x="461" y="2448"/>
              <a:ext cx="40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800" b="1" dirty="0">
                  <a:solidFill>
                    <a:prstClr val="white"/>
                  </a:solidFill>
                  <a:latin typeface="Arial Narrow" pitchFamily="34" charset="0"/>
                </a:rPr>
                <a:t>Visual Arts</a:t>
              </a:r>
              <a:br>
                <a:rPr lang="en-US" sz="800" b="1" dirty="0">
                  <a:solidFill>
                    <a:prstClr val="white"/>
                  </a:solidFill>
                  <a:latin typeface="Arial Narrow" pitchFamily="34" charset="0"/>
                </a:rPr>
              </a:br>
              <a:r>
                <a:rPr lang="en-US" sz="800" b="1" dirty="0">
                  <a:solidFill>
                    <a:prstClr val="white"/>
                  </a:solidFill>
                  <a:latin typeface="Arial Narrow" pitchFamily="34" charset="0"/>
                </a:rPr>
                <a:t>Studio 1020</a:t>
              </a:r>
              <a:endParaRPr lang="en-US" sz="1050" b="1" dirty="0">
                <a:solidFill>
                  <a:prstClr val="white"/>
                </a:solidFill>
                <a:latin typeface="Arial Narrow" pitchFamily="34" charset="0"/>
              </a:endParaRPr>
            </a:p>
          </p:txBody>
        </p:sp>
        <p:sp>
          <p:nvSpPr>
            <p:cNvPr id="36" name="Text Box 58"/>
            <p:cNvSpPr txBox="1">
              <a:spLocks noChangeArrowheads="1"/>
            </p:cNvSpPr>
            <p:nvPr/>
          </p:nvSpPr>
          <p:spPr bwMode="auto">
            <a:xfrm>
              <a:off x="872" y="2505"/>
              <a:ext cx="46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100" b="1" dirty="0">
                  <a:solidFill>
                    <a:prstClr val="black"/>
                  </a:solidFill>
                  <a:latin typeface="Arial Narrow" pitchFamily="34" charset="0"/>
                </a:rPr>
                <a:t>German</a:t>
              </a:r>
              <a:br>
                <a:rPr lang="en-US" sz="1100" b="1" dirty="0">
                  <a:solidFill>
                    <a:prstClr val="black"/>
                  </a:solidFill>
                  <a:latin typeface="Arial Narrow" pitchFamily="34" charset="0"/>
                </a:rPr>
              </a:br>
              <a:r>
                <a:rPr lang="en-US" sz="1100" b="1" dirty="0">
                  <a:solidFill>
                    <a:prstClr val="black"/>
                  </a:solidFill>
                  <a:latin typeface="Arial Narrow" pitchFamily="34" charset="0"/>
                </a:rPr>
                <a:t>1030</a:t>
              </a:r>
            </a:p>
          </p:txBody>
        </p:sp>
        <p:sp>
          <p:nvSpPr>
            <p:cNvPr id="37" name="Text Box 59"/>
            <p:cNvSpPr txBox="1">
              <a:spLocks noChangeArrowheads="1"/>
            </p:cNvSpPr>
            <p:nvPr/>
          </p:nvSpPr>
          <p:spPr bwMode="auto">
            <a:xfrm>
              <a:off x="1308" y="2505"/>
              <a:ext cx="46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100" b="1">
                  <a:solidFill>
                    <a:prstClr val="white"/>
                  </a:solidFill>
                  <a:latin typeface="Arial Narrow" pitchFamily="34" charset="0"/>
                </a:rPr>
                <a:t>Latin</a:t>
              </a:r>
              <a:br>
                <a:rPr lang="en-US" sz="1100" b="1">
                  <a:solidFill>
                    <a:prstClr val="white"/>
                  </a:solidFill>
                  <a:latin typeface="Arial Narrow" pitchFamily="34" charset="0"/>
                </a:rPr>
              </a:br>
              <a:r>
                <a:rPr lang="en-US" sz="1100" b="1">
                  <a:solidFill>
                    <a:prstClr val="white"/>
                  </a:solidFill>
                  <a:latin typeface="Arial Narrow" pitchFamily="34" charset="0"/>
                </a:rPr>
                <a:t>1000</a:t>
              </a:r>
            </a:p>
          </p:txBody>
        </p:sp>
        <p:sp>
          <p:nvSpPr>
            <p:cNvPr id="38" name="Text Box 60"/>
            <p:cNvSpPr txBox="1">
              <a:spLocks noChangeArrowheads="1"/>
            </p:cNvSpPr>
            <p:nvPr/>
          </p:nvSpPr>
          <p:spPr bwMode="auto">
            <a:xfrm>
              <a:off x="1767" y="2505"/>
              <a:ext cx="460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000" dirty="0">
                  <a:solidFill>
                    <a:prstClr val="white"/>
                  </a:solidFill>
                  <a:latin typeface="Arial Narrow" pitchFamily="34" charset="0"/>
                </a:rPr>
                <a:t>Philosophy</a:t>
              </a:r>
              <a:br>
                <a:rPr lang="en-US" sz="1000" dirty="0">
                  <a:solidFill>
                    <a:prstClr val="white"/>
                  </a:solidFill>
                  <a:latin typeface="Arial Narrow" pitchFamily="34" charset="0"/>
                </a:rPr>
              </a:br>
              <a:r>
                <a:rPr lang="en-US" sz="1100" b="1" dirty="0">
                  <a:solidFill>
                    <a:prstClr val="white"/>
                  </a:solidFill>
                  <a:latin typeface="Arial Narrow" pitchFamily="34" charset="0"/>
                </a:rPr>
                <a:t>1200</a:t>
              </a:r>
            </a:p>
          </p:txBody>
        </p:sp>
        <p:sp>
          <p:nvSpPr>
            <p:cNvPr id="39" name="Text Box 61"/>
            <p:cNvSpPr txBox="1">
              <a:spLocks noChangeArrowheads="1"/>
            </p:cNvSpPr>
            <p:nvPr/>
          </p:nvSpPr>
          <p:spPr bwMode="auto">
            <a:xfrm>
              <a:off x="2179" y="2505"/>
              <a:ext cx="46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100" dirty="0">
                  <a:solidFill>
                    <a:prstClr val="white"/>
                  </a:solidFill>
                  <a:latin typeface="Arial Narrow" pitchFamily="34" charset="0"/>
                </a:rPr>
                <a:t>History</a:t>
              </a:r>
              <a:br>
                <a:rPr lang="en-US" sz="1100" dirty="0">
                  <a:solidFill>
                    <a:prstClr val="white"/>
                  </a:solidFill>
                  <a:latin typeface="Arial Narrow" pitchFamily="34" charset="0"/>
                </a:rPr>
              </a:br>
              <a:r>
                <a:rPr lang="en-US" sz="1100" dirty="0">
                  <a:solidFill>
                    <a:prstClr val="white"/>
                  </a:solidFill>
                  <a:latin typeface="Arial Narrow" pitchFamily="34" charset="0"/>
                </a:rPr>
                <a:t>1403E</a:t>
              </a:r>
            </a:p>
          </p:txBody>
        </p:sp>
      </p:grpSp>
      <p:sp>
        <p:nvSpPr>
          <p:cNvPr id="40" name="Text Box 39"/>
          <p:cNvSpPr txBox="1">
            <a:spLocks noChangeArrowheads="1"/>
          </p:cNvSpPr>
          <p:nvPr/>
        </p:nvSpPr>
        <p:spPr bwMode="auto">
          <a:xfrm>
            <a:off x="0" y="2303463"/>
            <a:ext cx="685800" cy="1331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endParaRPr lang="en-US" sz="1400" dirty="0">
              <a:solidFill>
                <a:prstClr val="black"/>
              </a:solidFill>
              <a:latin typeface="Comic Sans MS" pitchFamily="66" charset="0"/>
            </a:endParaRPr>
          </a:p>
          <a:p>
            <a:pPr algn="ctr" defTabSz="914400"/>
            <a:r>
              <a:rPr lang="en-US" sz="1400" dirty="0">
                <a:solidFill>
                  <a:prstClr val="black"/>
                </a:solidFill>
              </a:rPr>
              <a:t>Year</a:t>
            </a:r>
          </a:p>
          <a:p>
            <a:pPr algn="ctr" defTabSz="914400"/>
            <a:r>
              <a:rPr lang="en-US" sz="1400" dirty="0">
                <a:solidFill>
                  <a:prstClr val="black"/>
                </a:solidFill>
              </a:rPr>
              <a:t>III</a:t>
            </a:r>
          </a:p>
          <a:p>
            <a:pPr algn="ctr" defTabSz="914400"/>
            <a:endParaRPr lang="en-US" sz="1400" dirty="0">
              <a:solidFill>
                <a:prstClr val="black"/>
              </a:solidFill>
            </a:endParaRPr>
          </a:p>
          <a:p>
            <a:pPr algn="ctr" defTabSz="914400"/>
            <a:endParaRPr lang="en-US" sz="1050" dirty="0">
              <a:solidFill>
                <a:prstClr val="black"/>
              </a:solidFill>
            </a:endParaRPr>
          </a:p>
          <a:p>
            <a:pPr algn="ctr" defTabSz="914400"/>
            <a:r>
              <a:rPr lang="en-US" sz="1400" dirty="0">
                <a:solidFill>
                  <a:prstClr val="black"/>
                </a:solidFill>
              </a:rPr>
              <a:t>Year II</a:t>
            </a:r>
          </a:p>
        </p:txBody>
      </p:sp>
      <p:sp>
        <p:nvSpPr>
          <p:cNvPr id="41" name="Text Box 62"/>
          <p:cNvSpPr txBox="1">
            <a:spLocks noChangeArrowheads="1"/>
          </p:cNvSpPr>
          <p:nvPr/>
        </p:nvSpPr>
        <p:spPr bwMode="auto">
          <a:xfrm>
            <a:off x="0" y="3816350"/>
            <a:ext cx="7699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</a:rPr>
              <a:t>Year</a:t>
            </a:r>
          </a:p>
          <a:p>
            <a:pPr algn="ctr"/>
            <a:r>
              <a:rPr lang="en-US" sz="1400" dirty="0">
                <a:solidFill>
                  <a:prstClr val="black"/>
                </a:solidFill>
              </a:rPr>
              <a:t>I</a:t>
            </a:r>
          </a:p>
        </p:txBody>
      </p:sp>
      <p:grpSp>
        <p:nvGrpSpPr>
          <p:cNvPr id="42" name="Group 154"/>
          <p:cNvGrpSpPr>
            <a:grpSpLocks/>
          </p:cNvGrpSpPr>
          <p:nvPr/>
        </p:nvGrpSpPr>
        <p:grpSpPr bwMode="auto">
          <a:xfrm>
            <a:off x="5302250" y="2324100"/>
            <a:ext cx="1444625" cy="1363663"/>
            <a:chOff x="3340" y="1464"/>
            <a:chExt cx="910" cy="859"/>
          </a:xfrm>
        </p:grpSpPr>
        <p:sp>
          <p:nvSpPr>
            <p:cNvPr id="43" name="AutoShape 115"/>
            <p:cNvSpPr>
              <a:spLocks noChangeArrowheads="1"/>
            </p:cNvSpPr>
            <p:nvPr/>
          </p:nvSpPr>
          <p:spPr bwMode="auto">
            <a:xfrm>
              <a:off x="3364" y="1908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009DD9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>
                <a:spcBef>
                  <a:spcPct val="50000"/>
                </a:spcBef>
                <a:defRPr/>
              </a:pPr>
              <a:endParaRPr lang="en-US" sz="1600" b="1" kern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44" name="AutoShape 116"/>
            <p:cNvSpPr>
              <a:spLocks noChangeArrowheads="1"/>
            </p:cNvSpPr>
            <p:nvPr/>
          </p:nvSpPr>
          <p:spPr bwMode="auto">
            <a:xfrm>
              <a:off x="3807" y="1904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009DD9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en-US" kern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45" name="AutoShape 117"/>
            <p:cNvSpPr>
              <a:spLocks noChangeArrowheads="1"/>
            </p:cNvSpPr>
            <p:nvPr/>
          </p:nvSpPr>
          <p:spPr bwMode="auto">
            <a:xfrm>
              <a:off x="3364" y="1468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009DD9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>
                <a:spcBef>
                  <a:spcPct val="50000"/>
                </a:spcBef>
                <a:defRPr/>
              </a:pPr>
              <a:endParaRPr lang="en-US" sz="1600" b="1" kern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46" name="AutoShape 118"/>
            <p:cNvSpPr>
              <a:spLocks noChangeArrowheads="1"/>
            </p:cNvSpPr>
            <p:nvPr/>
          </p:nvSpPr>
          <p:spPr bwMode="auto">
            <a:xfrm>
              <a:off x="3807" y="1464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009DD9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en-US" kern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47" name="Text Box 119"/>
            <p:cNvSpPr txBox="1">
              <a:spLocks noChangeArrowheads="1"/>
            </p:cNvSpPr>
            <p:nvPr/>
          </p:nvSpPr>
          <p:spPr bwMode="auto">
            <a:xfrm>
              <a:off x="3360" y="1584"/>
              <a:ext cx="41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200" b="1" kern="0">
                  <a:solidFill>
                    <a:prstClr val="white"/>
                  </a:solidFill>
                  <a:latin typeface="Arial Narrow" pitchFamily="34" charset="0"/>
                </a:rPr>
                <a:t>English</a:t>
              </a:r>
            </a:p>
          </p:txBody>
        </p:sp>
        <p:sp>
          <p:nvSpPr>
            <p:cNvPr id="48" name="Text Box 120"/>
            <p:cNvSpPr txBox="1">
              <a:spLocks noChangeArrowheads="1"/>
            </p:cNvSpPr>
            <p:nvPr/>
          </p:nvSpPr>
          <p:spPr bwMode="auto">
            <a:xfrm>
              <a:off x="3775" y="1584"/>
              <a:ext cx="44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200" b="1" kern="0">
                  <a:solidFill>
                    <a:prstClr val="white"/>
                  </a:solidFill>
                  <a:latin typeface="Arial Narrow" pitchFamily="34" charset="0"/>
                </a:rPr>
                <a:t>English</a:t>
              </a:r>
            </a:p>
          </p:txBody>
        </p:sp>
        <p:sp>
          <p:nvSpPr>
            <p:cNvPr id="49" name="Text Box 121"/>
            <p:cNvSpPr txBox="1">
              <a:spLocks noChangeArrowheads="1"/>
            </p:cNvSpPr>
            <p:nvPr/>
          </p:nvSpPr>
          <p:spPr bwMode="auto">
            <a:xfrm>
              <a:off x="3340" y="2064"/>
              <a:ext cx="45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200" b="1" kern="0">
                  <a:solidFill>
                    <a:prstClr val="white"/>
                  </a:solidFill>
                  <a:latin typeface="Arial Narrow" pitchFamily="34" charset="0"/>
                </a:rPr>
                <a:t>English</a:t>
              </a:r>
            </a:p>
          </p:txBody>
        </p:sp>
        <p:sp>
          <p:nvSpPr>
            <p:cNvPr id="50" name="Text Box 122"/>
            <p:cNvSpPr txBox="1">
              <a:spLocks noChangeArrowheads="1"/>
            </p:cNvSpPr>
            <p:nvPr/>
          </p:nvSpPr>
          <p:spPr bwMode="auto">
            <a:xfrm>
              <a:off x="3775" y="2064"/>
              <a:ext cx="44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200" b="1" kern="0">
                  <a:solidFill>
                    <a:prstClr val="white"/>
                  </a:solidFill>
                  <a:latin typeface="Arial Narrow" pitchFamily="34" charset="0"/>
                </a:rPr>
                <a:t>English</a:t>
              </a:r>
            </a:p>
          </p:txBody>
        </p:sp>
      </p:grpSp>
      <p:grpSp>
        <p:nvGrpSpPr>
          <p:cNvPr id="51" name="Group 160"/>
          <p:cNvGrpSpPr>
            <a:grpSpLocks/>
          </p:cNvGrpSpPr>
          <p:nvPr/>
        </p:nvGrpSpPr>
        <p:grpSpPr bwMode="auto">
          <a:xfrm>
            <a:off x="6705600" y="2322513"/>
            <a:ext cx="1462088" cy="1363662"/>
            <a:chOff x="4224" y="1463"/>
            <a:chExt cx="921" cy="859"/>
          </a:xfrm>
        </p:grpSpPr>
        <p:sp>
          <p:nvSpPr>
            <p:cNvPr id="52" name="AutoShape 129"/>
            <p:cNvSpPr>
              <a:spLocks noChangeArrowheads="1"/>
            </p:cNvSpPr>
            <p:nvPr/>
          </p:nvSpPr>
          <p:spPr bwMode="auto">
            <a:xfrm>
              <a:off x="4259" y="1907"/>
              <a:ext cx="443" cy="415"/>
            </a:xfrm>
            <a:prstGeom prst="cube">
              <a:avLst>
                <a:gd name="adj" fmla="val 25000"/>
              </a:avLst>
            </a:prstGeom>
            <a:solidFill>
              <a:schemeClr val="accent6">
                <a:lumMod val="75000"/>
              </a:scheme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>
                <a:spcBef>
                  <a:spcPct val="50000"/>
                </a:spcBef>
                <a:defRPr/>
              </a:pPr>
              <a:endParaRPr lang="en-US" sz="1600" b="1" kern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53" name="AutoShape 130"/>
            <p:cNvSpPr>
              <a:spLocks noChangeArrowheads="1"/>
            </p:cNvSpPr>
            <p:nvPr/>
          </p:nvSpPr>
          <p:spPr bwMode="auto">
            <a:xfrm>
              <a:off x="4702" y="1903"/>
              <a:ext cx="443" cy="415"/>
            </a:xfrm>
            <a:prstGeom prst="cube">
              <a:avLst>
                <a:gd name="adj" fmla="val 25000"/>
              </a:avLst>
            </a:prstGeom>
            <a:solidFill>
              <a:schemeClr val="accent6">
                <a:lumMod val="75000"/>
              </a:scheme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en-US" kern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54" name="AutoShape 131"/>
            <p:cNvSpPr>
              <a:spLocks noChangeArrowheads="1"/>
            </p:cNvSpPr>
            <p:nvPr/>
          </p:nvSpPr>
          <p:spPr bwMode="auto">
            <a:xfrm>
              <a:off x="4259" y="1467"/>
              <a:ext cx="443" cy="415"/>
            </a:xfrm>
            <a:prstGeom prst="cube">
              <a:avLst>
                <a:gd name="adj" fmla="val 25000"/>
              </a:avLst>
            </a:prstGeom>
            <a:solidFill>
              <a:schemeClr val="accent6">
                <a:lumMod val="75000"/>
              </a:scheme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>
                <a:spcBef>
                  <a:spcPct val="50000"/>
                </a:spcBef>
                <a:defRPr/>
              </a:pPr>
              <a:endParaRPr lang="en-US" sz="1600" b="1" kern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55" name="AutoShape 132"/>
            <p:cNvSpPr>
              <a:spLocks noChangeArrowheads="1"/>
            </p:cNvSpPr>
            <p:nvPr/>
          </p:nvSpPr>
          <p:spPr bwMode="auto">
            <a:xfrm>
              <a:off x="4702" y="1463"/>
              <a:ext cx="443" cy="415"/>
            </a:xfrm>
            <a:prstGeom prst="cube">
              <a:avLst>
                <a:gd name="adj" fmla="val 25000"/>
              </a:avLst>
            </a:prstGeom>
            <a:solidFill>
              <a:schemeClr val="accent6">
                <a:lumMod val="75000"/>
              </a:scheme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en-US" kern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56" name="Text Box 133"/>
            <p:cNvSpPr txBox="1">
              <a:spLocks noChangeArrowheads="1"/>
            </p:cNvSpPr>
            <p:nvPr/>
          </p:nvSpPr>
          <p:spPr bwMode="auto">
            <a:xfrm>
              <a:off x="4224" y="1632"/>
              <a:ext cx="42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defRPr/>
              </a:pPr>
              <a:r>
                <a:rPr lang="en-US" sz="1200" b="1" kern="0">
                  <a:solidFill>
                    <a:prstClr val="white"/>
                  </a:solidFill>
                  <a:latin typeface="Arial Narrow" pitchFamily="34" charset="0"/>
                </a:rPr>
                <a:t>Film</a:t>
              </a:r>
            </a:p>
          </p:txBody>
        </p:sp>
        <p:sp>
          <p:nvSpPr>
            <p:cNvPr id="57" name="Text Box 134"/>
            <p:cNvSpPr txBox="1">
              <a:spLocks noChangeArrowheads="1"/>
            </p:cNvSpPr>
            <p:nvPr/>
          </p:nvSpPr>
          <p:spPr bwMode="auto">
            <a:xfrm>
              <a:off x="4656" y="1632"/>
              <a:ext cx="42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defRPr/>
              </a:pPr>
              <a:r>
                <a:rPr lang="en-US" sz="1200" b="1" kern="0">
                  <a:solidFill>
                    <a:prstClr val="white"/>
                  </a:solidFill>
                  <a:latin typeface="Arial Narrow" pitchFamily="34" charset="0"/>
                </a:rPr>
                <a:t>Film</a:t>
              </a:r>
            </a:p>
          </p:txBody>
        </p:sp>
        <p:sp>
          <p:nvSpPr>
            <p:cNvPr id="58" name="Text Box 135"/>
            <p:cNvSpPr txBox="1">
              <a:spLocks noChangeArrowheads="1"/>
            </p:cNvSpPr>
            <p:nvPr/>
          </p:nvSpPr>
          <p:spPr bwMode="auto">
            <a:xfrm>
              <a:off x="4224" y="2064"/>
              <a:ext cx="42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defRPr/>
              </a:pPr>
              <a:r>
                <a:rPr lang="en-US" sz="1200" b="1" kern="0">
                  <a:solidFill>
                    <a:prstClr val="white"/>
                  </a:solidFill>
                  <a:latin typeface="Arial Narrow" pitchFamily="34" charset="0"/>
                </a:rPr>
                <a:t>Film</a:t>
              </a:r>
            </a:p>
          </p:txBody>
        </p:sp>
        <p:sp>
          <p:nvSpPr>
            <p:cNvPr id="59" name="Text Box 136"/>
            <p:cNvSpPr txBox="1">
              <a:spLocks noChangeArrowheads="1"/>
            </p:cNvSpPr>
            <p:nvPr/>
          </p:nvSpPr>
          <p:spPr bwMode="auto">
            <a:xfrm>
              <a:off x="4656" y="2064"/>
              <a:ext cx="42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defRPr/>
              </a:pPr>
              <a:r>
                <a:rPr lang="en-US" sz="1200" b="1" kern="0">
                  <a:solidFill>
                    <a:prstClr val="white"/>
                  </a:solidFill>
                  <a:latin typeface="Arial Narrow" pitchFamily="34" charset="0"/>
                </a:rPr>
                <a:t>Film</a:t>
              </a:r>
            </a:p>
          </p:txBody>
        </p:sp>
      </p:grpSp>
      <p:grpSp>
        <p:nvGrpSpPr>
          <p:cNvPr id="66" name="Group 162"/>
          <p:cNvGrpSpPr>
            <a:grpSpLocks/>
          </p:cNvGrpSpPr>
          <p:nvPr/>
        </p:nvGrpSpPr>
        <p:grpSpPr bwMode="auto">
          <a:xfrm>
            <a:off x="5324475" y="3740150"/>
            <a:ext cx="3560763" cy="665163"/>
            <a:chOff x="3354" y="2356"/>
            <a:chExt cx="2243" cy="419"/>
          </a:xfrm>
        </p:grpSpPr>
        <p:sp>
          <p:nvSpPr>
            <p:cNvPr id="67" name="AutoShape 65"/>
            <p:cNvSpPr>
              <a:spLocks noChangeArrowheads="1"/>
            </p:cNvSpPr>
            <p:nvPr/>
          </p:nvSpPr>
          <p:spPr bwMode="auto">
            <a:xfrm>
              <a:off x="3354" y="2360"/>
              <a:ext cx="443" cy="415"/>
            </a:xfrm>
            <a:prstGeom prst="cube">
              <a:avLst>
                <a:gd name="adj" fmla="val 25000"/>
              </a:avLst>
            </a:prstGeom>
            <a:solidFill>
              <a:schemeClr val="accent4">
                <a:lumMod val="75000"/>
              </a:scheme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en-US" kern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68" name="AutoShape 66"/>
            <p:cNvSpPr>
              <a:spLocks noChangeArrowheads="1"/>
            </p:cNvSpPr>
            <p:nvPr/>
          </p:nvSpPr>
          <p:spPr bwMode="auto">
            <a:xfrm>
              <a:off x="3800" y="2360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FFCC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en-US" kern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69" name="AutoShape 67"/>
            <p:cNvSpPr>
              <a:spLocks noChangeArrowheads="1"/>
            </p:cNvSpPr>
            <p:nvPr/>
          </p:nvSpPr>
          <p:spPr bwMode="auto">
            <a:xfrm>
              <a:off x="4252" y="2360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009DD9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>
                <a:spcBef>
                  <a:spcPct val="50000"/>
                </a:spcBef>
                <a:defRPr/>
              </a:pPr>
              <a:endParaRPr lang="en-US" sz="1600" b="1" kern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70" name="AutoShape 68"/>
            <p:cNvSpPr>
              <a:spLocks noChangeArrowheads="1"/>
            </p:cNvSpPr>
            <p:nvPr/>
          </p:nvSpPr>
          <p:spPr bwMode="auto">
            <a:xfrm>
              <a:off x="4695" y="2356"/>
              <a:ext cx="443" cy="415"/>
            </a:xfrm>
            <a:prstGeom prst="cube">
              <a:avLst>
                <a:gd name="adj" fmla="val 25000"/>
              </a:avLst>
            </a:prstGeom>
            <a:solidFill>
              <a:schemeClr val="accent6">
                <a:lumMod val="75000"/>
              </a:scheme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en-US" kern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71" name="AutoShape 69"/>
            <p:cNvSpPr>
              <a:spLocks noChangeArrowheads="1"/>
            </p:cNvSpPr>
            <p:nvPr/>
          </p:nvSpPr>
          <p:spPr bwMode="auto">
            <a:xfrm>
              <a:off x="5154" y="2360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BC4744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r>
                <a:rPr lang="en-US" sz="1050" b="1" kern="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Anthro</a:t>
              </a:r>
              <a:endParaRPr lang="en-US" sz="105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914400">
                <a:defRPr/>
              </a:pPr>
              <a:r>
                <a:rPr lang="en-US" sz="105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1020E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843213" y="2324100"/>
            <a:ext cx="1444626" cy="1381125"/>
            <a:chOff x="2843213" y="2324100"/>
            <a:chExt cx="1444626" cy="1381125"/>
          </a:xfrm>
        </p:grpSpPr>
        <p:sp>
          <p:nvSpPr>
            <p:cNvPr id="22" name="AutoShape 91"/>
            <p:cNvSpPr>
              <a:spLocks noChangeArrowheads="1"/>
            </p:cNvSpPr>
            <p:nvPr/>
          </p:nvSpPr>
          <p:spPr bwMode="auto">
            <a:xfrm>
              <a:off x="2881313" y="3028950"/>
              <a:ext cx="703263" cy="658813"/>
            </a:xfrm>
            <a:prstGeom prst="cube">
              <a:avLst>
                <a:gd name="adj" fmla="val 25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sz="1600" b="1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23" name="AutoShape 93"/>
            <p:cNvSpPr>
              <a:spLocks noChangeArrowheads="1"/>
            </p:cNvSpPr>
            <p:nvPr/>
          </p:nvSpPr>
          <p:spPr bwMode="auto">
            <a:xfrm>
              <a:off x="2881313" y="2330450"/>
              <a:ext cx="703263" cy="658813"/>
            </a:xfrm>
            <a:prstGeom prst="cube">
              <a:avLst>
                <a:gd name="adj" fmla="val 25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sz="1600" b="1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24" name="AutoShape 94"/>
            <p:cNvSpPr>
              <a:spLocks noChangeArrowheads="1"/>
            </p:cNvSpPr>
            <p:nvPr/>
          </p:nvSpPr>
          <p:spPr bwMode="auto">
            <a:xfrm>
              <a:off x="3584576" y="2324100"/>
              <a:ext cx="703263" cy="658813"/>
            </a:xfrm>
            <a:prstGeom prst="cube">
              <a:avLst>
                <a:gd name="adj" fmla="val 25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Text Box 95"/>
            <p:cNvSpPr txBox="1">
              <a:spLocks noChangeArrowheads="1"/>
            </p:cNvSpPr>
            <p:nvPr/>
          </p:nvSpPr>
          <p:spPr bwMode="auto">
            <a:xfrm>
              <a:off x="2843213" y="2632075"/>
              <a:ext cx="614363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 dirty="0">
                  <a:solidFill>
                    <a:prstClr val="black"/>
                  </a:solidFill>
                  <a:latin typeface="Arial Narrow" pitchFamily="34" charset="0"/>
                </a:rPr>
                <a:t>Option</a:t>
              </a:r>
            </a:p>
          </p:txBody>
        </p:sp>
        <p:sp>
          <p:nvSpPr>
            <p:cNvPr id="26" name="Text Box 96"/>
            <p:cNvSpPr txBox="1">
              <a:spLocks noChangeArrowheads="1"/>
            </p:cNvSpPr>
            <p:nvPr/>
          </p:nvSpPr>
          <p:spPr bwMode="auto">
            <a:xfrm>
              <a:off x="3533776" y="2632075"/>
              <a:ext cx="614363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prstClr val="black"/>
                  </a:solidFill>
                  <a:latin typeface="Arial Narrow" pitchFamily="34" charset="0"/>
                </a:rPr>
                <a:t>Option</a:t>
              </a:r>
            </a:p>
          </p:txBody>
        </p:sp>
        <p:sp>
          <p:nvSpPr>
            <p:cNvPr id="27" name="Text Box 97"/>
            <p:cNvSpPr txBox="1">
              <a:spLocks noChangeArrowheads="1"/>
            </p:cNvSpPr>
            <p:nvPr/>
          </p:nvSpPr>
          <p:spPr bwMode="auto">
            <a:xfrm>
              <a:off x="2843213" y="3322638"/>
              <a:ext cx="614363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prstClr val="black"/>
                  </a:solidFill>
                  <a:latin typeface="Arial Narrow" pitchFamily="34" charset="0"/>
                </a:rPr>
                <a:t>Option</a:t>
              </a:r>
            </a:p>
          </p:txBody>
        </p:sp>
        <p:sp>
          <p:nvSpPr>
            <p:cNvPr id="28" name="AutoShape 106"/>
            <p:cNvSpPr>
              <a:spLocks noChangeArrowheads="1"/>
            </p:cNvSpPr>
            <p:nvPr/>
          </p:nvSpPr>
          <p:spPr bwMode="auto">
            <a:xfrm>
              <a:off x="3551238" y="3046413"/>
              <a:ext cx="703263" cy="658812"/>
            </a:xfrm>
            <a:prstGeom prst="cube">
              <a:avLst>
                <a:gd name="adj" fmla="val 25000"/>
              </a:avLst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sz="1600" b="1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457576" y="3198347"/>
              <a:ext cx="642937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>
                  <a:solidFill>
                    <a:prstClr val="white"/>
                  </a:solidFill>
                </a:rPr>
                <a:t>Physics </a:t>
              </a:r>
            </a:p>
            <a:p>
              <a:pPr algn="ctr"/>
              <a:r>
                <a:rPr lang="en-US" sz="1050" b="1" dirty="0">
                  <a:solidFill>
                    <a:prstClr val="white"/>
                  </a:solidFill>
                </a:rPr>
                <a:t>1021</a:t>
              </a:r>
              <a:endParaRPr lang="en-US" sz="12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8062913" y="2324100"/>
            <a:ext cx="822325" cy="1381125"/>
            <a:chOff x="8062913" y="2324100"/>
            <a:chExt cx="822325" cy="1381125"/>
          </a:xfrm>
        </p:grpSpPr>
        <p:grpSp>
          <p:nvGrpSpPr>
            <p:cNvPr id="72" name="Group 157"/>
            <p:cNvGrpSpPr>
              <a:grpSpLocks/>
            </p:cNvGrpSpPr>
            <p:nvPr/>
          </p:nvGrpSpPr>
          <p:grpSpPr bwMode="auto">
            <a:xfrm>
              <a:off x="8143875" y="2324100"/>
              <a:ext cx="741363" cy="658813"/>
              <a:chOff x="5130" y="1464"/>
              <a:chExt cx="467" cy="415"/>
            </a:xfrm>
          </p:grpSpPr>
          <p:sp>
            <p:nvSpPr>
              <p:cNvPr id="73" name="AutoShape 125"/>
              <p:cNvSpPr>
                <a:spLocks noChangeArrowheads="1"/>
              </p:cNvSpPr>
              <p:nvPr/>
            </p:nvSpPr>
            <p:spPr bwMode="auto">
              <a:xfrm>
                <a:off x="5154" y="1464"/>
                <a:ext cx="443" cy="415"/>
              </a:xfrm>
              <a:prstGeom prst="cube">
                <a:avLst>
                  <a:gd name="adj" fmla="val 25000"/>
                </a:avLst>
              </a:prstGeom>
              <a:solidFill>
                <a:srgbClr val="DDDDDD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914400">
                  <a:defRPr/>
                </a:pPr>
                <a:endParaRPr lang="en-US" kern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74" name="Text Box 126"/>
              <p:cNvSpPr txBox="1">
                <a:spLocks noChangeArrowheads="1"/>
              </p:cNvSpPr>
              <p:nvPr/>
            </p:nvSpPr>
            <p:spPr bwMode="auto">
              <a:xfrm>
                <a:off x="5130" y="1630"/>
                <a:ext cx="387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4400">
                  <a:spcBef>
                    <a:spcPct val="50000"/>
                  </a:spcBef>
                  <a:defRPr/>
                </a:pPr>
                <a:r>
                  <a:rPr lang="en-US" sz="1200" b="1" kern="0" dirty="0">
                    <a:solidFill>
                      <a:prstClr val="black"/>
                    </a:solidFill>
                    <a:latin typeface="Arial Narrow" pitchFamily="34" charset="0"/>
                  </a:rPr>
                  <a:t>Option</a:t>
                </a:r>
              </a:p>
            </p:txBody>
          </p:sp>
        </p:grpSp>
        <p:sp>
          <p:nvSpPr>
            <p:cNvPr id="75" name="AutoShape 111"/>
            <p:cNvSpPr>
              <a:spLocks noChangeArrowheads="1"/>
            </p:cNvSpPr>
            <p:nvPr/>
          </p:nvSpPr>
          <p:spPr bwMode="auto">
            <a:xfrm>
              <a:off x="8123238" y="3046413"/>
              <a:ext cx="703263" cy="658812"/>
            </a:xfrm>
            <a:prstGeom prst="cube">
              <a:avLst>
                <a:gd name="adj" fmla="val 25000"/>
              </a:avLst>
            </a:prstGeom>
            <a:solidFill>
              <a:srgbClr val="0066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>
                <a:spcBef>
                  <a:spcPct val="50000"/>
                </a:spcBef>
                <a:defRPr/>
              </a:pPr>
              <a:endParaRPr lang="en-US" sz="1600" b="1" kern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8062913" y="3172480"/>
              <a:ext cx="6223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prstClr val="white"/>
                  </a:solidFill>
                </a:rPr>
                <a:t>Physics</a:t>
              </a:r>
            </a:p>
            <a:p>
              <a:pPr algn="ctr"/>
              <a:r>
                <a:rPr lang="en-US" sz="1100" b="1" dirty="0">
                  <a:solidFill>
                    <a:prstClr val="white"/>
                  </a:solidFill>
                </a:rPr>
                <a:t>1021</a:t>
              </a:r>
              <a:endParaRPr lang="en-US" sz="14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258770" y="3884782"/>
            <a:ext cx="70881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prstClr val="white"/>
                </a:solidFill>
              </a:rPr>
              <a:t>Classical Studies 1000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992813" y="3976688"/>
            <a:ext cx="6508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prstClr val="black"/>
                </a:solidFill>
              </a:rPr>
              <a:t>French 1010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761163" y="3976688"/>
            <a:ext cx="534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prstClr val="white"/>
                </a:solidFill>
              </a:rPr>
              <a:t>English 1020E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464426" y="3976688"/>
            <a:ext cx="5079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prstClr val="white"/>
                </a:solidFill>
              </a:rPr>
              <a:t>Film 1022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936706" y="4708644"/>
            <a:ext cx="5413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prstClr val="white"/>
                </a:solidFill>
              </a:rPr>
              <a:t>Group A</a:t>
            </a:r>
          </a:p>
        </p:txBody>
      </p:sp>
      <p:sp>
        <p:nvSpPr>
          <p:cNvPr id="81" name="Text Box 42"/>
          <p:cNvSpPr txBox="1">
            <a:spLocks noChangeArrowheads="1"/>
          </p:cNvSpPr>
          <p:nvPr/>
        </p:nvSpPr>
        <p:spPr bwMode="auto">
          <a:xfrm>
            <a:off x="4572000" y="2466975"/>
            <a:ext cx="6858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</a:rPr>
              <a:t>Year</a:t>
            </a:r>
          </a:p>
          <a:p>
            <a:pPr algn="ctr"/>
            <a:r>
              <a:rPr lang="en-US" sz="1400" dirty="0">
                <a:solidFill>
                  <a:prstClr val="black"/>
                </a:solidFill>
              </a:rPr>
              <a:t>III</a:t>
            </a:r>
          </a:p>
          <a:p>
            <a:pPr algn="ctr"/>
            <a:endParaRPr lang="en-US" sz="1400" dirty="0">
              <a:solidFill>
                <a:prstClr val="black"/>
              </a:solidFill>
            </a:endParaRPr>
          </a:p>
          <a:p>
            <a:pPr algn="ctr"/>
            <a:endParaRPr lang="en-US" sz="1200" dirty="0">
              <a:solidFill>
                <a:prstClr val="black"/>
              </a:solidFill>
            </a:endParaRPr>
          </a:p>
          <a:p>
            <a:pPr algn="ctr"/>
            <a:r>
              <a:rPr lang="en-US" sz="1400" dirty="0">
                <a:solidFill>
                  <a:prstClr val="black"/>
                </a:solidFill>
              </a:rPr>
              <a:t>Year II</a:t>
            </a:r>
          </a:p>
        </p:txBody>
      </p:sp>
      <p:sp>
        <p:nvSpPr>
          <p:cNvPr id="82" name="Text Box 75"/>
          <p:cNvSpPr txBox="1">
            <a:spLocks noChangeArrowheads="1"/>
          </p:cNvSpPr>
          <p:nvPr/>
        </p:nvSpPr>
        <p:spPr bwMode="auto">
          <a:xfrm>
            <a:off x="4583111" y="3807943"/>
            <a:ext cx="7699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</a:rPr>
              <a:t>Year</a:t>
            </a:r>
          </a:p>
          <a:p>
            <a:pPr algn="ctr"/>
            <a:r>
              <a:rPr lang="en-US" sz="1400" dirty="0">
                <a:solidFill>
                  <a:prstClr val="black"/>
                </a:solidFill>
              </a:rPr>
              <a:t>I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166999" y="4810125"/>
            <a:ext cx="881000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 course from Category A (Other Faculty such as Social Science, MIT, Music…etc.)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 course from Category C (Science)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designated essay courses (suffix F/G, or E), including 1.0 numbered 2000 or above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Maximum of 7.0 first-year courses (1000-1999)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533776" y="3033713"/>
            <a:ext cx="5308601" cy="668337"/>
            <a:chOff x="3551238" y="3036888"/>
            <a:chExt cx="5308601" cy="668337"/>
          </a:xfrm>
        </p:grpSpPr>
        <p:sp>
          <p:nvSpPr>
            <p:cNvPr id="85" name="AutoShape 106"/>
            <p:cNvSpPr>
              <a:spLocks noChangeArrowheads="1"/>
            </p:cNvSpPr>
            <p:nvPr/>
          </p:nvSpPr>
          <p:spPr bwMode="auto">
            <a:xfrm>
              <a:off x="3551238" y="3046413"/>
              <a:ext cx="703263" cy="658812"/>
            </a:xfrm>
            <a:prstGeom prst="cube">
              <a:avLst>
                <a:gd name="adj" fmla="val 25000"/>
              </a:avLst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 sz="1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Category</a:t>
              </a:r>
            </a:p>
            <a:p>
              <a:pPr algn="ctr">
                <a:spcBef>
                  <a:spcPct val="50000"/>
                </a:spcBef>
              </a:pPr>
              <a:r>
                <a:rPr lang="en-US" sz="1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86" name="AutoShape 106"/>
            <p:cNvSpPr>
              <a:spLocks noChangeArrowheads="1"/>
            </p:cNvSpPr>
            <p:nvPr/>
          </p:nvSpPr>
          <p:spPr bwMode="auto">
            <a:xfrm>
              <a:off x="8156576" y="3036888"/>
              <a:ext cx="703263" cy="658812"/>
            </a:xfrm>
            <a:prstGeom prst="cube">
              <a:avLst>
                <a:gd name="adj" fmla="val 25000"/>
              </a:avLst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 sz="1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Category</a:t>
              </a:r>
            </a:p>
            <a:p>
              <a:pPr algn="ctr">
                <a:spcBef>
                  <a:spcPct val="50000"/>
                </a:spcBef>
              </a:pPr>
              <a:r>
                <a:rPr lang="en-US" sz="1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540919" y="3733800"/>
            <a:ext cx="5344319" cy="673775"/>
            <a:chOff x="3540919" y="3733800"/>
            <a:chExt cx="5344319" cy="673775"/>
          </a:xfrm>
        </p:grpSpPr>
        <p:sp>
          <p:nvSpPr>
            <p:cNvPr id="84" name="AutoShape 69"/>
            <p:cNvSpPr>
              <a:spLocks noChangeArrowheads="1"/>
            </p:cNvSpPr>
            <p:nvPr/>
          </p:nvSpPr>
          <p:spPr bwMode="auto">
            <a:xfrm>
              <a:off x="8181975" y="3748762"/>
              <a:ext cx="703263" cy="658813"/>
            </a:xfrm>
            <a:prstGeom prst="cube">
              <a:avLst>
                <a:gd name="adj" fmla="val 25000"/>
              </a:avLst>
            </a:prstGeom>
            <a:solidFill>
              <a:srgbClr val="BC4744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>
                <a:defRPr/>
              </a:pPr>
              <a:r>
                <a:rPr lang="en-US" sz="100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Category</a:t>
              </a:r>
            </a:p>
            <a:p>
              <a:pPr algn="ctr" defTabSz="914400">
                <a:defRPr/>
              </a:pPr>
              <a:r>
                <a:rPr lang="en-US" sz="100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87" name="AutoShape 69"/>
            <p:cNvSpPr>
              <a:spLocks noChangeArrowheads="1"/>
            </p:cNvSpPr>
            <p:nvPr/>
          </p:nvSpPr>
          <p:spPr bwMode="auto">
            <a:xfrm>
              <a:off x="3540919" y="3733800"/>
              <a:ext cx="703263" cy="658813"/>
            </a:xfrm>
            <a:prstGeom prst="cube">
              <a:avLst>
                <a:gd name="adj" fmla="val 25000"/>
              </a:avLst>
            </a:prstGeom>
            <a:solidFill>
              <a:schemeClr val="accent6">
                <a:lumMod val="75000"/>
              </a:scheme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>
                <a:defRPr/>
              </a:pPr>
              <a:r>
                <a:rPr lang="en-US" sz="100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Category</a:t>
              </a:r>
            </a:p>
            <a:p>
              <a:pPr algn="ctr" defTabSz="914400">
                <a:defRPr/>
              </a:pPr>
              <a:r>
                <a:rPr lang="en-US" sz="100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5700889" y="6302963"/>
            <a:ext cx="3189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Intent to Register </a:t>
            </a:r>
          </a:p>
        </p:txBody>
      </p:sp>
    </p:spTree>
    <p:extLst>
      <p:ext uri="{BB962C8B-B14F-4D97-AF65-F5344CB8AC3E}">
        <p14:creationId xmlns:p14="http://schemas.microsoft.com/office/powerpoint/2010/main" val="10986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5978" y="122192"/>
            <a:ext cx="84370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prstClr val="white"/>
                </a:solidFill>
                <a:latin typeface="+mj-lt"/>
                <a:cs typeface="Arial Unicode MS"/>
              </a:rPr>
              <a:t>Academic Standing Status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9316" y="936276"/>
            <a:ext cx="8370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</a:rPr>
              <a:t>Level 1 Progression</a:t>
            </a:r>
          </a:p>
        </p:txBody>
      </p:sp>
      <p:graphicFrame>
        <p:nvGraphicFramePr>
          <p:cNvPr id="8" name="Group 1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6158807"/>
              </p:ext>
            </p:extLst>
          </p:nvPr>
        </p:nvGraphicFramePr>
        <p:xfrm>
          <a:off x="513644" y="1397941"/>
          <a:ext cx="6858000" cy="1371504"/>
        </p:xfrm>
        <a:graphic>
          <a:graphicData uri="http://schemas.openxmlformats.org/drawingml/2006/table">
            <a:tbl>
              <a:tblPr/>
              <a:tblGrid>
                <a:gridCol w="34297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82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In Good Standing</a:t>
                      </a:r>
                    </a:p>
                  </a:txBody>
                  <a:tcPr marL="91406" marR="91406" marT="45704" marB="45704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≥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55%</a:t>
                      </a:r>
                    </a:p>
                  </a:txBody>
                  <a:tcPr marL="91406" marR="91406" marT="45704" marB="45704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On Probation</a:t>
                      </a:r>
                    </a:p>
                  </a:txBody>
                  <a:tcPr marL="91406" marR="91406" marT="45704" marB="45704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50 – 54%</a:t>
                      </a:r>
                    </a:p>
                  </a:txBody>
                  <a:tcPr marL="91406" marR="91406" marT="45704" marB="45704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Required to Withdraw</a:t>
                      </a:r>
                    </a:p>
                  </a:txBody>
                  <a:tcPr marL="91406" marR="91406" marT="45704" marB="45704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&lt; 50%</a:t>
                      </a:r>
                    </a:p>
                  </a:txBody>
                  <a:tcPr marL="91406" marR="91406" marT="45704" marB="45704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2653" y="2776737"/>
            <a:ext cx="8370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</a:rPr>
              <a:t>Level 2 Progression</a:t>
            </a:r>
          </a:p>
        </p:txBody>
      </p:sp>
      <p:graphicFrame>
        <p:nvGraphicFramePr>
          <p:cNvPr id="10" name="Group 1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3346550"/>
              </p:ext>
            </p:extLst>
          </p:nvPr>
        </p:nvGraphicFramePr>
        <p:xfrm>
          <a:off x="513644" y="3238402"/>
          <a:ext cx="6858000" cy="1371504"/>
        </p:xfrm>
        <a:graphic>
          <a:graphicData uri="http://schemas.openxmlformats.org/drawingml/2006/table">
            <a:tbl>
              <a:tblPr/>
              <a:tblGrid>
                <a:gridCol w="3439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8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In Good Standing</a:t>
                      </a:r>
                    </a:p>
                  </a:txBody>
                  <a:tcPr marL="91406" marR="91406" marT="45704" marB="45704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≥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60%</a:t>
                      </a:r>
                    </a:p>
                  </a:txBody>
                  <a:tcPr marL="91406" marR="91406" marT="45704" marB="45704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On Probation</a:t>
                      </a:r>
                    </a:p>
                  </a:txBody>
                  <a:tcPr marL="91406" marR="91406" marT="45704" marB="45704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55 – 59%</a:t>
                      </a:r>
                    </a:p>
                  </a:txBody>
                  <a:tcPr marL="91406" marR="91406" marT="45704" marB="45704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Required to Withdraw</a:t>
                      </a:r>
                    </a:p>
                  </a:txBody>
                  <a:tcPr marL="91406" marR="91406" marT="45704" marB="45704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&lt; 55%</a:t>
                      </a:r>
                    </a:p>
                  </a:txBody>
                  <a:tcPr marL="91406" marR="91406" marT="45704" marB="45704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Group 1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95854"/>
              </p:ext>
            </p:extLst>
          </p:nvPr>
        </p:nvGraphicFramePr>
        <p:xfrm>
          <a:off x="513644" y="4857782"/>
          <a:ext cx="6934906" cy="457168"/>
        </p:xfrm>
        <a:graphic>
          <a:graphicData uri="http://schemas.openxmlformats.org/drawingml/2006/table">
            <a:tbl>
              <a:tblPr/>
              <a:tblGrid>
                <a:gridCol w="34297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Honors Progression</a:t>
                      </a:r>
                    </a:p>
                  </a:txBody>
                  <a:tcPr marL="91406" marR="91406" marT="45704" marB="45704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70%</a:t>
                      </a:r>
                    </a:p>
                  </a:txBody>
                  <a:tcPr marL="91406" marR="91406" marT="45704" marB="45704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Group 1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0938859"/>
              </p:ext>
            </p:extLst>
          </p:nvPr>
        </p:nvGraphicFramePr>
        <p:xfrm>
          <a:off x="513644" y="5534025"/>
          <a:ext cx="6934906" cy="457168"/>
        </p:xfrm>
        <a:graphic>
          <a:graphicData uri="http://schemas.openxmlformats.org/drawingml/2006/table">
            <a:tbl>
              <a:tblPr/>
              <a:tblGrid>
                <a:gridCol w="3458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6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Dean’s Honor List</a:t>
                      </a:r>
                    </a:p>
                  </a:txBody>
                  <a:tcPr marL="91406" marR="91406" marT="45704" marB="45704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80%</a:t>
                      </a:r>
                    </a:p>
                  </a:txBody>
                  <a:tcPr marL="91406" marR="91406" marT="45704" marB="45704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700889" y="6302963"/>
            <a:ext cx="3189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Intent to Register</a:t>
            </a:r>
          </a:p>
        </p:txBody>
      </p:sp>
    </p:spTree>
    <p:extLst>
      <p:ext uri="{BB962C8B-B14F-4D97-AF65-F5344CB8AC3E}">
        <p14:creationId xmlns:p14="http://schemas.microsoft.com/office/powerpoint/2010/main" val="395302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946"/>
            <a:ext cx="8229600" cy="495383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3B1B70"/>
                </a:solidFill>
                <a:cs typeface="Arial Unicode MS"/>
              </a:rPr>
            </a:br>
            <a:r>
              <a:rPr lang="en-US" b="1" dirty="0">
                <a:solidFill>
                  <a:srgbClr val="3B1B70"/>
                </a:solidFill>
                <a:cs typeface="Arial Unicode MS"/>
              </a:rPr>
              <a:t>Definitions</a:t>
            </a:r>
            <a:br>
              <a:rPr lang="en-US" b="1" dirty="0">
                <a:solidFill>
                  <a:srgbClr val="3B1B70"/>
                </a:solidFill>
                <a:cs typeface="Arial Unicode MS"/>
              </a:rPr>
            </a:br>
            <a:endParaRPr lang="en-US" dirty="0"/>
          </a:p>
        </p:txBody>
      </p:sp>
      <p:sp>
        <p:nvSpPr>
          <p:cNvPr id="6" name="Text Box 1026"/>
          <p:cNvSpPr txBox="1">
            <a:spLocks noChangeArrowheads="1"/>
          </p:cNvSpPr>
          <p:nvPr/>
        </p:nvSpPr>
        <p:spPr bwMode="auto">
          <a:xfrm>
            <a:off x="304800" y="522329"/>
            <a:ext cx="8382000" cy="5643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6" tIns="45704" rIns="91406" bIns="45704">
            <a:spAutoFit/>
          </a:bodyPr>
          <a:lstStyle/>
          <a:p>
            <a:r>
              <a:rPr lang="en-CA" sz="1700" b="1" dirty="0">
                <a:solidFill>
                  <a:srgbClr val="4F2683"/>
                </a:solidFill>
                <a:latin typeface="+mj-lt"/>
              </a:rPr>
              <a:t>Prerequisite </a:t>
            </a:r>
            <a:endParaRPr lang="en-US" sz="1700" b="1" dirty="0">
              <a:solidFill>
                <a:srgbClr val="4F2683"/>
              </a:solidFill>
              <a:latin typeface="+mj-lt"/>
            </a:endParaRPr>
          </a:p>
          <a:p>
            <a:pPr marL="455613" lvl="1">
              <a:lnSpc>
                <a:spcPct val="80000"/>
              </a:lnSpc>
            </a:pPr>
            <a:r>
              <a:rPr lang="en-CA" sz="17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 course that must be successfully completed prior to registration for credit in the desired course. </a:t>
            </a:r>
            <a:endParaRPr lang="en-US" sz="17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455613" lvl="1"/>
            <a:endParaRPr lang="en-CA" sz="17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en-CA" sz="1700" b="1" dirty="0" err="1">
                <a:solidFill>
                  <a:srgbClr val="4F2683"/>
                </a:solidFill>
                <a:latin typeface="+mj-lt"/>
              </a:rPr>
              <a:t>Corequisite</a:t>
            </a:r>
            <a:r>
              <a:rPr lang="en-CA" sz="1700" b="1" dirty="0">
                <a:solidFill>
                  <a:srgbClr val="4F2683"/>
                </a:solidFill>
                <a:latin typeface="+mj-lt"/>
              </a:rPr>
              <a:t> </a:t>
            </a:r>
          </a:p>
          <a:p>
            <a:pPr marL="455613" lvl="1">
              <a:lnSpc>
                <a:spcPct val="80000"/>
              </a:lnSpc>
            </a:pPr>
            <a:r>
              <a:rPr lang="en-CA" sz="17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 course that must be taken concurrently with (or prior to registration in) the desired course. </a:t>
            </a:r>
            <a:endParaRPr lang="en-US" sz="17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455613" lvl="1">
              <a:lnSpc>
                <a:spcPct val="80000"/>
              </a:lnSpc>
            </a:pPr>
            <a:endParaRPr lang="en-CA" sz="17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en-CA" sz="1700" b="1" dirty="0" err="1">
                <a:solidFill>
                  <a:srgbClr val="4F2683"/>
                </a:solidFill>
                <a:latin typeface="+mj-lt"/>
              </a:rPr>
              <a:t>Antirequisite</a:t>
            </a:r>
            <a:r>
              <a:rPr lang="en-CA" sz="1700" b="1" dirty="0">
                <a:solidFill>
                  <a:srgbClr val="4F2683"/>
                </a:solidFill>
                <a:latin typeface="+mj-lt"/>
              </a:rPr>
              <a:t> </a:t>
            </a:r>
          </a:p>
          <a:p>
            <a:pPr marL="455613" lvl="1">
              <a:lnSpc>
                <a:spcPct val="80000"/>
              </a:lnSpc>
            </a:pPr>
            <a:r>
              <a:rPr lang="en-CA" sz="17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Courses that overlap sufficiently in course content that both cannot be</a:t>
            </a:r>
            <a:r>
              <a:rPr lang="en-US" sz="17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n-CA" sz="17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taken for credit. </a:t>
            </a:r>
          </a:p>
          <a:p>
            <a:pPr>
              <a:lnSpc>
                <a:spcPct val="80000"/>
              </a:lnSpc>
            </a:pPr>
            <a:endParaRPr lang="en-US" sz="17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en-CA" sz="1700" b="1" dirty="0">
                <a:solidFill>
                  <a:srgbClr val="4F2683"/>
                </a:solidFill>
                <a:latin typeface="+mj-lt"/>
              </a:rPr>
              <a:t>Courses </a:t>
            </a:r>
          </a:p>
          <a:p>
            <a:pPr marL="455613" lvl="1">
              <a:lnSpc>
                <a:spcPct val="80000"/>
              </a:lnSpc>
            </a:pPr>
            <a:r>
              <a:rPr lang="en-CA" sz="17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Unless otherwise noted "course", "option", or "full-course equivalent" means one full course or two half-courses (1.0 course).</a:t>
            </a:r>
          </a:p>
          <a:p>
            <a:pPr marL="455613" lvl="1">
              <a:lnSpc>
                <a:spcPct val="80000"/>
              </a:lnSpc>
            </a:pPr>
            <a:endParaRPr lang="en-CA" sz="17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en-CA" sz="1700" b="1" dirty="0">
                <a:solidFill>
                  <a:srgbClr val="4F2683"/>
                </a:solidFill>
                <a:latin typeface="+mj-lt"/>
              </a:rPr>
              <a:t>Essay Course </a:t>
            </a:r>
          </a:p>
          <a:p>
            <a:pPr marL="455613" lvl="1">
              <a:lnSpc>
                <a:spcPct val="80000"/>
              </a:lnSpc>
            </a:pPr>
            <a:r>
              <a:rPr lang="en-CA" sz="17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Courses with a significant writing component that is designated E or F/G. </a:t>
            </a:r>
          </a:p>
          <a:p>
            <a:pPr marL="455613" lvl="1">
              <a:lnSpc>
                <a:spcPct val="80000"/>
              </a:lnSpc>
            </a:pPr>
            <a:endParaRPr lang="en-CA" sz="17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en-CA" sz="1700" b="1" dirty="0">
                <a:solidFill>
                  <a:srgbClr val="4F2683"/>
                </a:solidFill>
                <a:latin typeface="+mj-lt"/>
              </a:rPr>
              <a:t>Principal Course </a:t>
            </a:r>
          </a:p>
          <a:p>
            <a:pPr marL="455613" lvl="1">
              <a:lnSpc>
                <a:spcPct val="80000"/>
              </a:lnSpc>
            </a:pPr>
            <a:r>
              <a:rPr lang="en-CA" sz="17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Specific first year courses that determine your eligibility for modules. </a:t>
            </a:r>
          </a:p>
          <a:p>
            <a:pPr marL="455613" lvl="1">
              <a:lnSpc>
                <a:spcPct val="80000"/>
              </a:lnSpc>
            </a:pPr>
            <a:endParaRPr lang="en-CA" sz="17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en-CA" sz="1700" b="1" dirty="0">
                <a:solidFill>
                  <a:srgbClr val="4F2683"/>
                </a:solidFill>
                <a:latin typeface="+mj-lt"/>
              </a:rPr>
              <a:t>Modules</a:t>
            </a:r>
          </a:p>
          <a:p>
            <a:pPr marL="455613" lvl="1">
              <a:lnSpc>
                <a:spcPct val="80000"/>
              </a:lnSpc>
            </a:pPr>
            <a:r>
              <a:rPr lang="en-CA" sz="17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Set of courses required for degrees (e.g. Major, Minor)</a:t>
            </a:r>
          </a:p>
          <a:p>
            <a:pPr marL="455613" lvl="1">
              <a:lnSpc>
                <a:spcPct val="80000"/>
              </a:lnSpc>
            </a:pPr>
            <a:endParaRPr lang="en-CA" sz="17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en-CA" sz="1700" b="1" dirty="0">
                <a:solidFill>
                  <a:srgbClr val="4F2683"/>
                </a:solidFill>
                <a:latin typeface="+mj-lt"/>
              </a:rPr>
              <a:t>Subsidiary/Option</a:t>
            </a:r>
            <a:r>
              <a:rPr lang="en-CA" sz="17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</a:p>
          <a:p>
            <a:pPr marL="455613" lvl="1">
              <a:lnSpc>
                <a:spcPct val="80000"/>
              </a:lnSpc>
            </a:pPr>
            <a:r>
              <a:rPr lang="en-CA" sz="17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Elective or optional subject within an honors program. </a:t>
            </a:r>
            <a:endParaRPr lang="en-US" sz="17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00889" y="6302963"/>
            <a:ext cx="3189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Intent to Register</a:t>
            </a:r>
          </a:p>
        </p:txBody>
      </p:sp>
    </p:spTree>
    <p:extLst>
      <p:ext uri="{BB962C8B-B14F-4D97-AF65-F5344CB8AC3E}">
        <p14:creationId xmlns:p14="http://schemas.microsoft.com/office/powerpoint/2010/main" val="18568533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274" y="573851"/>
            <a:ext cx="80057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3B1B70"/>
                </a:solidFill>
                <a:latin typeface="Arial"/>
                <a:cs typeface="Arial Unicode MS"/>
              </a:rPr>
              <a:t>Course Numbering</a:t>
            </a:r>
          </a:p>
          <a:p>
            <a:endParaRPr lang="en-US" dirty="0">
              <a:solidFill>
                <a:srgbClr val="807F83"/>
              </a:solidFill>
              <a:latin typeface="Arial"/>
              <a:cs typeface="Arial"/>
            </a:endParaRPr>
          </a:p>
          <a:p>
            <a:endParaRPr lang="en-US" dirty="0">
              <a:solidFill>
                <a:srgbClr val="807F83"/>
              </a:solidFill>
              <a:latin typeface="Arial"/>
              <a:cs typeface="Arial"/>
            </a:endParaRPr>
          </a:p>
          <a:p>
            <a:pPr marL="685800" indent="-685800">
              <a:buFont typeface="Arial"/>
              <a:buChar char="•"/>
            </a:pPr>
            <a:r>
              <a:rPr lang="en-US" sz="2000" dirty="0">
                <a:solidFill>
                  <a:srgbClr val="807F83"/>
                </a:solidFill>
                <a:latin typeface="Arial"/>
                <a:cs typeface="Arial"/>
              </a:rPr>
              <a:t>1000-1999 – First-year courses</a:t>
            </a:r>
          </a:p>
          <a:p>
            <a:pPr marL="685800" indent="-685800">
              <a:buFont typeface="Arial"/>
              <a:buChar char="•"/>
            </a:pPr>
            <a:r>
              <a:rPr lang="en-US" sz="2000" dirty="0">
                <a:solidFill>
                  <a:srgbClr val="807F83"/>
                </a:solidFill>
                <a:latin typeface="Arial"/>
                <a:cs typeface="Arial"/>
              </a:rPr>
              <a:t>2000-4999 – Senior courses</a:t>
            </a:r>
          </a:p>
          <a:p>
            <a:pPr marL="685800" indent="-685800">
              <a:buFont typeface="Arial"/>
              <a:buChar char="•"/>
            </a:pPr>
            <a:endParaRPr lang="en-US" sz="2000" dirty="0">
              <a:solidFill>
                <a:srgbClr val="807F83"/>
              </a:solidFill>
              <a:latin typeface="Arial"/>
              <a:cs typeface="Arial"/>
            </a:endParaRPr>
          </a:p>
          <a:p>
            <a:pPr marL="685800" indent="-685800">
              <a:buFont typeface="Arial"/>
              <a:buChar char="•"/>
            </a:pPr>
            <a:endParaRPr lang="en-US" sz="2000" dirty="0">
              <a:solidFill>
                <a:srgbClr val="807F83"/>
              </a:solidFill>
              <a:latin typeface="Arial"/>
              <a:cs typeface="Arial"/>
            </a:endParaRPr>
          </a:p>
          <a:p>
            <a:pPr marL="685800" indent="-685800">
              <a:buFont typeface="Arial"/>
              <a:buChar char="•"/>
            </a:pPr>
            <a:r>
              <a:rPr lang="en-US" sz="2000" dirty="0">
                <a:solidFill>
                  <a:srgbClr val="807F83"/>
                </a:solidFill>
                <a:latin typeface="Arial"/>
                <a:cs typeface="Arial"/>
              </a:rPr>
              <a:t>A/B – first term/second term non-essay half-course (0.5)</a:t>
            </a:r>
          </a:p>
          <a:p>
            <a:pPr marL="685800" indent="-685800">
              <a:buFont typeface="Arial"/>
              <a:buChar char="•"/>
            </a:pPr>
            <a:r>
              <a:rPr lang="en-US" sz="2000" dirty="0">
                <a:solidFill>
                  <a:srgbClr val="807F83"/>
                </a:solidFill>
                <a:latin typeface="Arial"/>
                <a:cs typeface="Arial"/>
              </a:rPr>
              <a:t>Y – half-course offered in other than a regular session</a:t>
            </a:r>
          </a:p>
          <a:p>
            <a:pPr marL="685800" indent="-685800">
              <a:buFont typeface="Arial"/>
              <a:buChar char="•"/>
            </a:pPr>
            <a:r>
              <a:rPr lang="en-US" sz="2000" dirty="0">
                <a:solidFill>
                  <a:srgbClr val="807F83"/>
                </a:solidFill>
                <a:latin typeface="Arial"/>
                <a:cs typeface="Arial"/>
              </a:rPr>
              <a:t>E – essay full course (1.0)</a:t>
            </a:r>
          </a:p>
          <a:p>
            <a:pPr marL="685800" indent="-685800">
              <a:buFont typeface="Arial"/>
              <a:buChar char="•"/>
            </a:pPr>
            <a:r>
              <a:rPr lang="en-US" sz="2000" dirty="0">
                <a:solidFill>
                  <a:srgbClr val="807F83"/>
                </a:solidFill>
                <a:latin typeface="Arial"/>
                <a:cs typeface="Arial"/>
              </a:rPr>
              <a:t>F/G – first term/second term essay half-course (0.5)</a:t>
            </a:r>
          </a:p>
          <a:p>
            <a:pPr marL="685800" indent="-685800">
              <a:buFont typeface="Arial"/>
              <a:buChar char="•"/>
            </a:pPr>
            <a:r>
              <a:rPr lang="en-US" sz="2000" dirty="0">
                <a:solidFill>
                  <a:srgbClr val="807F83"/>
                </a:solidFill>
                <a:latin typeface="Arial"/>
                <a:cs typeface="Arial"/>
              </a:rPr>
              <a:t>W/X – first term/second term full-course offered in one term (1.0)</a:t>
            </a:r>
          </a:p>
          <a:p>
            <a:endParaRPr lang="en-US" sz="6000" b="1" dirty="0">
              <a:solidFill>
                <a:srgbClr val="807F83"/>
              </a:solidFill>
              <a:latin typeface="Arial"/>
              <a:cs typeface="Arial Unicode M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00889" y="6302963"/>
            <a:ext cx="3189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Intent to Register</a:t>
            </a:r>
          </a:p>
        </p:txBody>
      </p:sp>
    </p:spTree>
    <p:extLst>
      <p:ext uri="{BB962C8B-B14F-4D97-AF65-F5344CB8AC3E}">
        <p14:creationId xmlns:p14="http://schemas.microsoft.com/office/powerpoint/2010/main" val="38431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13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3B1B70"/>
                </a:solidFill>
                <a:cs typeface="Arial Unicode MS"/>
              </a:rPr>
              <a:t>Tips</a:t>
            </a:r>
            <a:endParaRPr lang="en-US" dirty="0"/>
          </a:p>
        </p:txBody>
      </p:sp>
      <p:sp>
        <p:nvSpPr>
          <p:cNvPr id="4" name="Text Box 1027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984067"/>
            <a:ext cx="8229600" cy="4385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6" tIns="45704" rIns="91406" bIns="45704">
            <a:spAutoFit/>
          </a:bodyPr>
          <a:lstStyle/>
          <a:p>
            <a:pPr defTabSz="803275">
              <a:spcBef>
                <a:spcPct val="2500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4F2683"/>
                </a:solidFill>
                <a:latin typeface="+mj-lt"/>
              </a:rPr>
              <a:t>First year requirements</a:t>
            </a:r>
          </a:p>
          <a:p>
            <a:pPr marL="850900" lvl="2" indent="-285750" defTabSz="803275">
              <a:spcBef>
                <a:spcPct val="250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You must complete any missing year 1 courses at your next registration.</a:t>
            </a:r>
          </a:p>
          <a:p>
            <a:pPr defTabSz="803275">
              <a:spcBef>
                <a:spcPct val="2500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4F2683"/>
                </a:solidFill>
                <a:latin typeface="+mj-lt"/>
              </a:rPr>
              <a:t>Affiliated College Courses</a:t>
            </a:r>
          </a:p>
          <a:p>
            <a:pPr marL="850900" lvl="2" indent="-285750" defTabSz="803275">
              <a:spcBef>
                <a:spcPct val="250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Maximum of 1.0 course at an affiliated college, if it is not offered on main campus.</a:t>
            </a:r>
          </a:p>
          <a:p>
            <a:pPr defTabSz="803275">
              <a:spcBef>
                <a:spcPct val="2500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4F2683"/>
                </a:solidFill>
                <a:latin typeface="+mj-lt"/>
              </a:rPr>
              <a:t>Special Permission</a:t>
            </a:r>
          </a:p>
          <a:p>
            <a:pPr marL="850900" lvl="2" indent="-285750" defTabSz="803275">
              <a:spcBef>
                <a:spcPct val="250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Consult the Department concerned to request permission</a:t>
            </a:r>
            <a:br>
              <a:rPr lang="en-US" sz="1800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(i.e.: waive prerequisite)</a:t>
            </a:r>
          </a:p>
          <a:p>
            <a:pPr defTabSz="803275">
              <a:spcBef>
                <a:spcPct val="2500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4F2683"/>
                </a:solidFill>
                <a:latin typeface="+mj-lt"/>
              </a:rPr>
              <a:t>Course Load</a:t>
            </a:r>
          </a:p>
          <a:p>
            <a:pPr marL="850900" lvl="2" indent="-285750" defTabSz="803275">
              <a:spcBef>
                <a:spcPct val="250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Maximum of 5.0 courses. Maximum of 5 per term.</a:t>
            </a:r>
          </a:p>
          <a:p>
            <a:pPr defTabSz="803275">
              <a:spcBef>
                <a:spcPct val="2500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4F2683"/>
                </a:solidFill>
                <a:latin typeface="+mj-lt"/>
              </a:rPr>
              <a:t>Repeats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</a:p>
          <a:p>
            <a:pPr marL="850900" lvl="2" indent="-285750" defTabSz="803275">
              <a:spcBef>
                <a:spcPct val="250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Maximum 1 repeat of a passed course; 2 repeats of a failed course. </a:t>
            </a:r>
          </a:p>
          <a:p>
            <a:pPr defTabSz="803275">
              <a:spcBef>
                <a:spcPct val="2500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4F2683"/>
                </a:solidFill>
                <a:latin typeface="+mj-lt"/>
              </a:rPr>
              <a:t>Update your address!</a:t>
            </a:r>
            <a:endParaRPr lang="en-CA" sz="1800" b="1" dirty="0">
              <a:solidFill>
                <a:srgbClr val="4F268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553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361" y="573850"/>
            <a:ext cx="80057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>
                    <a:lumMod val="75000"/>
                  </a:schemeClr>
                </a:solidFill>
                <a:latin typeface="+mj-lt"/>
                <a:cs typeface="Arial Unicode MS"/>
              </a:rPr>
              <a:t>What’s your module?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00889" y="6302963"/>
            <a:ext cx="3189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3B1B70"/>
                </a:solidFill>
                <a:latin typeface="Arial"/>
                <a:cs typeface="Arial"/>
              </a:rPr>
              <a:t>Intent to Register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3886" y="1589513"/>
            <a:ext cx="7719461" cy="25853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dirty="0"/>
          </a:p>
          <a:p>
            <a:r>
              <a:rPr lang="en-US" sz="3600" b="1" dirty="0">
                <a:solidFill>
                  <a:schemeClr val="bg1">
                    <a:lumMod val="95000"/>
                  </a:schemeClr>
                </a:solidFill>
              </a:rPr>
              <a:t>Get the information you need and submit your Intent to Register Form online via your student center account by </a:t>
            </a:r>
            <a:r>
              <a:rPr lang="en-US" sz="3600" b="1" dirty="0">
                <a:solidFill>
                  <a:schemeClr val="bg1">
                    <a:lumMod val="50000"/>
                  </a:schemeClr>
                </a:solidFill>
              </a:rPr>
              <a:t>April 2, 2025.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65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3B1B70"/>
                </a:solidFill>
                <a:cs typeface="Arial Unicode MS"/>
              </a:rPr>
              <a:t>Submit your ITR online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Visit your student center account at student.uwo.ca to submit your ITR.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4F2683"/>
                </a:solidFill>
              </a:rPr>
              <a:t>OR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If you are unable to submit it online, please contact an Academic Counsellor (Ben Hakala –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hlinkClick r:id="rId2"/>
              </a:rPr>
              <a:t>bhakala@uwo.ca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or Amanda Green –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hlinkClick r:id="rId3"/>
              </a:rPr>
              <a:t>agreen8@uwo.ca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)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3600" b="1" dirty="0">
                <a:solidFill>
                  <a:srgbClr val="C00000"/>
                </a:solidFill>
              </a:rPr>
              <a:t>April 2 </a:t>
            </a:r>
            <a:r>
              <a:rPr lang="en-US" sz="3600" b="1" dirty="0">
                <a:solidFill>
                  <a:srgbClr val="4F2683"/>
                </a:solidFill>
              </a:rPr>
              <a:t>is the deadline to submit your ITR.</a:t>
            </a:r>
          </a:p>
        </p:txBody>
      </p:sp>
    </p:spTree>
    <p:extLst>
      <p:ext uri="{BB962C8B-B14F-4D97-AF65-F5344CB8AC3E}">
        <p14:creationId xmlns:p14="http://schemas.microsoft.com/office/powerpoint/2010/main" val="28399645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72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10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00889" y="6302963"/>
            <a:ext cx="3189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3B1B70"/>
                </a:solidFill>
                <a:latin typeface="Arial"/>
                <a:cs typeface="Arial"/>
              </a:rPr>
              <a:t>Intent to Register</a:t>
            </a:r>
          </a:p>
        </p:txBody>
      </p:sp>
      <p:sp>
        <p:nvSpPr>
          <p:cNvPr id="6" name="Rectangle 43"/>
          <p:cNvSpPr>
            <a:spLocks noChangeArrowheads="1"/>
          </p:cNvSpPr>
          <p:nvPr/>
        </p:nvSpPr>
        <p:spPr bwMode="auto">
          <a:xfrm>
            <a:off x="457200" y="228600"/>
            <a:ext cx="990600" cy="533400"/>
          </a:xfrm>
          <a:prstGeom prst="rect">
            <a:avLst/>
          </a:prstGeom>
          <a:solidFill>
            <a:srgbClr val="FF0000"/>
          </a:solidFill>
          <a:ln w="9525">
            <a:miter lim="800000"/>
            <a:headEnd/>
            <a:tailEnd/>
          </a:ln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flatTx/>
          </a:bodyPr>
          <a:lstStyle/>
          <a:p>
            <a:pPr algn="ctr" defTabSz="914400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88167" y="373796"/>
            <a:ext cx="745957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View the online Academic Calendar at </a:t>
            </a:r>
            <a:r>
              <a:rPr lang="en-US" sz="1600" b="1" dirty="0">
                <a:solidFill>
                  <a:srgbClr val="5A29AB"/>
                </a:solidFill>
              </a:rPr>
              <a:t>www.westerncalendar.uwo.ca</a:t>
            </a:r>
          </a:p>
        </p:txBody>
      </p:sp>
      <p:sp>
        <p:nvSpPr>
          <p:cNvPr id="7" name="Rectangle 43"/>
          <p:cNvSpPr>
            <a:spLocks noChangeArrowheads="1"/>
          </p:cNvSpPr>
          <p:nvPr/>
        </p:nvSpPr>
        <p:spPr bwMode="auto">
          <a:xfrm>
            <a:off x="388219" y="1292623"/>
            <a:ext cx="990600" cy="533400"/>
          </a:xfrm>
          <a:prstGeom prst="rect">
            <a:avLst/>
          </a:prstGeom>
          <a:solidFill>
            <a:srgbClr val="FF0000"/>
          </a:solidFill>
          <a:ln w="9525">
            <a:miter lim="800000"/>
            <a:headEnd/>
            <a:tailEnd/>
          </a:ln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flatTx/>
          </a:bodyPr>
          <a:lstStyle/>
          <a:p>
            <a:pPr algn="ctr" defTabSz="914400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88167" y="1292623"/>
            <a:ext cx="745957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Attend Departmental Counselling Sessions – see the schedule online at www.uwo.ca/arts</a:t>
            </a:r>
            <a:endParaRPr lang="en-US" sz="1600" b="1" dirty="0">
              <a:solidFill>
                <a:srgbClr val="5A29AB"/>
              </a:solidFill>
            </a:endParaRPr>
          </a:p>
        </p:txBody>
      </p:sp>
      <p:sp>
        <p:nvSpPr>
          <p:cNvPr id="9" name="Rectangle 43"/>
          <p:cNvSpPr>
            <a:spLocks noChangeArrowheads="1"/>
          </p:cNvSpPr>
          <p:nvPr/>
        </p:nvSpPr>
        <p:spPr bwMode="auto">
          <a:xfrm>
            <a:off x="388219" y="2484521"/>
            <a:ext cx="990600" cy="533400"/>
          </a:xfrm>
          <a:prstGeom prst="rect">
            <a:avLst/>
          </a:prstGeom>
          <a:solidFill>
            <a:srgbClr val="FF0000"/>
          </a:solidFill>
          <a:ln w="9525">
            <a:miter lim="800000"/>
            <a:headEnd/>
            <a:tailEnd/>
          </a:ln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flatTx/>
          </a:bodyPr>
          <a:lstStyle/>
          <a:p>
            <a:pPr algn="ctr" defTabSz="914400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3</a:t>
            </a:r>
          </a:p>
        </p:txBody>
      </p:sp>
      <p:sp>
        <p:nvSpPr>
          <p:cNvPr id="3" name="Down Arrow 2"/>
          <p:cNvSpPr/>
          <p:nvPr/>
        </p:nvSpPr>
        <p:spPr>
          <a:xfrm>
            <a:off x="4709159" y="866275"/>
            <a:ext cx="466823" cy="303998"/>
          </a:xfrm>
          <a:prstGeom prst="downArrow">
            <a:avLst/>
          </a:prstGeom>
          <a:solidFill>
            <a:srgbClr val="807F83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Right"/>
              <a:lightRig rig="threePt" dir="t"/>
            </a:scene3d>
          </a:bodyPr>
          <a:lstStyle/>
          <a:p>
            <a:pPr algn="ctr"/>
            <a:endParaRPr lang="en-US">
              <a:solidFill>
                <a:srgbClr val="807F83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4709159" y="2065822"/>
            <a:ext cx="466823" cy="303998"/>
          </a:xfrm>
          <a:prstGeom prst="downArrow">
            <a:avLst/>
          </a:prstGeom>
          <a:solidFill>
            <a:srgbClr val="807F83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Right"/>
              <a:lightRig rig="threePt" dir="t"/>
            </a:scene3d>
          </a:bodyPr>
          <a:lstStyle/>
          <a:p>
            <a:pPr algn="ctr"/>
            <a:endParaRPr lang="en-US">
              <a:solidFill>
                <a:srgbClr val="807F8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79529" y="2485724"/>
            <a:ext cx="2926082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</a:rPr>
              <a:t>Review Calendar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/>
              <a:t>Degree Requirements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/>
              <a:t>Module Requirements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/>
              <a:t>Course Choices</a:t>
            </a:r>
          </a:p>
        </p:txBody>
      </p:sp>
      <p:sp>
        <p:nvSpPr>
          <p:cNvPr id="12" name="Rectangle 43"/>
          <p:cNvSpPr>
            <a:spLocks noChangeArrowheads="1"/>
          </p:cNvSpPr>
          <p:nvPr/>
        </p:nvSpPr>
        <p:spPr bwMode="auto">
          <a:xfrm>
            <a:off x="4447270" y="3719777"/>
            <a:ext cx="990600" cy="533400"/>
          </a:xfrm>
          <a:prstGeom prst="rect">
            <a:avLst/>
          </a:prstGeom>
          <a:solidFill>
            <a:srgbClr val="FF0000"/>
          </a:solidFill>
          <a:ln w="9525">
            <a:miter lim="800000"/>
            <a:headEnd/>
            <a:tailEnd/>
          </a:ln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flatTx/>
          </a:bodyPr>
          <a:lstStyle/>
          <a:p>
            <a:pPr algn="ctr" defTabSz="914400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4</a:t>
            </a:r>
          </a:p>
        </p:txBody>
      </p:sp>
      <p:sp>
        <p:nvSpPr>
          <p:cNvPr id="13" name="Down Arrow 12"/>
          <p:cNvSpPr/>
          <p:nvPr/>
        </p:nvSpPr>
        <p:spPr>
          <a:xfrm rot="3588635">
            <a:off x="2360594" y="2949947"/>
            <a:ext cx="466823" cy="1110916"/>
          </a:xfrm>
          <a:prstGeom prst="downArrow">
            <a:avLst/>
          </a:prstGeom>
          <a:solidFill>
            <a:srgbClr val="807F83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Right"/>
              <a:lightRig rig="threePt" dir="t"/>
            </a:scene3d>
          </a:bodyPr>
          <a:lstStyle/>
          <a:p>
            <a:pPr algn="ctr"/>
            <a:endParaRPr lang="en-US">
              <a:solidFill>
                <a:srgbClr val="807F83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 rot="18417896">
            <a:off x="7004751" y="2931571"/>
            <a:ext cx="466823" cy="1110916"/>
          </a:xfrm>
          <a:prstGeom prst="downArrow">
            <a:avLst/>
          </a:prstGeom>
          <a:solidFill>
            <a:srgbClr val="807F83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Right"/>
              <a:lightRig rig="threePt" dir="t"/>
            </a:scene3d>
          </a:bodyPr>
          <a:lstStyle/>
          <a:p>
            <a:pPr algn="ctr"/>
            <a:endParaRPr lang="en-US">
              <a:solidFill>
                <a:srgbClr val="807F83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5416" y="3986477"/>
            <a:ext cx="321411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Submit</a:t>
            </a:r>
            <a:r>
              <a:rPr lang="en-US" sz="1600" b="1" dirty="0"/>
              <a:t> an Online* ITR by </a:t>
            </a:r>
            <a:r>
              <a:rPr lang="en-US" sz="1600" b="1" dirty="0">
                <a:solidFill>
                  <a:srgbClr val="C00000"/>
                </a:solidFill>
              </a:rPr>
              <a:t>April 2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15451" y="3998490"/>
            <a:ext cx="307454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</a:rPr>
              <a:t>Start Early! </a:t>
            </a:r>
            <a:r>
              <a:rPr lang="en-US" sz="1600" b="1" dirty="0"/>
              <a:t>You may revise your online ITR until April 2.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5416" y="4791869"/>
            <a:ext cx="865952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In May and June, Departments will check eligibility for requested choices (Adjudication)</a:t>
            </a:r>
          </a:p>
          <a:p>
            <a:pPr algn="ctr"/>
            <a:r>
              <a:rPr lang="en-US" sz="1600" b="1" dirty="0">
                <a:solidFill>
                  <a:srgbClr val="C00000"/>
                </a:solidFill>
              </a:rPr>
              <a:t>Check</a:t>
            </a:r>
            <a:r>
              <a:rPr lang="en-US" sz="1600" b="1" dirty="0"/>
              <a:t> your report comments, and degree &amp; module eligibility via </a:t>
            </a:r>
            <a:r>
              <a:rPr lang="en-US" sz="1600" b="1" dirty="0">
                <a:solidFill>
                  <a:srgbClr val="C00000"/>
                </a:solidFill>
              </a:rPr>
              <a:t>student.uwo.ca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5416" y="5529044"/>
            <a:ext cx="8659526" cy="523220"/>
          </a:xfrm>
          <a:prstGeom prst="rect">
            <a:avLst/>
          </a:prstGeom>
          <a:solidFill>
            <a:srgbClr val="4F2683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*Please note: Some students must submit a paper ITR form.  For those few exceptions, please visit www.uwo.ca/arts/counselling/registration/intent_to_register/index.html</a:t>
            </a:r>
          </a:p>
        </p:txBody>
      </p:sp>
    </p:spTree>
    <p:extLst>
      <p:ext uri="{BB962C8B-B14F-4D97-AF65-F5344CB8AC3E}">
        <p14:creationId xmlns:p14="http://schemas.microsoft.com/office/powerpoint/2010/main" val="418408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7" grpId="0" animBg="1" autoUpdateAnimBg="0"/>
      <p:bldP spid="9" grpId="0" animBg="1" autoUpdateAnimBg="0"/>
      <p:bldP spid="12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317" y="573851"/>
            <a:ext cx="800570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5000" b="1" dirty="0">
                <a:solidFill>
                  <a:schemeClr val="bg1">
                    <a:lumMod val="75000"/>
                  </a:schemeClr>
                </a:solidFill>
                <a:latin typeface="+mj-lt"/>
                <a:cs typeface="Arial Unicode MS"/>
              </a:rPr>
              <a:t>What happens next?</a:t>
            </a:r>
          </a:p>
          <a:p>
            <a:pPr>
              <a:spcAft>
                <a:spcPts val="1200"/>
              </a:spcAft>
            </a:pPr>
            <a:endParaRPr lang="en-US" sz="2000" b="1" dirty="0">
              <a:solidFill>
                <a:schemeClr val="bg1">
                  <a:lumMod val="75000"/>
                </a:schemeClr>
              </a:solidFill>
              <a:latin typeface="Arial"/>
              <a:cs typeface="Arial Unicode MS"/>
            </a:endParaRPr>
          </a:p>
          <a:p>
            <a:pPr marL="685800" indent="-685800">
              <a:buFont typeface="Arial"/>
              <a:buChar char="•"/>
            </a:pPr>
            <a:r>
              <a:rPr lang="en-US" sz="3600" dirty="0">
                <a:solidFill>
                  <a:schemeClr val="bg1"/>
                </a:solidFill>
                <a:cs typeface="Arial"/>
              </a:rPr>
              <a:t>Online registration appointment dates and priorities are determined.</a:t>
            </a:r>
          </a:p>
          <a:p>
            <a:pPr marL="685800" indent="-685800">
              <a:buFont typeface="Arial"/>
              <a:buChar char="•"/>
            </a:pPr>
            <a:r>
              <a:rPr lang="en-US" sz="3600" dirty="0">
                <a:solidFill>
                  <a:schemeClr val="bg1"/>
                </a:solidFill>
                <a:cs typeface="Arial"/>
              </a:rPr>
              <a:t>Register for courses via </a:t>
            </a:r>
            <a:r>
              <a:rPr lang="en-US" sz="3600" i="1" dirty="0">
                <a:solidFill>
                  <a:schemeClr val="bg1"/>
                </a:solidFill>
                <a:cs typeface="Arial"/>
              </a:rPr>
              <a:t>student.uwo.ca</a:t>
            </a:r>
            <a:r>
              <a:rPr lang="en-US" sz="3600" dirty="0">
                <a:solidFill>
                  <a:schemeClr val="bg1"/>
                </a:solidFill>
                <a:cs typeface="Arial"/>
              </a:rPr>
              <a:t> during the summer.</a:t>
            </a:r>
          </a:p>
          <a:p>
            <a:pPr marL="685800" indent="-685800">
              <a:buFont typeface="Arial"/>
              <a:buChar char="•"/>
            </a:pPr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en-US" sz="6000" b="1" dirty="0">
              <a:solidFill>
                <a:schemeClr val="bg1"/>
              </a:solidFill>
              <a:latin typeface="Arial"/>
              <a:cs typeface="Arial Unicode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00889" y="6302963"/>
            <a:ext cx="3189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3B1B70"/>
                </a:solidFill>
                <a:latin typeface="Arial"/>
                <a:cs typeface="Arial"/>
              </a:rPr>
              <a:t>Intent to Register</a:t>
            </a:r>
          </a:p>
        </p:txBody>
      </p:sp>
    </p:spTree>
    <p:extLst>
      <p:ext uri="{BB962C8B-B14F-4D97-AF65-F5344CB8AC3E}">
        <p14:creationId xmlns:p14="http://schemas.microsoft.com/office/powerpoint/2010/main" val="310415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876" y="0"/>
            <a:ext cx="80057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5000" b="1" dirty="0">
                <a:solidFill>
                  <a:schemeClr val="bg1">
                    <a:lumMod val="75000"/>
                  </a:schemeClr>
                </a:solidFill>
                <a:latin typeface="Arial"/>
                <a:cs typeface="Arial Unicode MS"/>
              </a:rPr>
              <a:t>Online ITR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Arial"/>
                <a:cs typeface="Arial Unicode MS"/>
              </a:rPr>
              <a:t>(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/>
                <a:cs typeface="Arial Unicode MS"/>
              </a:rPr>
              <a:t>http://www.uwo.ca/arts/counselling)</a:t>
            </a:r>
            <a:endParaRPr lang="en-US" sz="6000" b="1" dirty="0">
              <a:solidFill>
                <a:schemeClr val="bg1">
                  <a:lumMod val="75000"/>
                </a:schemeClr>
              </a:solidFill>
              <a:latin typeface="Arial"/>
              <a:cs typeface="Arial Unicode MS"/>
            </a:endParaRPr>
          </a:p>
          <a:p>
            <a:endParaRPr lang="en-US" sz="2400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en-US" sz="2400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en-US" sz="6000" b="1" dirty="0">
              <a:solidFill>
                <a:schemeClr val="bg1"/>
              </a:solidFill>
              <a:latin typeface="Arial"/>
              <a:cs typeface="Arial Unicode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00889" y="6302963"/>
            <a:ext cx="3189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3B1B70"/>
                </a:solidFill>
                <a:latin typeface="Arial"/>
                <a:cs typeface="Arial"/>
              </a:rPr>
              <a:t>Intent to Register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8" y="796209"/>
            <a:ext cx="5791121" cy="237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3001729" y="1228597"/>
            <a:ext cx="914400" cy="390781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Oval 5"/>
          <p:cNvSpPr/>
          <p:nvPr/>
        </p:nvSpPr>
        <p:spPr>
          <a:xfrm>
            <a:off x="197546" y="1956451"/>
            <a:ext cx="1068249" cy="307359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Curved Right Arrow 2"/>
          <p:cNvSpPr/>
          <p:nvPr/>
        </p:nvSpPr>
        <p:spPr>
          <a:xfrm rot="18558009">
            <a:off x="1082134" y="2308334"/>
            <a:ext cx="703187" cy="1909295"/>
          </a:xfrm>
          <a:prstGeom prst="curvedRightArrow">
            <a:avLst>
              <a:gd name="adj1" fmla="val 25000"/>
              <a:gd name="adj2" fmla="val 50000"/>
              <a:gd name="adj3" fmla="val 24143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909" y="1733006"/>
            <a:ext cx="6462986" cy="431074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ounded Rectangle 10"/>
          <p:cNvSpPr/>
          <p:nvPr/>
        </p:nvSpPr>
        <p:spPr>
          <a:xfrm>
            <a:off x="2894607" y="3169626"/>
            <a:ext cx="1198422" cy="365516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42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318" y="98549"/>
            <a:ext cx="800570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>
                <a:solidFill>
                  <a:schemeClr val="bg1">
                    <a:lumMod val="75000"/>
                  </a:schemeClr>
                </a:solidFill>
                <a:latin typeface="+mj-lt"/>
                <a:cs typeface="Arial Unicode MS"/>
              </a:rPr>
              <a:t>How to use the Online ITR</a:t>
            </a:r>
            <a:endParaRPr lang="en-US" sz="1200" b="1" dirty="0">
              <a:solidFill>
                <a:schemeClr val="bg1">
                  <a:lumMod val="75000"/>
                </a:schemeClr>
              </a:solidFill>
              <a:latin typeface="+mj-lt"/>
              <a:cs typeface="Arial Unicode MS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2400" dirty="0">
                <a:solidFill>
                  <a:schemeClr val="bg1"/>
                </a:solidFill>
                <a:latin typeface="+mj-lt"/>
                <a:cs typeface="Arial"/>
              </a:rPr>
              <a:t>Visit student.uwo.ca.  Select the “Academics” tile followed by the “Program Status” tile. </a:t>
            </a:r>
          </a:p>
          <a:p>
            <a:pPr marL="685800" indent="-685800">
              <a:buFont typeface="Arial"/>
              <a:buChar char="•"/>
            </a:pPr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en-US" sz="6000" b="1" dirty="0">
              <a:solidFill>
                <a:schemeClr val="bg1"/>
              </a:solidFill>
              <a:latin typeface="Arial"/>
              <a:cs typeface="Arial Unicode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00889" y="6302963"/>
            <a:ext cx="3189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3B1B70"/>
                </a:solidFill>
                <a:latin typeface="Arial"/>
                <a:cs typeface="Arial"/>
              </a:rPr>
              <a:t>Intent to Register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D24233-9CB8-40E4-FE06-BE9F23DBB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988" y="1824738"/>
            <a:ext cx="5198363" cy="369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46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0926" y="296091"/>
            <a:ext cx="81076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+mj-lt"/>
                <a:cs typeface="Arial"/>
              </a:rPr>
              <a:t>2) Select the “Intent to Register Form.” Log in to Western One Experience.</a:t>
            </a:r>
          </a:p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1827" y="1166018"/>
            <a:ext cx="6579696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323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ea typeface="+mn-ea"/>
                <a:cs typeface="Arial"/>
              </a:rPr>
              <a:t>3) Select either full-time or part-time studies: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2E20F8-6462-193B-5F20-3BC3B503B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935" y="1730469"/>
            <a:ext cx="7893816" cy="169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799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1040</TotalTime>
  <Words>2181</Words>
  <Application>Microsoft Office PowerPoint</Application>
  <PresentationFormat>On-screen Show (4:3)</PresentationFormat>
  <Paragraphs>498</Paragraphs>
  <Slides>31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Arial</vt:lpstr>
      <vt:lpstr>Arial Narrow</vt:lpstr>
      <vt:lpstr>Arial Unicode MS</vt:lpstr>
      <vt:lpstr>Calibri</vt:lpstr>
      <vt:lpstr>Comic Sans MS</vt:lpstr>
      <vt:lpstr>Constantia</vt:lpstr>
      <vt:lpstr>Times New Roman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3) Select either full-time or part-time studies: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 Online ITR</vt:lpstr>
      <vt:lpstr>PowerPoint Presentation</vt:lpstr>
      <vt:lpstr>PowerPoint Presentation</vt:lpstr>
      <vt:lpstr>PowerPoint Presentation</vt:lpstr>
      <vt:lpstr>Common to all degrees:</vt:lpstr>
      <vt:lpstr> What’s Your Module?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Definitions </vt:lpstr>
      <vt:lpstr>PowerPoint Presentation</vt:lpstr>
      <vt:lpstr>Tips</vt:lpstr>
      <vt:lpstr>Submit your ITR online</vt:lpstr>
      <vt:lpstr>PowerPoint Presentation</vt:lpstr>
    </vt:vector>
  </TitlesOfParts>
  <Company>UWO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Green</dc:creator>
  <cp:lastModifiedBy>Ben Hakala</cp:lastModifiedBy>
  <cp:revision>139</cp:revision>
  <dcterms:created xsi:type="dcterms:W3CDTF">2011-12-22T19:42:13Z</dcterms:created>
  <dcterms:modified xsi:type="dcterms:W3CDTF">2025-02-03T19:46:27Z</dcterms:modified>
</cp:coreProperties>
</file>