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62" r:id="rId7"/>
    <p:sldId id="263" r:id="rId8"/>
    <p:sldId id="266" r:id="rId9"/>
    <p:sldId id="287" r:id="rId10"/>
    <p:sldId id="288" r:id="rId11"/>
    <p:sldId id="267" r:id="rId12"/>
    <p:sldId id="261" r:id="rId13"/>
    <p:sldId id="264" r:id="rId14"/>
    <p:sldId id="268" r:id="rId15"/>
    <p:sldId id="289" r:id="rId16"/>
    <p:sldId id="269" r:id="rId17"/>
    <p:sldId id="272" r:id="rId18"/>
    <p:sldId id="273" r:id="rId19"/>
    <p:sldId id="274" r:id="rId20"/>
    <p:sldId id="282" r:id="rId21"/>
    <p:sldId id="270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  <p:sldId id="285" r:id="rId31"/>
    <p:sldId id="286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DF96E5-BC14-439E-8178-C97DE7B75900}">
          <p14:sldIdLst>
            <p14:sldId id="256"/>
            <p14:sldId id="257"/>
            <p14:sldId id="258"/>
            <p14:sldId id="260"/>
            <p14:sldId id="262"/>
            <p14:sldId id="263"/>
            <p14:sldId id="266"/>
            <p14:sldId id="287"/>
            <p14:sldId id="288"/>
            <p14:sldId id="267"/>
            <p14:sldId id="261"/>
            <p14:sldId id="264"/>
            <p14:sldId id="268"/>
            <p14:sldId id="289"/>
            <p14:sldId id="269"/>
            <p14:sldId id="272"/>
            <p14:sldId id="273"/>
            <p14:sldId id="274"/>
            <p14:sldId id="282"/>
            <p14:sldId id="270"/>
            <p14:sldId id="275"/>
            <p14:sldId id="276"/>
            <p14:sldId id="277"/>
            <p14:sldId id="278"/>
            <p14:sldId id="279"/>
            <p14:sldId id="280"/>
            <p14:sldId id="284"/>
            <p14:sldId id="281"/>
            <p14:sldId id="285"/>
            <p14:sldId id="28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683"/>
    <a:srgbClr val="EBEBFF"/>
    <a:srgbClr val="4F29AB"/>
    <a:srgbClr val="5A29AB"/>
    <a:srgbClr val="807F83"/>
    <a:srgbClr val="B43EB9"/>
    <a:srgbClr val="DE3B3C"/>
    <a:srgbClr val="F6AC41"/>
    <a:srgbClr val="1573BD"/>
    <a:srgbClr val="863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6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Hakala" userId="61b104fe-b77d-4271-b22c-13dad2c1fc15" providerId="ADAL" clId="{1D023BB2-68F4-4F2A-B059-651387BB7904}"/>
    <pc:docChg chg="undo custSel modSld">
      <pc:chgData name="Ben Hakala" userId="61b104fe-b77d-4271-b22c-13dad2c1fc15" providerId="ADAL" clId="{1D023BB2-68F4-4F2A-B059-651387BB7904}" dt="2026-02-10T16:35:26.448" v="353" actId="20577"/>
      <pc:docMkLst>
        <pc:docMk/>
      </pc:docMkLst>
      <pc:sldChg chg="modSp mod">
        <pc:chgData name="Ben Hakala" userId="61b104fe-b77d-4271-b22c-13dad2c1fc15" providerId="ADAL" clId="{1D023BB2-68F4-4F2A-B059-651387BB7904}" dt="2026-02-03T14:16:35.022" v="18" actId="6549"/>
        <pc:sldMkLst>
          <pc:docMk/>
          <pc:sldMk cId="3533312582" sldId="257"/>
        </pc:sldMkLst>
        <pc:spChg chg="mod">
          <ac:chgData name="Ben Hakala" userId="61b104fe-b77d-4271-b22c-13dad2c1fc15" providerId="ADAL" clId="{1D023BB2-68F4-4F2A-B059-651387BB7904}" dt="2026-02-03T14:16:35.022" v="18" actId="6549"/>
          <ac:spMkLst>
            <pc:docMk/>
            <pc:sldMk cId="3533312582" sldId="257"/>
            <ac:spMk id="4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03T14:16:58.990" v="49" actId="6549"/>
        <pc:sldMkLst>
          <pc:docMk/>
          <pc:sldMk cId="1114656725" sldId="258"/>
        </pc:sldMkLst>
        <pc:spChg chg="mod">
          <ac:chgData name="Ben Hakala" userId="61b104fe-b77d-4271-b22c-13dad2c1fc15" providerId="ADAL" clId="{1D023BB2-68F4-4F2A-B059-651387BB7904}" dt="2026-02-03T14:16:58.990" v="49" actId="6549"/>
          <ac:spMkLst>
            <pc:docMk/>
            <pc:sldMk cId="1114656725" sldId="258"/>
            <ac:spMk id="3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10T16:35:26.448" v="353" actId="20577"/>
        <pc:sldMkLst>
          <pc:docMk/>
          <pc:sldMk cId="4184087044" sldId="260"/>
        </pc:sldMkLst>
        <pc:spChg chg="mod">
          <ac:chgData name="Ben Hakala" userId="61b104fe-b77d-4271-b22c-13dad2c1fc15" providerId="ADAL" clId="{1D023BB2-68F4-4F2A-B059-651387BB7904}" dt="2026-02-10T16:35:26.448" v="353" actId="20577"/>
          <ac:spMkLst>
            <pc:docMk/>
            <pc:sldMk cId="4184087044" sldId="260"/>
            <ac:spMk id="8" creationId="{00000000-0000-0000-0000-000000000000}"/>
          </ac:spMkLst>
        </pc:spChg>
        <pc:spChg chg="mod">
          <ac:chgData name="Ben Hakala" userId="61b104fe-b77d-4271-b22c-13dad2c1fc15" providerId="ADAL" clId="{1D023BB2-68F4-4F2A-B059-651387BB7904}" dt="2026-02-03T14:17:13.516" v="62" actId="6549"/>
          <ac:spMkLst>
            <pc:docMk/>
            <pc:sldMk cId="4184087044" sldId="260"/>
            <ac:spMk id="15" creationId="{00000000-0000-0000-0000-000000000000}"/>
          </ac:spMkLst>
        </pc:spChg>
        <pc:spChg chg="mod">
          <ac:chgData name="Ben Hakala" userId="61b104fe-b77d-4271-b22c-13dad2c1fc15" providerId="ADAL" clId="{1D023BB2-68F4-4F2A-B059-651387BB7904}" dt="2026-02-03T14:17:21.168" v="77" actId="6549"/>
          <ac:spMkLst>
            <pc:docMk/>
            <pc:sldMk cId="4184087044" sldId="260"/>
            <ac:spMk id="16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03T14:18:22.704" v="101" actId="6549"/>
        <pc:sldMkLst>
          <pc:docMk/>
          <pc:sldMk cId="1555256313" sldId="272"/>
        </pc:sldMkLst>
        <pc:spChg chg="mod">
          <ac:chgData name="Ben Hakala" userId="61b104fe-b77d-4271-b22c-13dad2c1fc15" providerId="ADAL" clId="{1D023BB2-68F4-4F2A-B059-651387BB7904}" dt="2026-02-03T14:18:22.704" v="101" actId="6549"/>
          <ac:spMkLst>
            <pc:docMk/>
            <pc:sldMk cId="1555256313" sldId="272"/>
            <ac:spMk id="4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03T14:18:56.514" v="104" actId="6549"/>
        <pc:sldMkLst>
          <pc:docMk/>
          <pc:sldMk cId="3583233964" sldId="273"/>
        </pc:sldMkLst>
        <pc:spChg chg="mod">
          <ac:chgData name="Ben Hakala" userId="61b104fe-b77d-4271-b22c-13dad2c1fc15" providerId="ADAL" clId="{1D023BB2-68F4-4F2A-B059-651387BB7904}" dt="2026-02-03T14:18:56.514" v="104" actId="6549"/>
          <ac:spMkLst>
            <pc:docMk/>
            <pc:sldMk cId="3583233964" sldId="273"/>
            <ac:spMk id="4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03T14:20:25.227" v="119" actId="20577"/>
        <pc:sldMkLst>
          <pc:docMk/>
          <pc:sldMk cId="1125558119" sldId="276"/>
        </pc:sldMkLst>
        <pc:spChg chg="mod">
          <ac:chgData name="Ben Hakala" userId="61b104fe-b77d-4271-b22c-13dad2c1fc15" providerId="ADAL" clId="{1D023BB2-68F4-4F2A-B059-651387BB7904}" dt="2026-02-03T14:20:25.227" v="119" actId="20577"/>
          <ac:spMkLst>
            <pc:docMk/>
            <pc:sldMk cId="1125558119" sldId="276"/>
            <ac:spMk id="4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03T14:23:00.752" v="161" actId="6549"/>
        <pc:sldMkLst>
          <pc:docMk/>
          <pc:sldMk cId="682574184" sldId="278"/>
        </pc:sldMkLst>
        <pc:spChg chg="mod">
          <ac:chgData name="Ben Hakala" userId="61b104fe-b77d-4271-b22c-13dad2c1fc15" providerId="ADAL" clId="{1D023BB2-68F4-4F2A-B059-651387BB7904}" dt="2026-02-03T14:23:00.752" v="161" actId="6549"/>
          <ac:spMkLst>
            <pc:docMk/>
            <pc:sldMk cId="682574184" sldId="278"/>
            <ac:spMk id="97" creationId="{00000000-0000-0000-0000-000000000000}"/>
          </ac:spMkLst>
        </pc:spChg>
        <pc:spChg chg="mod">
          <ac:chgData name="Ben Hakala" userId="61b104fe-b77d-4271-b22c-13dad2c1fc15" providerId="ADAL" clId="{1D023BB2-68F4-4F2A-B059-651387BB7904}" dt="2026-02-03T14:22:28.656" v="149" actId="6549"/>
          <ac:spMkLst>
            <pc:docMk/>
            <pc:sldMk cId="682574184" sldId="278"/>
            <ac:spMk id="98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03T14:23:37.102" v="169" actId="6549"/>
        <pc:sldMkLst>
          <pc:docMk/>
          <pc:sldMk cId="109866578" sldId="279"/>
        </pc:sldMkLst>
        <pc:spChg chg="mod">
          <ac:chgData name="Ben Hakala" userId="61b104fe-b77d-4271-b22c-13dad2c1fc15" providerId="ADAL" clId="{1D023BB2-68F4-4F2A-B059-651387BB7904}" dt="2026-02-03T14:23:37.102" v="169" actId="6549"/>
          <ac:spMkLst>
            <pc:docMk/>
            <pc:sldMk cId="109866578" sldId="279"/>
            <ac:spMk id="38" creationId="{00000000-0000-0000-0000-000000000000}"/>
          </ac:spMkLst>
        </pc:spChg>
      </pc:sldChg>
      <pc:sldChg chg="modSp mod">
        <pc:chgData name="Ben Hakala" userId="61b104fe-b77d-4271-b22c-13dad2c1fc15" providerId="ADAL" clId="{1D023BB2-68F4-4F2A-B059-651387BB7904}" dt="2026-02-03T14:26:59.150" v="260" actId="6549"/>
        <pc:sldMkLst>
          <pc:docMk/>
          <pc:sldMk cId="2839964536" sldId="286"/>
        </pc:sldMkLst>
        <pc:spChg chg="mod">
          <ac:chgData name="Ben Hakala" userId="61b104fe-b77d-4271-b22c-13dad2c1fc15" providerId="ADAL" clId="{1D023BB2-68F4-4F2A-B059-651387BB7904}" dt="2026-02-03T14:26:59.150" v="260" actId="6549"/>
          <ac:spMkLst>
            <pc:docMk/>
            <pc:sldMk cId="2839964536" sldId="286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14581 5548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11289 2368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15221 4496 16383 0 0,'1'0'0'0'0,"2"0"-16383"0"0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15238 4496 16383 0 0,'-13'0'-16383'0'0,"-4"0"16383"0"0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2F84-8C07-A241-A0F1-97A64BEB2942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69E8-6D21-0846-A3A4-0F8ECB872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Title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5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3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0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2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5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9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2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3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D5E-A4F8-4A40-B17B-2E86626FA336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5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o.ca/arts/counselling/about_us/location.htm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erncalendar.uwo.ca/PolicyPages.cfm?PolicyCategoryID=4&amp;Command=showCategory&amp;Keywords=first%20year%20&amp;SubHeadingID=50&amp;SelectedCalendar=Live&amp;ArchiveID=#SubHeading_50" TargetMode="External"/><Relationship Id="rId2" Type="http://schemas.openxmlformats.org/officeDocument/2006/relationships/hyperlink" Target="https://westerncalendar.uwo.ca/PolicyPages.cfm?PolicyCategoryID=4&amp;Command=showCategory&amp;Keywords=combination&amp;SubHeadingID=57&amp;SelectedCalendar=Live&amp;ArchiveID=#SubHeading_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esterncalendar.uwo.ca/PolicyPages.cfm?PolicyCategoryID=4&amp;Command=showCategory&amp;Keywords=Essay%20Course%20Requirements&amp;SubHeadingID=50&amp;SelectedCalendar=Live&amp;ArchiveID=#SubHeading_50" TargetMode="External"/><Relationship Id="rId4" Type="http://schemas.openxmlformats.org/officeDocument/2006/relationships/hyperlink" Target="https://westerncalendar.uwo.ca/PolicyPages.cfm?Command=showCategory&amp;PolicyCategoryID=4#Page_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areerexperience.uwo.ca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green8@uwo.ca" TargetMode="External"/><Relationship Id="rId2" Type="http://schemas.openxmlformats.org/officeDocument/2006/relationships/hyperlink" Target="mailto:bhakala@uwo.ca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  <a:endParaRPr lang="en-US" sz="16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70" y="140714"/>
            <a:ext cx="8005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4) Review your current program and indicate if you would like to “Continue in Current Program” or “Change your Program/Module(s). </a:t>
            </a:r>
          </a:p>
          <a:p>
            <a:endParaRPr lang="en-US" sz="2800" dirty="0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5) If you would like to change your Program/Module(s), select a Faculty or Affiliated University College and click ‘continue’.</a:t>
            </a:r>
          </a:p>
          <a:p>
            <a:pPr marL="514350" indent="-514350">
              <a:buFont typeface="+mj-lt"/>
              <a:buAutoNum type="arabicParenR" startAt="3"/>
            </a:pPr>
            <a:endParaRPr lang="en-US" sz="28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58EF62-6987-49AA-9966-74881C34E0C2}"/>
                  </a:ext>
                </a:extLst>
              </p14:cNvPr>
              <p14:cNvContentPartPr/>
              <p14:nvPr/>
            </p14:nvContentPartPr>
            <p14:xfrm>
              <a:off x="5180013" y="2984008"/>
              <a:ext cx="19049" cy="1904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58EF62-6987-49AA-9966-74881C34E0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6612" y="2050607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1E3493-2572-47AF-9D16-FA4119470AFF}"/>
                  </a:ext>
                </a:extLst>
              </p14:cNvPr>
              <p14:cNvContentPartPr/>
              <p14:nvPr/>
            </p14:nvContentPartPr>
            <p14:xfrm>
              <a:off x="3339262" y="1206083"/>
              <a:ext cx="19049" cy="1904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1E3493-2572-47AF-9D16-FA4119470A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6812" y="253633"/>
                <a:ext cx="1904900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91405A2-93CA-5645-99DA-4D7223AE9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27" y="3429000"/>
            <a:ext cx="4819651" cy="2459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91281-F141-1774-315A-F8C773BDE364}"/>
              </a:ext>
            </a:extLst>
          </p:cNvPr>
          <p:cNvSpPr txBox="1"/>
          <p:nvPr/>
        </p:nvSpPr>
        <p:spPr>
          <a:xfrm>
            <a:off x="5522976" y="3520440"/>
            <a:ext cx="336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note: “Brescia Program” will not be available to students not already registered in a Brescia program or module. If you have chosen to Continue in Current Program, you have completed your Intent to Register. However, you are given the option of Selecting a 2nd Choice. Follow the next steps if you choose to submit a 2nd choice</a:t>
            </a:r>
          </a:p>
        </p:txBody>
      </p:sp>
    </p:spTree>
    <p:extLst>
      <p:ext uri="{BB962C8B-B14F-4D97-AF65-F5344CB8AC3E}">
        <p14:creationId xmlns:p14="http://schemas.microsoft.com/office/powerpoint/2010/main" val="14443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61" y="131089"/>
            <a:ext cx="80057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 startAt="5"/>
            </a:pPr>
            <a:r>
              <a:rPr lang="en-US" sz="2800" dirty="0">
                <a:solidFill>
                  <a:schemeClr val="bg1"/>
                </a:solidFill>
                <a:cs typeface="Arial"/>
              </a:rPr>
              <a:t>Select your degree type and module(s) type, and click ‘continue’:</a:t>
            </a: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914400" indent="-914400">
              <a:buFont typeface="+mj-lt"/>
              <a:buAutoNum type="arabicParenR" startAt="5"/>
            </a:pPr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1143000" indent="-1143000">
              <a:buFont typeface="+mj-lt"/>
              <a:buAutoNum type="arabicParenR" startAt="5"/>
            </a:pPr>
            <a:endParaRPr lang="en-US" sz="6000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050A86-5A1F-46EB-B349-49E6D1D2568B}"/>
                  </a:ext>
                </a:extLst>
              </p14:cNvPr>
              <p14:cNvContentPartPr/>
              <p14:nvPr/>
            </p14:nvContentPartPr>
            <p14:xfrm>
              <a:off x="5537717" y="2396085"/>
              <a:ext cx="19049" cy="1904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050A86-5A1F-46EB-B349-49E6D1D256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1037" y="1443635"/>
                <a:ext cx="396219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77E0B3-452B-4549-B8BA-A78C6C623F4C}"/>
                  </a:ext>
                </a:extLst>
              </p14:cNvPr>
              <p14:cNvContentPartPr/>
              <p14:nvPr/>
            </p14:nvContentPartPr>
            <p14:xfrm>
              <a:off x="5530733" y="2396085"/>
              <a:ext cx="19049" cy="1904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77E0B3-452B-4549-B8BA-A78C6C623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0009" y="1443635"/>
                <a:ext cx="79883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F7FEA24-60A0-AB4D-B0EC-BBFB1D662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36" y="1408811"/>
            <a:ext cx="610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7" y="573851"/>
            <a:ext cx="80057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 startAt="6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Select your preferred module(s) and certificate (optional), click ‘continue’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61" y="5086864"/>
            <a:ext cx="84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If you would like to declare a certificate, please select “Click here for Certificate”.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56FC6-3615-E945-90A3-A2AC883C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34" y="1401804"/>
            <a:ext cx="6673870" cy="31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82" y="279133"/>
            <a:ext cx="830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en-US" sz="2400" dirty="0">
                <a:solidFill>
                  <a:schemeClr val="bg1"/>
                </a:solidFill>
              </a:rPr>
              <a:t>Confirm your selection, and click ‘continue’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266" y="2807982"/>
            <a:ext cx="858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en-US" sz="2400" dirty="0">
                <a:solidFill>
                  <a:schemeClr val="bg1"/>
                </a:solidFill>
              </a:rPr>
              <a:t>To submit a 2nd Choice, click Select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choice. Alternatively, close your browser tab when complete.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4F341-6AC9-A242-BC04-32F1B6AF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4" y="740798"/>
            <a:ext cx="6175020" cy="1949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220C4-2BA2-114F-BCEC-D471A6E6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44" y="3638979"/>
            <a:ext cx="6175020" cy="24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" y="590397"/>
            <a:ext cx="891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9) Check your Western email account for your Intent to Register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confirmation.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AB349-0B77-924C-AAA0-CCD56537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5" y="1792287"/>
            <a:ext cx="76835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862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No Online ITR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481" y="1321018"/>
            <a:ext cx="8517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following students need to contact an Academic Counsellor to submit an ITR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https://www.uwo.ca/arts/counselling/about_us/location.html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SASAH students: Continuing SASAH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Concurrent Degree students: Continuing Concurrent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Re-registrants: Students not currently registered this year but eligible to return to Western.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Second-Degree Students: Continuing Second Degree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Scholar’s Electives Students: Senior Scholar’s Electives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Cross-Disciplinary Degree students: Continuing Cross-Disciplinary students can do online ITR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Post-Degree Module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Western Scholars: Continuing Western Scholars can do online ITR</a:t>
            </a:r>
          </a:p>
        </p:txBody>
      </p:sp>
    </p:spTree>
    <p:extLst>
      <p:ext uri="{BB962C8B-B14F-4D97-AF65-F5344CB8AC3E}">
        <p14:creationId xmlns:p14="http://schemas.microsoft.com/office/powerpoint/2010/main" val="343657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481" y="164276"/>
            <a:ext cx="8005704" cy="75097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b="1" dirty="0">
                <a:solidFill>
                  <a:srgbClr val="3B1B70"/>
                </a:solidFill>
                <a:latin typeface="+mj-lt"/>
                <a:cs typeface="Arial Unicode MS"/>
              </a:rPr>
              <a:t>Arts &amp; Humanities</a:t>
            </a:r>
          </a:p>
          <a:p>
            <a:pPr algn="ctr"/>
            <a:r>
              <a:rPr lang="en-US" sz="2800" b="1" dirty="0">
                <a:solidFill>
                  <a:srgbClr val="3B1B70"/>
                </a:solidFill>
                <a:latin typeface="+mj-lt"/>
                <a:cs typeface="Arial Unicode MS"/>
              </a:rPr>
              <a:t>Departments &amp; Programs</a:t>
            </a:r>
          </a:p>
          <a:p>
            <a:pPr algn="ctr"/>
            <a:endParaRPr lang="en-US" sz="12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Classical Studies	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English and Writing Studies (includes Film Studies)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French Studies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Linguistics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Languages and Cultures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Philosophy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Visual Arts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Gender, Sexuality, and Women’s Studies (includes Black Studies)</a:t>
            </a:r>
          </a:p>
          <a:p>
            <a:pPr lvl="1">
              <a:buSzPct val="75000"/>
            </a:pPr>
            <a:endParaRPr lang="en-US" sz="1600" dirty="0">
              <a:solidFill>
                <a:srgbClr val="807F83"/>
              </a:solidFill>
              <a:latin typeface="Arial"/>
              <a:cs typeface="Arial"/>
            </a:endParaRPr>
          </a:p>
          <a:p>
            <a:pPr>
              <a:buSzPct val="75000"/>
            </a:pPr>
            <a:endParaRPr lang="en-US" sz="800" dirty="0">
              <a:solidFill>
                <a:srgbClr val="807F83"/>
              </a:solidFill>
              <a:latin typeface="Arial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Faculty Modules: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SASAH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Creative Arts and Production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Medieval Studies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Minor in Medieval Studies</a:t>
            </a:r>
          </a:p>
          <a:p>
            <a:pPr lvl="5">
              <a:buSzPct val="75000"/>
            </a:pPr>
            <a:endParaRPr lang="en-US" sz="16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3200400" lvl="6" indent="-457200">
              <a:buSzPct val="75000"/>
              <a:buFont typeface="Arial"/>
              <a:buChar char="•"/>
            </a:pPr>
            <a:endParaRPr lang="en-US" sz="16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 </a:t>
            </a:r>
          </a:p>
        </p:txBody>
      </p:sp>
    </p:spTree>
    <p:extLst>
      <p:ext uri="{BB962C8B-B14F-4D97-AF65-F5344CB8AC3E}">
        <p14:creationId xmlns:p14="http://schemas.microsoft.com/office/powerpoint/2010/main" val="15552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0" y="573851"/>
            <a:ext cx="800570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B1B70"/>
                </a:solidFill>
                <a:latin typeface="+mj-lt"/>
                <a:cs typeface="Arial Unicode MS"/>
              </a:rPr>
              <a:t>Certificates Offered </a:t>
            </a:r>
          </a:p>
          <a:p>
            <a:pPr algn="ctr"/>
            <a:r>
              <a:rPr lang="en-US" b="1" dirty="0">
                <a:solidFill>
                  <a:srgbClr val="3B1B70"/>
                </a:solidFill>
                <a:latin typeface="+mj-lt"/>
                <a:cs typeface="Arial Unicode MS"/>
              </a:rPr>
              <a:t>(completed concurrently with degree):</a:t>
            </a:r>
          </a:p>
          <a:p>
            <a:pPr algn="ctr"/>
            <a:endParaRPr lang="en-US" b="1" dirty="0">
              <a:solidFill>
                <a:srgbClr val="3B1B70"/>
              </a:solidFill>
              <a:latin typeface="+mj-lt"/>
              <a:cs typeface="Arial Unicode MS"/>
            </a:endParaRP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Ethics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Certificat</a:t>
            </a: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français</a:t>
            </a: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pratique</a:t>
            </a:r>
            <a:endParaRPr lang="en-US" sz="17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German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Italian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Spanish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Professional Communication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Theatre Arts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Writing</a:t>
            </a:r>
          </a:p>
          <a:p>
            <a:pPr marL="2514600" lvl="4" indent="-685800">
              <a:buSzPct val="75000"/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5832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C1B71"/>
                </a:solidFill>
                <a:latin typeface="+mj-lt"/>
                <a:cs typeface="Arial"/>
              </a:rPr>
              <a:t>Degrees Offered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Honors Bachelor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(Honors Specialization or Double Major)</a:t>
            </a:r>
            <a:br>
              <a:rPr lang="en-US" dirty="0">
                <a:solidFill>
                  <a:srgbClr val="807F83"/>
                </a:solidFill>
                <a:latin typeface="Arial"/>
                <a:cs typeface="Arial"/>
              </a:rPr>
            </a:b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of Fine Arts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(Honors Specialization Studio Arts only)</a:t>
            </a:r>
          </a:p>
          <a:p>
            <a:pPr marL="1600200" lvl="2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(Specialization or Major)</a:t>
            </a:r>
          </a:p>
          <a:p>
            <a:pPr marL="1600200" lvl="2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Degree 3-Year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(Major or Double Minor)</a:t>
            </a: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7633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1200"/>
              </a:spcAft>
            </a:pPr>
            <a:r>
              <a:rPr lang="en-US" b="1" dirty="0">
                <a:solidFill>
                  <a:srgbClr val="3C1B71"/>
                </a:solidFill>
                <a:cs typeface="Arial"/>
              </a:rPr>
              <a:t>Common to all degrees:</a:t>
            </a:r>
            <a:endParaRPr lang="en-US" b="1" dirty="0">
              <a:solidFill>
                <a:srgbClr val="807F83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4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modules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First-year requirements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Breadth requirements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(Categories A, B, &amp; 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A – 1.0 course from faculties of Social Science, Information and Media Studies, or Music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B – 1.0 course from Arts and Humanities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C – 1.0 course from the Faculty of Science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Essay requirements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Limit on the number of courses completed in one subject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Limit on the number of first-year courses (maximum of 7.0) that may count towards your degree.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69398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74" y="573851"/>
            <a:ext cx="8005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cs typeface="Arial Unicode MS"/>
              </a:rPr>
              <a:t>Intent to Register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Unicode MS"/>
              </a:rPr>
              <a:t>February 25</a:t>
            </a:r>
            <a:r>
              <a:rPr lang="en-US" sz="4400" b="1" baseline="30000" dirty="0">
                <a:solidFill>
                  <a:schemeClr val="bg1"/>
                </a:solidFill>
                <a:latin typeface="+mj-lt"/>
                <a:cs typeface="Arial Unicode MS"/>
              </a:rPr>
              <a:t>th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Unicode MS"/>
              </a:rPr>
              <a:t> to March 31st</a:t>
            </a:r>
            <a:endParaRPr lang="en-US" sz="4400" b="1" baseline="30000" dirty="0">
              <a:solidFill>
                <a:schemeClr val="bg1"/>
              </a:solidFill>
              <a:latin typeface="+mj-lt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792" y="2549952"/>
            <a:ext cx="5871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Telephone: 519-661-3043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519-850-2376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www.uwo.ca/arts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451" y="380516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What’s Your Module?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507" y="1289953"/>
            <a:ext cx="86049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Not sure?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are your interests and strengths?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Check the course descriptions in the calendar online or visit the departmental website to view full syllabi.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Look at assigned course textbooks in the Bookstore.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Attend departmental counselling sessions or contact the department with your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Talk about your options with your Academic Counsellor.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courses are you enjoying most this year?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Contact the Careers &amp; </a:t>
            </a:r>
            <a:r>
              <a:rPr lang="en-US" sz="2400">
                <a:solidFill>
                  <a:schemeClr val="bg1"/>
                </a:solidFill>
              </a:rPr>
              <a:t>Experience office  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http://careerexperience.uwo.ca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21898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C1B71"/>
                </a:solidFill>
                <a:latin typeface="+mj-lt"/>
                <a:cs typeface="Arial"/>
              </a:rPr>
              <a:t>First Year</a:t>
            </a:r>
            <a:endParaRPr lang="en-US" sz="4000" b="1" dirty="0">
              <a:solidFill>
                <a:srgbClr val="807F83"/>
              </a:solidFill>
              <a:latin typeface="+mj-lt"/>
              <a:cs typeface="Arial"/>
            </a:endParaRPr>
          </a:p>
          <a:p>
            <a:pPr marL="685800" indent="-685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5.0 courses numbered 1000 – 1999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1.0 course from another Faculty (Category A) or a</a:t>
            </a:r>
            <a:br>
              <a:rPr lang="en-US" dirty="0">
                <a:solidFill>
                  <a:srgbClr val="807F83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Science (Category C)</a:t>
            </a:r>
          </a:p>
          <a:p>
            <a:pPr marL="685800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Now, with the first 5 choices, you can start to build your degree.</a:t>
            </a:r>
          </a:p>
          <a:p>
            <a:endParaRPr lang="en-US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8175" y="3294856"/>
            <a:ext cx="6362700" cy="914400"/>
            <a:chOff x="672" y="1632"/>
            <a:chExt cx="4008" cy="57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8" y="1632"/>
              <a:ext cx="528" cy="56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4">
                  <a:lumMod val="75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Psychology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1002 </a:t>
              </a:r>
            </a:p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and 1003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24" y="1632"/>
              <a:ext cx="528" cy="576"/>
            </a:xfrm>
            <a:prstGeom prst="rect">
              <a:avLst/>
            </a:prstGeom>
            <a:solidFill>
              <a:srgbClr val="F68B3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8B3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</a:rPr>
                <a:t>Film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Studies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1022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93" y="1632"/>
              <a:ext cx="528" cy="576"/>
            </a:xfrm>
            <a:prstGeom prst="rect">
              <a:avLst/>
            </a:prstGeom>
            <a:solidFill>
              <a:srgbClr val="BC4744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4744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</a:rPr>
                <a:t>Philosophy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1020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4152" y="1632"/>
              <a:ext cx="528" cy="576"/>
              <a:chOff x="3528" y="2640"/>
              <a:chExt cx="528" cy="576"/>
            </a:xfrm>
          </p:grpSpPr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528" y="2640"/>
                <a:ext cx="528" cy="5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>
                    <a:lumMod val="75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3528" y="2736"/>
                <a:ext cx="52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prstClr val="white"/>
                    </a:solidFill>
                    <a:cs typeface="Arial" pitchFamily="34" charset="0"/>
                  </a:rPr>
                  <a:t>English 1022E</a:t>
                </a:r>
              </a:p>
            </p:txBody>
          </p:sp>
        </p:grp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72" y="1776"/>
              <a:ext cx="7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prstClr val="white"/>
                  </a:solidFill>
                </a:rPr>
                <a:t>Geology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prstClr val="white"/>
                  </a:solidFill>
                </a:rPr>
                <a:t>020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16" y="1632"/>
              <a:ext cx="528" cy="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50800" dir="5400000" algn="ctr" rotWithShape="0">
                <a:srgbClr val="92D050"/>
              </a:outerShdw>
            </a:effectLst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5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6" y="1728"/>
              <a:ext cx="57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  <a:cs typeface="Arial" pitchFamily="34" charset="0"/>
                </a:rPr>
                <a:t>Classical Studies 1000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5272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61" y="145226"/>
            <a:ext cx="80057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3C1B71"/>
                </a:solidFill>
                <a:latin typeface="+mj-lt"/>
                <a:cs typeface="Arial Unicode MS"/>
              </a:rPr>
              <a:t>Two Ways to do Each Degree: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Honors Bachelor of Arts Degree (20.0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Honors Specialization Module – concentration in one subject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Honors Specialization in Film Studies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	Honors Specialization in Philosophy</a:t>
            </a:r>
          </a:p>
          <a:p>
            <a:pPr marL="800100" lvl="1" indent="-342900">
              <a:buFont typeface="+mj-lt"/>
              <a:buAutoNum type="arabicParenR" startAt="2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Double Major Modules – two equal interests.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	Majors in French and Spanish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	Majors in English and History</a:t>
            </a: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Four-Year Bachelor of Arts Degree (20.0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Specialization Module – not as intensive as the Honors Specialization module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Specialization in Gender, Sexuality, and Women’s Studies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Specialization in Visual Arts</a:t>
            </a:r>
          </a:p>
          <a:p>
            <a:pPr marL="800100" lvl="1" indent="-342900">
              <a:buFont typeface="+mj-lt"/>
              <a:buAutoNum type="arabicParenR" startAt="2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Major Module – lots of variety – space for many optional courses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Major in Art History and Studio Art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Major in French Studies</a:t>
            </a: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Three-Year Bachelor of Arts Degree (15.0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Major Module</a:t>
            </a:r>
          </a:p>
          <a:p>
            <a:pPr lvl="2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Examples: Major in Classical Studies</a:t>
            </a:r>
          </a:p>
          <a:p>
            <a:pPr lvl="2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Major in Linguistics</a:t>
            </a:r>
          </a:p>
          <a:p>
            <a:pPr lvl="2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Double Minor Modules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	Minor in Medieval Studies and Minor in German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Minor in English for Teachers and Minor in Biology</a:t>
            </a:r>
          </a:p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 Unicode MS"/>
              </a:rPr>
              <a:t>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1255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170" y="87630"/>
            <a:ext cx="8005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Honors Bachelor Degree (4-Year) 20.0 Courses</a:t>
            </a: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807F83"/>
                </a:solidFill>
                <a:latin typeface="Arial"/>
                <a:cs typeface="Arial"/>
              </a:rPr>
              <a:t>					</a:t>
            </a: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807F83"/>
                </a:solidFill>
                <a:latin typeface="Arial"/>
                <a:cs typeface="Arial"/>
              </a:rPr>
              <a:t>  </a:t>
            </a:r>
          </a:p>
          <a:p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</a:p>
          <a:p>
            <a:endParaRPr lang="en-US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668622" y="4279897"/>
            <a:ext cx="3590925" cy="701675"/>
            <a:chOff x="432" y="2688"/>
            <a:chExt cx="2262" cy="442"/>
          </a:xfrm>
        </p:grpSpPr>
        <p:grpSp>
          <p:nvGrpSpPr>
            <p:cNvPr id="7" name="Group 196"/>
            <p:cNvGrpSpPr>
              <a:grpSpLocks/>
            </p:cNvGrpSpPr>
            <p:nvPr/>
          </p:nvGrpSpPr>
          <p:grpSpPr bwMode="auto">
            <a:xfrm>
              <a:off x="480" y="2688"/>
              <a:ext cx="2214" cy="423"/>
              <a:chOff x="480" y="2688"/>
              <a:chExt cx="2214" cy="423"/>
            </a:xfrm>
          </p:grpSpPr>
          <p:sp>
            <p:nvSpPr>
              <p:cNvPr id="13" name="AutoShape 51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52"/>
              <p:cNvSpPr>
                <a:spLocks noChangeArrowheads="1"/>
              </p:cNvSpPr>
              <p:nvPr/>
            </p:nvSpPr>
            <p:spPr bwMode="auto">
              <a:xfrm>
                <a:off x="921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E3F87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53"/>
              <p:cNvSpPr>
                <a:spLocks noChangeArrowheads="1"/>
              </p:cNvSpPr>
              <p:nvPr/>
            </p:nvSpPr>
            <p:spPr bwMode="auto">
              <a:xfrm>
                <a:off x="1373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1600" b="1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" name="AutoShape 54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55"/>
              <p:cNvSpPr>
                <a:spLocks noChangeArrowheads="1"/>
              </p:cNvSpPr>
              <p:nvPr/>
            </p:nvSpPr>
            <p:spPr bwMode="auto">
              <a:xfrm>
                <a:off x="2251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 Box 56"/>
            <p:cNvSpPr txBox="1">
              <a:spLocks noChangeArrowheads="1"/>
            </p:cNvSpPr>
            <p:nvPr/>
          </p:nvSpPr>
          <p:spPr bwMode="auto">
            <a:xfrm>
              <a:off x="1824" y="2784"/>
              <a:ext cx="4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Arial Narrow" pitchFamily="34" charset="0"/>
                </a:rPr>
                <a:t>GSWS </a:t>
              </a:r>
              <a:r>
                <a:rPr lang="en-US" sz="110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9" name="Text Box 57"/>
            <p:cNvSpPr txBox="1">
              <a:spLocks noChangeArrowheads="1"/>
            </p:cNvSpPr>
            <p:nvPr/>
          </p:nvSpPr>
          <p:spPr bwMode="auto">
            <a:xfrm>
              <a:off x="872" y="2784"/>
              <a:ext cx="4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Classical Studies </a:t>
              </a:r>
            </a:p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10" name="Text Box 58"/>
            <p:cNvSpPr txBox="1">
              <a:spLocks noChangeArrowheads="1"/>
            </p:cNvSpPr>
            <p:nvPr/>
          </p:nvSpPr>
          <p:spPr bwMode="auto">
            <a:xfrm>
              <a:off x="1308" y="2841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French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1910</a:t>
              </a:r>
            </a:p>
          </p:txBody>
        </p:sp>
        <p:sp>
          <p:nvSpPr>
            <p:cNvPr id="11" name="Text Box 59"/>
            <p:cNvSpPr txBox="1">
              <a:spLocks noChangeArrowheads="1"/>
            </p:cNvSpPr>
            <p:nvPr/>
          </p:nvSpPr>
          <p:spPr bwMode="auto">
            <a:xfrm>
              <a:off x="432" y="2832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1022E</a:t>
              </a:r>
            </a:p>
          </p:txBody>
        </p:sp>
        <p:sp>
          <p:nvSpPr>
            <p:cNvPr id="12" name="Text Box 60"/>
            <p:cNvSpPr txBox="1">
              <a:spLocks noChangeArrowheads="1"/>
            </p:cNvSpPr>
            <p:nvPr/>
          </p:nvSpPr>
          <p:spPr bwMode="auto">
            <a:xfrm>
              <a:off x="2208" y="2784"/>
              <a:ext cx="48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History </a:t>
              </a:r>
            </a:p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1401E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Group 212"/>
          <p:cNvGrpSpPr>
            <a:grpSpLocks/>
          </p:cNvGrpSpPr>
          <p:nvPr/>
        </p:nvGrpSpPr>
        <p:grpSpPr bwMode="auto">
          <a:xfrm>
            <a:off x="631825" y="2238374"/>
            <a:ext cx="2905125" cy="2060575"/>
            <a:chOff x="432" y="1344"/>
            <a:chExt cx="1830" cy="1298"/>
          </a:xfrm>
        </p:grpSpPr>
        <p:sp>
          <p:nvSpPr>
            <p:cNvPr id="19" name="AutoShape 207"/>
            <p:cNvSpPr>
              <a:spLocks noChangeArrowheads="1"/>
            </p:cNvSpPr>
            <p:nvPr/>
          </p:nvSpPr>
          <p:spPr bwMode="auto">
            <a:xfrm>
              <a:off x="1819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0" name="AutoShape 77"/>
            <p:cNvSpPr>
              <a:spLocks noChangeArrowheads="1"/>
            </p:cNvSpPr>
            <p:nvPr/>
          </p:nvSpPr>
          <p:spPr bwMode="auto">
            <a:xfrm>
              <a:off x="480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923" y="222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AutoShape 79"/>
            <p:cNvSpPr>
              <a:spLocks noChangeArrowheads="1"/>
            </p:cNvSpPr>
            <p:nvPr/>
          </p:nvSpPr>
          <p:spPr bwMode="auto">
            <a:xfrm>
              <a:off x="1358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AutoShape 80"/>
            <p:cNvSpPr>
              <a:spLocks noChangeArrowheads="1"/>
            </p:cNvSpPr>
            <p:nvPr/>
          </p:nvSpPr>
          <p:spPr bwMode="auto">
            <a:xfrm>
              <a:off x="480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4" name="AutoShape 81"/>
            <p:cNvSpPr>
              <a:spLocks noChangeArrowheads="1"/>
            </p:cNvSpPr>
            <p:nvPr/>
          </p:nvSpPr>
          <p:spPr bwMode="auto">
            <a:xfrm>
              <a:off x="923" y="178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AutoShape 82"/>
            <p:cNvSpPr>
              <a:spLocks noChangeArrowheads="1"/>
            </p:cNvSpPr>
            <p:nvPr/>
          </p:nvSpPr>
          <p:spPr bwMode="auto">
            <a:xfrm>
              <a:off x="1358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AutoShape 83"/>
            <p:cNvSpPr>
              <a:spLocks noChangeArrowheads="1"/>
            </p:cNvSpPr>
            <p:nvPr/>
          </p:nvSpPr>
          <p:spPr bwMode="auto">
            <a:xfrm>
              <a:off x="480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7" name="AutoShape 84"/>
            <p:cNvSpPr>
              <a:spLocks noChangeArrowheads="1"/>
            </p:cNvSpPr>
            <p:nvPr/>
          </p:nvSpPr>
          <p:spPr bwMode="auto">
            <a:xfrm>
              <a:off x="923" y="1344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AutoShape 85"/>
            <p:cNvSpPr>
              <a:spLocks noChangeArrowheads="1"/>
            </p:cNvSpPr>
            <p:nvPr/>
          </p:nvSpPr>
          <p:spPr bwMode="auto">
            <a:xfrm>
              <a:off x="1358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103"/>
            <p:cNvSpPr txBox="1">
              <a:spLocks noChangeArrowheads="1"/>
            </p:cNvSpPr>
            <p:nvPr/>
          </p:nvSpPr>
          <p:spPr bwMode="auto">
            <a:xfrm>
              <a:off x="1776" y="193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0" name="Text Box 86"/>
            <p:cNvSpPr txBox="1">
              <a:spLocks noChangeArrowheads="1"/>
            </p:cNvSpPr>
            <p:nvPr/>
          </p:nvSpPr>
          <p:spPr bwMode="auto">
            <a:xfrm>
              <a:off x="432" y="1536"/>
              <a:ext cx="43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1" name="Rectangle 87"/>
            <p:cNvSpPr>
              <a:spLocks noChangeArrowheads="1"/>
            </p:cNvSpPr>
            <p:nvPr/>
          </p:nvSpPr>
          <p:spPr bwMode="auto">
            <a:xfrm>
              <a:off x="912" y="1536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2" name="Rectangle 88"/>
            <p:cNvSpPr>
              <a:spLocks noChangeArrowheads="1"/>
            </p:cNvSpPr>
            <p:nvPr/>
          </p:nvSpPr>
          <p:spPr bwMode="auto">
            <a:xfrm>
              <a:off x="1351" y="1554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3" name="Rectangle 89"/>
            <p:cNvSpPr>
              <a:spLocks noChangeArrowheads="1"/>
            </p:cNvSpPr>
            <p:nvPr/>
          </p:nvSpPr>
          <p:spPr bwMode="auto">
            <a:xfrm>
              <a:off x="432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4" name="Rectangle 90"/>
            <p:cNvSpPr>
              <a:spLocks noChangeArrowheads="1"/>
            </p:cNvSpPr>
            <p:nvPr/>
          </p:nvSpPr>
          <p:spPr bwMode="auto">
            <a:xfrm>
              <a:off x="912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5" name="Rectangle 91"/>
            <p:cNvSpPr>
              <a:spLocks noChangeArrowheads="1"/>
            </p:cNvSpPr>
            <p:nvPr/>
          </p:nvSpPr>
          <p:spPr bwMode="auto">
            <a:xfrm>
              <a:off x="1344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6" name="Rectangle 92"/>
            <p:cNvSpPr>
              <a:spLocks noChangeArrowheads="1"/>
            </p:cNvSpPr>
            <p:nvPr/>
          </p:nvSpPr>
          <p:spPr bwMode="auto">
            <a:xfrm>
              <a:off x="487" y="240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7" name="Rectangle 93"/>
            <p:cNvSpPr>
              <a:spLocks noChangeArrowheads="1"/>
            </p:cNvSpPr>
            <p:nvPr/>
          </p:nvSpPr>
          <p:spPr bwMode="auto">
            <a:xfrm>
              <a:off x="912" y="241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8" name="Rectangle 94"/>
            <p:cNvSpPr>
              <a:spLocks noChangeArrowheads="1"/>
            </p:cNvSpPr>
            <p:nvPr/>
          </p:nvSpPr>
          <p:spPr bwMode="auto">
            <a:xfrm>
              <a:off x="1344" y="241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</p:grpSp>
      <p:grpSp>
        <p:nvGrpSpPr>
          <p:cNvPr id="39" name="Group 211"/>
          <p:cNvGrpSpPr>
            <a:grpSpLocks/>
          </p:cNvGrpSpPr>
          <p:nvPr/>
        </p:nvGrpSpPr>
        <p:grpSpPr bwMode="auto">
          <a:xfrm>
            <a:off x="2783966" y="2212179"/>
            <a:ext cx="1468438" cy="2060575"/>
            <a:chOff x="1776" y="1361"/>
            <a:chExt cx="925" cy="1298"/>
          </a:xfrm>
        </p:grpSpPr>
        <p:sp>
          <p:nvSpPr>
            <p:cNvPr id="40" name="AutoShape 97"/>
            <p:cNvSpPr>
              <a:spLocks noChangeArrowheads="1"/>
            </p:cNvSpPr>
            <p:nvPr/>
          </p:nvSpPr>
          <p:spPr bwMode="auto">
            <a:xfrm>
              <a:off x="1815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" name="AutoShape 98"/>
            <p:cNvSpPr>
              <a:spLocks noChangeArrowheads="1"/>
            </p:cNvSpPr>
            <p:nvPr/>
          </p:nvSpPr>
          <p:spPr bwMode="auto">
            <a:xfrm>
              <a:off x="2258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81D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AutoShape 99"/>
            <p:cNvSpPr>
              <a:spLocks noChangeArrowheads="1"/>
            </p:cNvSpPr>
            <p:nvPr/>
          </p:nvSpPr>
          <p:spPr bwMode="auto">
            <a:xfrm>
              <a:off x="1800" y="137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" name="AutoShape 100"/>
            <p:cNvSpPr>
              <a:spLocks noChangeArrowheads="1"/>
            </p:cNvSpPr>
            <p:nvPr/>
          </p:nvSpPr>
          <p:spPr bwMode="auto">
            <a:xfrm>
              <a:off x="2258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AutoShape 102"/>
            <p:cNvSpPr>
              <a:spLocks noChangeArrowheads="1"/>
            </p:cNvSpPr>
            <p:nvPr/>
          </p:nvSpPr>
          <p:spPr bwMode="auto">
            <a:xfrm>
              <a:off x="2258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Text Box 104"/>
            <p:cNvSpPr txBox="1">
              <a:spLocks noChangeArrowheads="1"/>
            </p:cNvSpPr>
            <p:nvPr/>
          </p:nvSpPr>
          <p:spPr bwMode="auto">
            <a:xfrm>
              <a:off x="2208" y="15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6" name="Text Box 105"/>
            <p:cNvSpPr txBox="1">
              <a:spLocks noChangeArrowheads="1"/>
            </p:cNvSpPr>
            <p:nvPr/>
          </p:nvSpPr>
          <p:spPr bwMode="auto">
            <a:xfrm>
              <a:off x="1776" y="15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7" name="Text Box 106"/>
            <p:cNvSpPr txBox="1">
              <a:spLocks noChangeArrowheads="1"/>
            </p:cNvSpPr>
            <p:nvPr/>
          </p:nvSpPr>
          <p:spPr bwMode="auto">
            <a:xfrm>
              <a:off x="2253" y="199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8" name="Text Box 107"/>
            <p:cNvSpPr txBox="1">
              <a:spLocks noChangeArrowheads="1"/>
            </p:cNvSpPr>
            <p:nvPr/>
          </p:nvSpPr>
          <p:spPr bwMode="auto">
            <a:xfrm>
              <a:off x="1791" y="24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9" name="Text Box 108"/>
            <p:cNvSpPr txBox="1">
              <a:spLocks noChangeArrowheads="1"/>
            </p:cNvSpPr>
            <p:nvPr/>
          </p:nvSpPr>
          <p:spPr bwMode="auto">
            <a:xfrm>
              <a:off x="2256" y="2352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Astro. 1021</a:t>
              </a:r>
            </a:p>
          </p:txBody>
        </p:sp>
      </p:grp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22225" y="2356752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IV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51" name="Text Box 61"/>
          <p:cNvSpPr txBox="1">
            <a:spLocks noChangeArrowheads="1"/>
          </p:cNvSpPr>
          <p:nvPr/>
        </p:nvSpPr>
        <p:spPr bwMode="auto">
          <a:xfrm>
            <a:off x="0" y="434975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6125" y="1449435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Major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59656" y="1426458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Honors Specialization</a:t>
            </a:r>
          </a:p>
        </p:txBody>
      </p:sp>
      <p:grpSp>
        <p:nvGrpSpPr>
          <p:cNvPr id="52" name="Group 145"/>
          <p:cNvGrpSpPr>
            <a:grpSpLocks/>
          </p:cNvGrpSpPr>
          <p:nvPr/>
        </p:nvGrpSpPr>
        <p:grpSpPr bwMode="auto">
          <a:xfrm>
            <a:off x="5302250" y="2160588"/>
            <a:ext cx="1444625" cy="2060575"/>
            <a:chOff x="872" y="1261"/>
            <a:chExt cx="910" cy="1298"/>
          </a:xfrm>
        </p:grpSpPr>
        <p:sp>
          <p:nvSpPr>
            <p:cNvPr id="54" name="Text Box 146"/>
            <p:cNvSpPr txBox="1">
              <a:spLocks noChangeArrowheads="1"/>
            </p:cNvSpPr>
            <p:nvPr/>
          </p:nvSpPr>
          <p:spPr bwMode="auto">
            <a:xfrm>
              <a:off x="1138" y="2281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200" ker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55" name="AutoShape 147"/>
            <p:cNvSpPr>
              <a:spLocks noChangeArrowheads="1"/>
            </p:cNvSpPr>
            <p:nvPr/>
          </p:nvSpPr>
          <p:spPr bwMode="auto">
            <a:xfrm>
              <a:off x="896" y="21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6" name="AutoShape 148"/>
            <p:cNvSpPr>
              <a:spLocks noChangeArrowheads="1"/>
            </p:cNvSpPr>
            <p:nvPr/>
          </p:nvSpPr>
          <p:spPr bwMode="auto">
            <a:xfrm>
              <a:off x="1339" y="21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7" name="AutoShape 149"/>
            <p:cNvSpPr>
              <a:spLocks noChangeArrowheads="1"/>
            </p:cNvSpPr>
            <p:nvPr/>
          </p:nvSpPr>
          <p:spPr bwMode="auto">
            <a:xfrm>
              <a:off x="896" y="17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8" name="AutoShape 150"/>
            <p:cNvSpPr>
              <a:spLocks noChangeArrowheads="1"/>
            </p:cNvSpPr>
            <p:nvPr/>
          </p:nvSpPr>
          <p:spPr bwMode="auto">
            <a:xfrm>
              <a:off x="1339" y="17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9" name="AutoShape 151"/>
            <p:cNvSpPr>
              <a:spLocks noChangeArrowheads="1"/>
            </p:cNvSpPr>
            <p:nvPr/>
          </p:nvSpPr>
          <p:spPr bwMode="auto">
            <a:xfrm>
              <a:off x="896" y="12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60" name="AutoShape 152"/>
            <p:cNvSpPr>
              <a:spLocks noChangeArrowheads="1"/>
            </p:cNvSpPr>
            <p:nvPr/>
          </p:nvSpPr>
          <p:spPr bwMode="auto">
            <a:xfrm>
              <a:off x="1339" y="12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1" name="Text Box 153"/>
            <p:cNvSpPr txBox="1">
              <a:spLocks noChangeArrowheads="1"/>
            </p:cNvSpPr>
            <p:nvPr/>
          </p:nvSpPr>
          <p:spPr bwMode="auto">
            <a:xfrm>
              <a:off x="872" y="14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2" name="Text Box 154"/>
            <p:cNvSpPr txBox="1">
              <a:spLocks noChangeArrowheads="1"/>
            </p:cNvSpPr>
            <p:nvPr/>
          </p:nvSpPr>
          <p:spPr bwMode="auto">
            <a:xfrm>
              <a:off x="1307" y="14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3" name="Text Box 155"/>
            <p:cNvSpPr txBox="1">
              <a:spLocks noChangeArrowheads="1"/>
            </p:cNvSpPr>
            <p:nvPr/>
          </p:nvSpPr>
          <p:spPr bwMode="auto">
            <a:xfrm>
              <a:off x="872" y="18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4" name="Text Box 156"/>
            <p:cNvSpPr txBox="1">
              <a:spLocks noChangeArrowheads="1"/>
            </p:cNvSpPr>
            <p:nvPr/>
          </p:nvSpPr>
          <p:spPr bwMode="auto">
            <a:xfrm>
              <a:off x="1307" y="18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5" name="Text Box 157"/>
            <p:cNvSpPr txBox="1">
              <a:spLocks noChangeArrowheads="1"/>
            </p:cNvSpPr>
            <p:nvPr/>
          </p:nvSpPr>
          <p:spPr bwMode="auto">
            <a:xfrm>
              <a:off x="872" y="23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6" name="Text Box 158"/>
            <p:cNvSpPr txBox="1">
              <a:spLocks noChangeArrowheads="1"/>
            </p:cNvSpPr>
            <p:nvPr/>
          </p:nvSpPr>
          <p:spPr bwMode="auto">
            <a:xfrm>
              <a:off x="1307" y="23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</p:grpSp>
      <p:grpSp>
        <p:nvGrpSpPr>
          <p:cNvPr id="67" name="Group 205"/>
          <p:cNvGrpSpPr>
            <a:grpSpLocks/>
          </p:cNvGrpSpPr>
          <p:nvPr/>
        </p:nvGrpSpPr>
        <p:grpSpPr bwMode="auto">
          <a:xfrm>
            <a:off x="6629400" y="2133600"/>
            <a:ext cx="1538288" cy="2060575"/>
            <a:chOff x="4176" y="1360"/>
            <a:chExt cx="969" cy="1298"/>
          </a:xfrm>
        </p:grpSpPr>
        <p:sp>
          <p:nvSpPr>
            <p:cNvPr id="68" name="Text Box 110"/>
            <p:cNvSpPr txBox="1">
              <a:spLocks noChangeArrowheads="1"/>
            </p:cNvSpPr>
            <p:nvPr/>
          </p:nvSpPr>
          <p:spPr bwMode="auto">
            <a:xfrm>
              <a:off x="4501" y="2380"/>
              <a:ext cx="339" cy="17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200" ker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69" name="AutoShape 111"/>
            <p:cNvSpPr>
              <a:spLocks noChangeArrowheads="1"/>
            </p:cNvSpPr>
            <p:nvPr/>
          </p:nvSpPr>
          <p:spPr bwMode="auto">
            <a:xfrm>
              <a:off x="4259" y="224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0" name="AutoShape 112"/>
            <p:cNvSpPr>
              <a:spLocks noChangeArrowheads="1"/>
            </p:cNvSpPr>
            <p:nvPr/>
          </p:nvSpPr>
          <p:spPr bwMode="auto">
            <a:xfrm>
              <a:off x="4702" y="223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1" name="AutoShape 113"/>
            <p:cNvSpPr>
              <a:spLocks noChangeArrowheads="1"/>
            </p:cNvSpPr>
            <p:nvPr/>
          </p:nvSpPr>
          <p:spPr bwMode="auto">
            <a:xfrm>
              <a:off x="4259" y="180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2" name="AutoShape 114"/>
            <p:cNvSpPr>
              <a:spLocks noChangeArrowheads="1"/>
            </p:cNvSpPr>
            <p:nvPr/>
          </p:nvSpPr>
          <p:spPr bwMode="auto">
            <a:xfrm>
              <a:off x="4702" y="179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3" name="AutoShape 115"/>
            <p:cNvSpPr>
              <a:spLocks noChangeArrowheads="1"/>
            </p:cNvSpPr>
            <p:nvPr/>
          </p:nvSpPr>
          <p:spPr bwMode="auto">
            <a:xfrm>
              <a:off x="4259" y="136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4" name="AutoShape 116"/>
            <p:cNvSpPr>
              <a:spLocks noChangeArrowheads="1"/>
            </p:cNvSpPr>
            <p:nvPr/>
          </p:nvSpPr>
          <p:spPr bwMode="auto">
            <a:xfrm>
              <a:off x="4702" y="1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5" name="Text Box 117"/>
            <p:cNvSpPr txBox="1">
              <a:spLocks noChangeArrowheads="1"/>
            </p:cNvSpPr>
            <p:nvPr/>
          </p:nvSpPr>
          <p:spPr bwMode="auto">
            <a:xfrm>
              <a:off x="4176" y="152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6" name="Text Box 118"/>
            <p:cNvSpPr txBox="1">
              <a:spLocks noChangeArrowheads="1"/>
            </p:cNvSpPr>
            <p:nvPr/>
          </p:nvSpPr>
          <p:spPr bwMode="auto">
            <a:xfrm>
              <a:off x="4656" y="1523"/>
              <a:ext cx="4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7" name="Text Box 119"/>
            <p:cNvSpPr txBox="1">
              <a:spLocks noChangeArrowheads="1"/>
            </p:cNvSpPr>
            <p:nvPr/>
          </p:nvSpPr>
          <p:spPr bwMode="auto">
            <a:xfrm>
              <a:off x="4224" y="1968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8" name="Text Box 120"/>
            <p:cNvSpPr txBox="1">
              <a:spLocks noChangeArrowheads="1"/>
            </p:cNvSpPr>
            <p:nvPr/>
          </p:nvSpPr>
          <p:spPr bwMode="auto">
            <a:xfrm>
              <a:off x="4656" y="1968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9" name="Text Box 121"/>
            <p:cNvSpPr txBox="1">
              <a:spLocks noChangeArrowheads="1"/>
            </p:cNvSpPr>
            <p:nvPr/>
          </p:nvSpPr>
          <p:spPr bwMode="auto">
            <a:xfrm>
              <a:off x="4224" y="2400"/>
              <a:ext cx="4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80" name="Text Box 122"/>
            <p:cNvSpPr txBox="1">
              <a:spLocks noChangeArrowheads="1"/>
            </p:cNvSpPr>
            <p:nvPr/>
          </p:nvSpPr>
          <p:spPr bwMode="auto">
            <a:xfrm>
              <a:off x="4656" y="2400"/>
              <a:ext cx="4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</p:grpSp>
      <p:grpSp>
        <p:nvGrpSpPr>
          <p:cNvPr id="81" name="Group 192"/>
          <p:cNvGrpSpPr>
            <a:grpSpLocks/>
          </p:cNvGrpSpPr>
          <p:nvPr/>
        </p:nvGrpSpPr>
        <p:grpSpPr bwMode="auto">
          <a:xfrm>
            <a:off x="8104188" y="2118409"/>
            <a:ext cx="741363" cy="2054225"/>
            <a:chOff x="5130" y="1361"/>
            <a:chExt cx="467" cy="1294"/>
          </a:xfrm>
        </p:grpSpPr>
        <p:sp>
          <p:nvSpPr>
            <p:cNvPr id="82" name="AutoShape 124"/>
            <p:cNvSpPr>
              <a:spLocks noChangeArrowheads="1"/>
            </p:cNvSpPr>
            <p:nvPr/>
          </p:nvSpPr>
          <p:spPr bwMode="auto">
            <a:xfrm>
              <a:off x="5154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81DF8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3" name="AutoShape 125"/>
            <p:cNvSpPr>
              <a:spLocks noChangeArrowheads="1"/>
            </p:cNvSpPr>
            <p:nvPr/>
          </p:nvSpPr>
          <p:spPr bwMode="auto">
            <a:xfrm>
              <a:off x="5154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4" name="AutoShape 126"/>
            <p:cNvSpPr>
              <a:spLocks noChangeArrowheads="1"/>
            </p:cNvSpPr>
            <p:nvPr/>
          </p:nvSpPr>
          <p:spPr bwMode="auto">
            <a:xfrm>
              <a:off x="5154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5" name="Text Box 127"/>
            <p:cNvSpPr txBox="1">
              <a:spLocks noChangeArrowheads="1"/>
            </p:cNvSpPr>
            <p:nvPr/>
          </p:nvSpPr>
          <p:spPr bwMode="auto">
            <a:xfrm>
              <a:off x="5130" y="153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86" name="Text Box 128"/>
            <p:cNvSpPr txBox="1">
              <a:spLocks noChangeArrowheads="1"/>
            </p:cNvSpPr>
            <p:nvPr/>
          </p:nvSpPr>
          <p:spPr bwMode="auto">
            <a:xfrm>
              <a:off x="5130" y="1966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87" name="Text Box 129"/>
            <p:cNvSpPr txBox="1">
              <a:spLocks noChangeArrowheads="1"/>
            </p:cNvSpPr>
            <p:nvPr/>
          </p:nvSpPr>
          <p:spPr bwMode="auto">
            <a:xfrm>
              <a:off x="5136" y="2352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Astro.</a:t>
              </a:r>
              <a:b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1021</a:t>
              </a:r>
            </a:p>
          </p:txBody>
        </p:sp>
      </p:grpSp>
      <p:grpSp>
        <p:nvGrpSpPr>
          <p:cNvPr id="88" name="Group 209"/>
          <p:cNvGrpSpPr>
            <a:grpSpLocks/>
          </p:cNvGrpSpPr>
          <p:nvPr/>
        </p:nvGrpSpPr>
        <p:grpSpPr bwMode="auto">
          <a:xfrm>
            <a:off x="5257800" y="4273550"/>
            <a:ext cx="3589338" cy="693738"/>
            <a:chOff x="3312" y="2692"/>
            <a:chExt cx="2261" cy="437"/>
          </a:xfrm>
        </p:grpSpPr>
        <p:grpSp>
          <p:nvGrpSpPr>
            <p:cNvPr id="89" name="Group 206"/>
            <p:cNvGrpSpPr>
              <a:grpSpLocks/>
            </p:cNvGrpSpPr>
            <p:nvPr/>
          </p:nvGrpSpPr>
          <p:grpSpPr bwMode="auto">
            <a:xfrm>
              <a:off x="3354" y="2692"/>
              <a:ext cx="2219" cy="419"/>
              <a:chOff x="3354" y="2692"/>
              <a:chExt cx="2219" cy="419"/>
            </a:xfrm>
          </p:grpSpPr>
          <p:sp>
            <p:nvSpPr>
              <p:cNvPr id="95" name="AutoShape 64"/>
              <p:cNvSpPr>
                <a:spLocks noChangeArrowheads="1"/>
              </p:cNvSpPr>
              <p:nvPr/>
            </p:nvSpPr>
            <p:spPr bwMode="auto">
              <a:xfrm>
                <a:off x="3354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6" name="AutoShape 65"/>
              <p:cNvSpPr>
                <a:spLocks noChangeArrowheads="1"/>
              </p:cNvSpPr>
              <p:nvPr/>
            </p:nvSpPr>
            <p:spPr bwMode="auto">
              <a:xfrm>
                <a:off x="3800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FFCC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7" name="AutoShape 66"/>
              <p:cNvSpPr>
                <a:spLocks noChangeArrowheads="1"/>
              </p:cNvSpPr>
              <p:nvPr/>
            </p:nvSpPr>
            <p:spPr bwMode="auto">
              <a:xfrm>
                <a:off x="4252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009DD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8" name="AutoShape 67"/>
              <p:cNvSpPr>
                <a:spLocks noChangeArrowheads="1"/>
              </p:cNvSpPr>
              <p:nvPr/>
            </p:nvSpPr>
            <p:spPr bwMode="auto">
              <a:xfrm>
                <a:off x="4695" y="2692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BC474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9" name="AutoShape 68"/>
              <p:cNvSpPr>
                <a:spLocks noChangeArrowheads="1"/>
              </p:cNvSpPr>
              <p:nvPr/>
            </p:nvSpPr>
            <p:spPr bwMode="auto">
              <a:xfrm>
                <a:off x="5130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sp>
          <p:nvSpPr>
            <p:cNvPr id="90" name="Text Box 69"/>
            <p:cNvSpPr txBox="1">
              <a:spLocks noChangeArrowheads="1"/>
            </p:cNvSpPr>
            <p:nvPr/>
          </p:nvSpPr>
          <p:spPr bwMode="auto">
            <a:xfrm>
              <a:off x="3312" y="2832"/>
              <a:ext cx="45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Philosophy</a:t>
              </a:r>
              <a:r>
                <a:rPr lang="en-US" sz="900" kern="0" dirty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sz="1200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  <p:sp>
          <p:nvSpPr>
            <p:cNvPr id="91" name="Text Box 70"/>
            <p:cNvSpPr txBox="1">
              <a:spLocks noChangeArrowheads="1"/>
            </p:cNvSpPr>
            <p:nvPr/>
          </p:nvSpPr>
          <p:spPr bwMode="auto">
            <a:xfrm>
              <a:off x="3751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  <a:b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1900E</a:t>
              </a:r>
            </a:p>
          </p:txBody>
        </p:sp>
        <p:sp>
          <p:nvSpPr>
            <p:cNvPr id="92" name="Text Box 71"/>
            <p:cNvSpPr txBox="1">
              <a:spLocks noChangeArrowheads="1"/>
            </p:cNvSpPr>
            <p:nvPr/>
          </p:nvSpPr>
          <p:spPr bwMode="auto">
            <a:xfrm>
              <a:off x="4187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>
              <a:off x="4646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1022</a:t>
              </a:r>
            </a:p>
          </p:txBody>
        </p:sp>
        <p:sp>
          <p:nvSpPr>
            <p:cNvPr id="94" name="Text Box 73"/>
            <p:cNvSpPr txBox="1">
              <a:spLocks noChangeArrowheads="1"/>
            </p:cNvSpPr>
            <p:nvPr/>
          </p:nvSpPr>
          <p:spPr bwMode="auto">
            <a:xfrm>
              <a:off x="5058" y="2841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Sociology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</p:grp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4572000" y="2276475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IV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101" name="Text Box 74"/>
          <p:cNvSpPr txBox="1">
            <a:spLocks noChangeArrowheads="1"/>
          </p:cNvSpPr>
          <p:nvPr/>
        </p:nvSpPr>
        <p:spPr bwMode="auto">
          <a:xfrm>
            <a:off x="4572000" y="434340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969" y="5172075"/>
            <a:ext cx="857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62350" y="3505199"/>
            <a:ext cx="5254626" cy="735014"/>
            <a:chOff x="3562350" y="3505199"/>
            <a:chExt cx="5254626" cy="735014"/>
          </a:xfrm>
        </p:grpSpPr>
        <p:sp>
          <p:nvSpPr>
            <p:cNvPr id="102" name="AutoShape 137"/>
            <p:cNvSpPr>
              <a:spLocks noChangeArrowheads="1"/>
            </p:cNvSpPr>
            <p:nvPr/>
          </p:nvSpPr>
          <p:spPr bwMode="auto">
            <a:xfrm>
              <a:off x="3562350" y="35814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 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3" name="AutoShape 137"/>
            <p:cNvSpPr>
              <a:spLocks noChangeArrowheads="1"/>
            </p:cNvSpPr>
            <p:nvPr/>
          </p:nvSpPr>
          <p:spPr bwMode="auto">
            <a:xfrm>
              <a:off x="8131175" y="3505199"/>
              <a:ext cx="685801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 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549142" y="4267200"/>
            <a:ext cx="5282484" cy="705647"/>
            <a:chOff x="4220369" y="4999037"/>
            <a:chExt cx="5282484" cy="705647"/>
          </a:xfrm>
        </p:grpSpPr>
        <p:sp>
          <p:nvSpPr>
            <p:cNvPr id="104" name="AutoShape 116"/>
            <p:cNvSpPr>
              <a:spLocks noChangeArrowheads="1"/>
            </p:cNvSpPr>
            <p:nvPr/>
          </p:nvSpPr>
          <p:spPr bwMode="auto">
            <a:xfrm>
              <a:off x="4220369" y="5045871"/>
              <a:ext cx="703262" cy="658813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5" name="AutoShape 116"/>
            <p:cNvSpPr>
              <a:spLocks noChangeArrowheads="1"/>
            </p:cNvSpPr>
            <p:nvPr/>
          </p:nvSpPr>
          <p:spPr bwMode="auto">
            <a:xfrm>
              <a:off x="8799591" y="4999037"/>
              <a:ext cx="703262" cy="658813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8754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Honors Bachelor Degree (4-Year) 20.0 Courses</a:t>
            </a:r>
          </a:p>
          <a:p>
            <a:pPr>
              <a:spcAft>
                <a:spcPts val="2400"/>
              </a:spcAft>
              <a:buSzPct val="75000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87" y="1424166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9094" y="1424166"/>
            <a:ext cx="14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</p:txBody>
      </p:sp>
      <p:grpSp>
        <p:nvGrpSpPr>
          <p:cNvPr id="8" name="Group 185"/>
          <p:cNvGrpSpPr>
            <a:grpSpLocks/>
          </p:cNvGrpSpPr>
          <p:nvPr/>
        </p:nvGrpSpPr>
        <p:grpSpPr bwMode="auto">
          <a:xfrm>
            <a:off x="747713" y="2174875"/>
            <a:ext cx="2119312" cy="2060575"/>
            <a:chOff x="471" y="1370"/>
            <a:chExt cx="1335" cy="1298"/>
          </a:xfrm>
        </p:grpSpPr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485" y="1370"/>
              <a:ext cx="1321" cy="1298"/>
              <a:chOff x="2140" y="1136"/>
              <a:chExt cx="1321" cy="1298"/>
            </a:xfrm>
          </p:grpSpPr>
          <p:sp>
            <p:nvSpPr>
              <p:cNvPr id="19" name="AutoShape 78"/>
              <p:cNvSpPr>
                <a:spLocks noChangeArrowheads="1"/>
              </p:cNvSpPr>
              <p:nvPr/>
            </p:nvSpPr>
            <p:spPr bwMode="auto">
              <a:xfrm>
                <a:off x="2140" y="201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" name="AutoShape 79"/>
              <p:cNvSpPr>
                <a:spLocks noChangeArrowheads="1"/>
              </p:cNvSpPr>
              <p:nvPr/>
            </p:nvSpPr>
            <p:spPr bwMode="auto">
              <a:xfrm>
                <a:off x="2583" y="2015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" name="AutoShape 80"/>
              <p:cNvSpPr>
                <a:spLocks noChangeArrowheads="1"/>
              </p:cNvSpPr>
              <p:nvPr/>
            </p:nvSpPr>
            <p:spPr bwMode="auto">
              <a:xfrm>
                <a:off x="3018" y="201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2" name="AutoShape 81"/>
              <p:cNvSpPr>
                <a:spLocks noChangeArrowheads="1"/>
              </p:cNvSpPr>
              <p:nvPr/>
            </p:nvSpPr>
            <p:spPr bwMode="auto">
              <a:xfrm>
                <a:off x="2140" y="157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AutoShape 82"/>
              <p:cNvSpPr>
                <a:spLocks noChangeArrowheads="1"/>
              </p:cNvSpPr>
              <p:nvPr/>
            </p:nvSpPr>
            <p:spPr bwMode="auto">
              <a:xfrm>
                <a:off x="2583" y="1575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" name="AutoShape 83"/>
              <p:cNvSpPr>
                <a:spLocks noChangeArrowheads="1"/>
              </p:cNvSpPr>
              <p:nvPr/>
            </p:nvSpPr>
            <p:spPr bwMode="auto">
              <a:xfrm>
                <a:off x="3018" y="157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5" name="AutoShape 84"/>
              <p:cNvSpPr>
                <a:spLocks noChangeArrowheads="1"/>
              </p:cNvSpPr>
              <p:nvPr/>
            </p:nvSpPr>
            <p:spPr bwMode="auto">
              <a:xfrm>
                <a:off x="2140" y="1140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BC474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" name="AutoShape 85"/>
              <p:cNvSpPr>
                <a:spLocks noChangeArrowheads="1"/>
              </p:cNvSpPr>
              <p:nvPr/>
            </p:nvSpPr>
            <p:spPr bwMode="auto">
              <a:xfrm>
                <a:off x="2583" y="113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7" name="AutoShape 86"/>
              <p:cNvSpPr>
                <a:spLocks noChangeArrowheads="1"/>
              </p:cNvSpPr>
              <p:nvPr/>
            </p:nvSpPr>
            <p:spPr bwMode="auto">
              <a:xfrm>
                <a:off x="3018" y="1140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480" y="148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</a:rPr>
                <a:t>Visual Arts</a:t>
              </a:r>
            </a:p>
          </p:txBody>
        </p:sp>
        <p:sp>
          <p:nvSpPr>
            <p:cNvPr id="11" name="Rectangle 88"/>
            <p:cNvSpPr>
              <a:spLocks noChangeArrowheads="1"/>
            </p:cNvSpPr>
            <p:nvPr/>
          </p:nvSpPr>
          <p:spPr bwMode="auto">
            <a:xfrm>
              <a:off x="951" y="1488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2" name="Rectangle 89"/>
            <p:cNvSpPr>
              <a:spLocks noChangeArrowheads="1"/>
            </p:cNvSpPr>
            <p:nvPr/>
          </p:nvSpPr>
          <p:spPr bwMode="auto">
            <a:xfrm>
              <a:off x="1354" y="1488"/>
              <a:ext cx="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 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3" name="Rectangle 90"/>
            <p:cNvSpPr>
              <a:spLocks noChangeArrowheads="1"/>
            </p:cNvSpPr>
            <p:nvPr/>
          </p:nvSpPr>
          <p:spPr bwMode="auto">
            <a:xfrm>
              <a:off x="471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4" name="Rectangle 91"/>
            <p:cNvSpPr>
              <a:spLocks noChangeArrowheads="1"/>
            </p:cNvSpPr>
            <p:nvPr/>
          </p:nvSpPr>
          <p:spPr bwMode="auto">
            <a:xfrm>
              <a:off x="960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1382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6" name="Rectangle 93"/>
            <p:cNvSpPr>
              <a:spLocks noChangeArrowheads="1"/>
            </p:cNvSpPr>
            <p:nvPr/>
          </p:nvSpPr>
          <p:spPr bwMode="auto">
            <a:xfrm>
              <a:off x="480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7" name="Rectangle 94"/>
            <p:cNvSpPr>
              <a:spLocks noChangeArrowheads="1"/>
            </p:cNvSpPr>
            <p:nvPr/>
          </p:nvSpPr>
          <p:spPr bwMode="auto">
            <a:xfrm>
              <a:off x="912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8" name="Rectangle 95"/>
            <p:cNvSpPr>
              <a:spLocks noChangeArrowheads="1"/>
            </p:cNvSpPr>
            <p:nvPr/>
          </p:nvSpPr>
          <p:spPr bwMode="auto">
            <a:xfrm>
              <a:off x="1344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</p:grpSp>
      <p:grpSp>
        <p:nvGrpSpPr>
          <p:cNvPr id="28" name="Group 191"/>
          <p:cNvGrpSpPr>
            <a:grpSpLocks/>
          </p:cNvGrpSpPr>
          <p:nvPr/>
        </p:nvGrpSpPr>
        <p:grpSpPr bwMode="auto">
          <a:xfrm>
            <a:off x="2832100" y="2169613"/>
            <a:ext cx="1444625" cy="2060575"/>
            <a:chOff x="1791" y="1361"/>
            <a:chExt cx="910" cy="1298"/>
          </a:xfrm>
        </p:grpSpPr>
        <p:sp>
          <p:nvSpPr>
            <p:cNvPr id="29" name="AutoShape 98"/>
            <p:cNvSpPr>
              <a:spLocks noChangeArrowheads="1"/>
            </p:cNvSpPr>
            <p:nvPr/>
          </p:nvSpPr>
          <p:spPr bwMode="auto">
            <a:xfrm>
              <a:off x="1815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0" name="AutoShape 100"/>
            <p:cNvSpPr>
              <a:spLocks noChangeArrowheads="1"/>
            </p:cNvSpPr>
            <p:nvPr/>
          </p:nvSpPr>
          <p:spPr bwMode="auto">
            <a:xfrm>
              <a:off x="1815" y="18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1" name="AutoShape 101"/>
            <p:cNvSpPr>
              <a:spLocks noChangeArrowheads="1"/>
            </p:cNvSpPr>
            <p:nvPr/>
          </p:nvSpPr>
          <p:spPr bwMode="auto">
            <a:xfrm>
              <a:off x="2258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2" name="AutoShape 102"/>
            <p:cNvSpPr>
              <a:spLocks noChangeArrowheads="1"/>
            </p:cNvSpPr>
            <p:nvPr/>
          </p:nvSpPr>
          <p:spPr bwMode="auto">
            <a:xfrm>
              <a:off x="1815" y="13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AutoShape 103"/>
            <p:cNvSpPr>
              <a:spLocks noChangeArrowheads="1"/>
            </p:cNvSpPr>
            <p:nvPr/>
          </p:nvSpPr>
          <p:spPr bwMode="auto">
            <a:xfrm>
              <a:off x="2258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4" name="Text Box 104"/>
            <p:cNvSpPr txBox="1">
              <a:spLocks noChangeArrowheads="1"/>
            </p:cNvSpPr>
            <p:nvPr/>
          </p:nvSpPr>
          <p:spPr bwMode="auto">
            <a:xfrm>
              <a:off x="1791" y="15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5" name="Text Box 105"/>
            <p:cNvSpPr txBox="1">
              <a:spLocks noChangeArrowheads="1"/>
            </p:cNvSpPr>
            <p:nvPr/>
          </p:nvSpPr>
          <p:spPr bwMode="auto">
            <a:xfrm>
              <a:off x="2226" y="15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6" name="Text Box 106"/>
            <p:cNvSpPr txBox="1">
              <a:spLocks noChangeArrowheads="1"/>
            </p:cNvSpPr>
            <p:nvPr/>
          </p:nvSpPr>
          <p:spPr bwMode="auto">
            <a:xfrm>
              <a:off x="1791" y="19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7" name="Text Box 107"/>
            <p:cNvSpPr txBox="1">
              <a:spLocks noChangeArrowheads="1"/>
            </p:cNvSpPr>
            <p:nvPr/>
          </p:nvSpPr>
          <p:spPr bwMode="auto">
            <a:xfrm>
              <a:off x="2226" y="19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8" name="Text Box 108"/>
            <p:cNvSpPr txBox="1">
              <a:spLocks noChangeArrowheads="1"/>
            </p:cNvSpPr>
            <p:nvPr/>
          </p:nvSpPr>
          <p:spPr bwMode="auto">
            <a:xfrm>
              <a:off x="1791" y="24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</p:grpSp>
      <p:grpSp>
        <p:nvGrpSpPr>
          <p:cNvPr id="40" name="Group 197"/>
          <p:cNvGrpSpPr>
            <a:grpSpLocks/>
          </p:cNvGrpSpPr>
          <p:nvPr/>
        </p:nvGrpSpPr>
        <p:grpSpPr bwMode="auto">
          <a:xfrm>
            <a:off x="5257800" y="2160588"/>
            <a:ext cx="1489075" cy="2060575"/>
            <a:chOff x="3312" y="1361"/>
            <a:chExt cx="938" cy="1298"/>
          </a:xfrm>
        </p:grpSpPr>
        <p:sp>
          <p:nvSpPr>
            <p:cNvPr id="41" name="AutoShape 133"/>
            <p:cNvSpPr>
              <a:spLocks noChangeArrowheads="1"/>
            </p:cNvSpPr>
            <p:nvPr/>
          </p:nvSpPr>
          <p:spPr bwMode="auto">
            <a:xfrm>
              <a:off x="3364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2" name="AutoShape 134"/>
            <p:cNvSpPr>
              <a:spLocks noChangeArrowheads="1"/>
            </p:cNvSpPr>
            <p:nvPr/>
          </p:nvSpPr>
          <p:spPr bwMode="auto">
            <a:xfrm>
              <a:off x="3807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3" name="AutoShape 135"/>
            <p:cNvSpPr>
              <a:spLocks noChangeArrowheads="1"/>
            </p:cNvSpPr>
            <p:nvPr/>
          </p:nvSpPr>
          <p:spPr bwMode="auto">
            <a:xfrm>
              <a:off x="3364" y="18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4" name="AutoShape 136"/>
            <p:cNvSpPr>
              <a:spLocks noChangeArrowheads="1"/>
            </p:cNvSpPr>
            <p:nvPr/>
          </p:nvSpPr>
          <p:spPr bwMode="auto">
            <a:xfrm>
              <a:off x="3807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5" name="AutoShape 137"/>
            <p:cNvSpPr>
              <a:spLocks noChangeArrowheads="1"/>
            </p:cNvSpPr>
            <p:nvPr/>
          </p:nvSpPr>
          <p:spPr bwMode="auto">
            <a:xfrm>
              <a:off x="3364" y="13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6" name="AutoShape 138"/>
            <p:cNvSpPr>
              <a:spLocks noChangeArrowheads="1"/>
            </p:cNvSpPr>
            <p:nvPr/>
          </p:nvSpPr>
          <p:spPr bwMode="auto">
            <a:xfrm>
              <a:off x="3807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7" name="Text Box 139"/>
            <p:cNvSpPr txBox="1">
              <a:spLocks noChangeArrowheads="1"/>
            </p:cNvSpPr>
            <p:nvPr/>
          </p:nvSpPr>
          <p:spPr bwMode="auto">
            <a:xfrm>
              <a:off x="3312" y="1488"/>
              <a:ext cx="45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48" name="Text Box 140"/>
            <p:cNvSpPr txBox="1">
              <a:spLocks noChangeArrowheads="1"/>
            </p:cNvSpPr>
            <p:nvPr/>
          </p:nvSpPr>
          <p:spPr bwMode="auto">
            <a:xfrm>
              <a:off x="3744" y="1488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  GSWS</a:t>
              </a:r>
            </a:p>
          </p:txBody>
        </p:sp>
        <p:sp>
          <p:nvSpPr>
            <p:cNvPr id="49" name="Text Box 141"/>
            <p:cNvSpPr txBox="1">
              <a:spLocks noChangeArrowheads="1"/>
            </p:cNvSpPr>
            <p:nvPr/>
          </p:nvSpPr>
          <p:spPr bwMode="auto">
            <a:xfrm>
              <a:off x="3312" y="1920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50" name="Text Box 142"/>
            <p:cNvSpPr txBox="1">
              <a:spLocks noChangeArrowheads="1"/>
            </p:cNvSpPr>
            <p:nvPr/>
          </p:nvSpPr>
          <p:spPr bwMode="auto">
            <a:xfrm>
              <a:off x="3792" y="1920"/>
              <a:ext cx="43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51" name="Text Box 143"/>
            <p:cNvSpPr txBox="1">
              <a:spLocks noChangeArrowheads="1"/>
            </p:cNvSpPr>
            <p:nvPr/>
          </p:nvSpPr>
          <p:spPr bwMode="auto">
            <a:xfrm>
              <a:off x="3340" y="2352"/>
              <a:ext cx="4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  <p:sp>
          <p:nvSpPr>
            <p:cNvPr id="52" name="Text Box 144"/>
            <p:cNvSpPr txBox="1">
              <a:spLocks noChangeArrowheads="1"/>
            </p:cNvSpPr>
            <p:nvPr/>
          </p:nvSpPr>
          <p:spPr bwMode="auto">
            <a:xfrm>
              <a:off x="3775" y="2352"/>
              <a:ext cx="44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</a:p>
          </p:txBody>
        </p:sp>
      </p:grpSp>
      <p:grpSp>
        <p:nvGrpSpPr>
          <p:cNvPr id="53" name="Group 194"/>
          <p:cNvGrpSpPr>
            <a:grpSpLocks/>
          </p:cNvGrpSpPr>
          <p:nvPr/>
        </p:nvGrpSpPr>
        <p:grpSpPr bwMode="auto">
          <a:xfrm>
            <a:off x="6705600" y="2133601"/>
            <a:ext cx="2162176" cy="2057400"/>
            <a:chOff x="4224" y="1344"/>
            <a:chExt cx="1362" cy="1298"/>
          </a:xfrm>
        </p:grpSpPr>
        <p:sp>
          <p:nvSpPr>
            <p:cNvPr id="54" name="AutoShape 146"/>
            <p:cNvSpPr>
              <a:spLocks noChangeArrowheads="1"/>
            </p:cNvSpPr>
            <p:nvPr/>
          </p:nvSpPr>
          <p:spPr bwMode="auto">
            <a:xfrm>
              <a:off x="4248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5" name="AutoShape 147"/>
            <p:cNvSpPr>
              <a:spLocks noChangeArrowheads="1"/>
            </p:cNvSpPr>
            <p:nvPr/>
          </p:nvSpPr>
          <p:spPr bwMode="auto">
            <a:xfrm>
              <a:off x="4691" y="222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6" name="AutoShape 148"/>
            <p:cNvSpPr>
              <a:spLocks noChangeArrowheads="1"/>
            </p:cNvSpPr>
            <p:nvPr/>
          </p:nvSpPr>
          <p:spPr bwMode="auto">
            <a:xfrm>
              <a:off x="4248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7" name="AutoShape 149"/>
            <p:cNvSpPr>
              <a:spLocks noChangeArrowheads="1"/>
            </p:cNvSpPr>
            <p:nvPr/>
          </p:nvSpPr>
          <p:spPr bwMode="auto">
            <a:xfrm>
              <a:off x="4691" y="178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8" name="AutoShape 150"/>
            <p:cNvSpPr>
              <a:spLocks noChangeArrowheads="1"/>
            </p:cNvSpPr>
            <p:nvPr/>
          </p:nvSpPr>
          <p:spPr bwMode="auto">
            <a:xfrm>
              <a:off x="4248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9" name="AutoShape 151"/>
            <p:cNvSpPr>
              <a:spLocks noChangeArrowheads="1"/>
            </p:cNvSpPr>
            <p:nvPr/>
          </p:nvSpPr>
          <p:spPr bwMode="auto">
            <a:xfrm>
              <a:off x="4691" y="13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0" name="Text Box 152"/>
            <p:cNvSpPr txBox="1">
              <a:spLocks noChangeArrowheads="1"/>
            </p:cNvSpPr>
            <p:nvPr/>
          </p:nvSpPr>
          <p:spPr bwMode="auto">
            <a:xfrm>
              <a:off x="4224" y="154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1" name="Text Box 153"/>
            <p:cNvSpPr txBox="1">
              <a:spLocks noChangeArrowheads="1"/>
            </p:cNvSpPr>
            <p:nvPr/>
          </p:nvSpPr>
          <p:spPr bwMode="auto">
            <a:xfrm>
              <a:off x="4659" y="154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2" name="Text Box 154"/>
            <p:cNvSpPr txBox="1">
              <a:spLocks noChangeArrowheads="1"/>
            </p:cNvSpPr>
            <p:nvPr/>
          </p:nvSpPr>
          <p:spPr bwMode="auto">
            <a:xfrm>
              <a:off x="4224" y="1977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3" name="Text Box 155"/>
            <p:cNvSpPr txBox="1">
              <a:spLocks noChangeArrowheads="1"/>
            </p:cNvSpPr>
            <p:nvPr/>
          </p:nvSpPr>
          <p:spPr bwMode="auto">
            <a:xfrm>
              <a:off x="4659" y="1977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4" name="Text Box 156"/>
            <p:cNvSpPr txBox="1">
              <a:spLocks noChangeArrowheads="1"/>
            </p:cNvSpPr>
            <p:nvPr/>
          </p:nvSpPr>
          <p:spPr bwMode="auto">
            <a:xfrm>
              <a:off x="4224" y="24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5" name="Text Box 157"/>
            <p:cNvSpPr txBox="1">
              <a:spLocks noChangeArrowheads="1"/>
            </p:cNvSpPr>
            <p:nvPr/>
          </p:nvSpPr>
          <p:spPr bwMode="auto">
            <a:xfrm>
              <a:off x="4659" y="24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6" name="AutoShape 160"/>
            <p:cNvSpPr>
              <a:spLocks noChangeArrowheads="1"/>
            </p:cNvSpPr>
            <p:nvPr/>
          </p:nvSpPr>
          <p:spPr bwMode="auto">
            <a:xfrm>
              <a:off x="5143" y="178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7" name="AutoShape 161"/>
            <p:cNvSpPr>
              <a:spLocks noChangeArrowheads="1"/>
            </p:cNvSpPr>
            <p:nvPr/>
          </p:nvSpPr>
          <p:spPr bwMode="auto">
            <a:xfrm>
              <a:off x="5143" y="134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8" name="Text Box 162"/>
            <p:cNvSpPr txBox="1">
              <a:spLocks noChangeArrowheads="1"/>
            </p:cNvSpPr>
            <p:nvPr/>
          </p:nvSpPr>
          <p:spPr bwMode="auto">
            <a:xfrm>
              <a:off x="5119" y="1515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9" name="Text Box 163"/>
            <p:cNvSpPr txBox="1">
              <a:spLocks noChangeArrowheads="1"/>
            </p:cNvSpPr>
            <p:nvPr/>
          </p:nvSpPr>
          <p:spPr bwMode="auto">
            <a:xfrm>
              <a:off x="5119" y="1950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1238" y="3523369"/>
            <a:ext cx="5337176" cy="716843"/>
            <a:chOff x="3551238" y="3523369"/>
            <a:chExt cx="5337176" cy="716843"/>
          </a:xfrm>
        </p:grpSpPr>
        <p:sp>
          <p:nvSpPr>
            <p:cNvPr id="39" name="AutoShape 117"/>
            <p:cNvSpPr>
              <a:spLocks noChangeArrowheads="1"/>
            </p:cNvSpPr>
            <p:nvPr/>
          </p:nvSpPr>
          <p:spPr bwMode="auto">
            <a:xfrm>
              <a:off x="3551238" y="3581400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 err="1">
                  <a:solidFill>
                    <a:prstClr val="white"/>
                  </a:solidFill>
                </a:rPr>
                <a:t>ActSci</a:t>
              </a:r>
              <a:endParaRPr lang="en-US" sz="1050" b="1" kern="0" dirty="0">
                <a:solidFill>
                  <a:prstClr val="white"/>
                </a:solidFill>
              </a:endParaRP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</a:rPr>
                <a:t>2053</a:t>
              </a:r>
            </a:p>
          </p:txBody>
        </p:sp>
        <p:sp>
          <p:nvSpPr>
            <p:cNvPr id="74" name="AutoShape 122"/>
            <p:cNvSpPr>
              <a:spLocks noChangeArrowheads="1"/>
            </p:cNvSpPr>
            <p:nvPr/>
          </p:nvSpPr>
          <p:spPr bwMode="auto">
            <a:xfrm>
              <a:off x="8185151" y="3523369"/>
              <a:ext cx="703263" cy="662697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ActSci</a:t>
              </a: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2053</a:t>
              </a:r>
            </a:p>
          </p:txBody>
        </p:sp>
      </p:grpSp>
      <p:grpSp>
        <p:nvGrpSpPr>
          <p:cNvPr id="78" name="Group 196"/>
          <p:cNvGrpSpPr>
            <a:grpSpLocks/>
          </p:cNvGrpSpPr>
          <p:nvPr/>
        </p:nvGrpSpPr>
        <p:grpSpPr bwMode="auto">
          <a:xfrm>
            <a:off x="5302250" y="4273550"/>
            <a:ext cx="3544888" cy="715963"/>
            <a:chOff x="3340" y="2692"/>
            <a:chExt cx="2233" cy="451"/>
          </a:xfrm>
        </p:grpSpPr>
        <p:sp>
          <p:nvSpPr>
            <p:cNvPr id="79" name="AutoShape 65"/>
            <p:cNvSpPr>
              <a:spLocks noChangeArrowheads="1"/>
            </p:cNvSpPr>
            <p:nvPr/>
          </p:nvSpPr>
          <p:spPr bwMode="auto">
            <a:xfrm>
              <a:off x="3354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0" name="AutoShape 66"/>
            <p:cNvSpPr>
              <a:spLocks noChangeArrowheads="1"/>
            </p:cNvSpPr>
            <p:nvPr/>
          </p:nvSpPr>
          <p:spPr bwMode="auto">
            <a:xfrm>
              <a:off x="3800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1" name="AutoShape 67"/>
            <p:cNvSpPr>
              <a:spLocks noChangeArrowheads="1"/>
            </p:cNvSpPr>
            <p:nvPr/>
          </p:nvSpPr>
          <p:spPr bwMode="auto">
            <a:xfrm>
              <a:off x="4252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" name="AutoShape 68"/>
            <p:cNvSpPr>
              <a:spLocks noChangeArrowheads="1"/>
            </p:cNvSpPr>
            <p:nvPr/>
          </p:nvSpPr>
          <p:spPr bwMode="auto">
            <a:xfrm>
              <a:off x="4695" y="2692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3" name="AutoShape 69"/>
            <p:cNvSpPr>
              <a:spLocks noChangeArrowheads="1"/>
            </p:cNvSpPr>
            <p:nvPr/>
          </p:nvSpPr>
          <p:spPr bwMode="auto">
            <a:xfrm>
              <a:off x="5130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3340" y="2817"/>
              <a:ext cx="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1200</a:t>
              </a:r>
            </a:p>
          </p:txBody>
        </p:sp>
        <p:sp>
          <p:nvSpPr>
            <p:cNvPr id="85" name="Text Box 71"/>
            <p:cNvSpPr txBox="1">
              <a:spLocks noChangeArrowheads="1"/>
            </p:cNvSpPr>
            <p:nvPr/>
          </p:nvSpPr>
          <p:spPr bwMode="auto">
            <a:xfrm>
              <a:off x="3751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Greek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86" name="Text Box 72"/>
            <p:cNvSpPr txBox="1">
              <a:spLocks noChangeArrowheads="1"/>
            </p:cNvSpPr>
            <p:nvPr/>
          </p:nvSpPr>
          <p:spPr bwMode="auto">
            <a:xfrm>
              <a:off x="4176" y="2784"/>
              <a:ext cx="4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000" kern="0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  <a:b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1020E*</a:t>
              </a:r>
            </a:p>
          </p:txBody>
        </p:sp>
        <p:sp>
          <p:nvSpPr>
            <p:cNvPr id="87" name="Text Box 73"/>
            <p:cNvSpPr txBox="1">
              <a:spLocks noChangeArrowheads="1"/>
            </p:cNvSpPr>
            <p:nvPr/>
          </p:nvSpPr>
          <p:spPr bwMode="auto">
            <a:xfrm>
              <a:off x="4646" y="2841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English</a:t>
              </a:r>
            </a:p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88" name="Text Box 74"/>
            <p:cNvSpPr txBox="1">
              <a:spLocks noChangeArrowheads="1"/>
            </p:cNvSpPr>
            <p:nvPr/>
          </p:nvSpPr>
          <p:spPr bwMode="auto">
            <a:xfrm>
              <a:off x="5058" y="2841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  <a:b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kern="0" dirty="0">
                  <a:solidFill>
                    <a:prstClr val="white"/>
                  </a:solidFill>
                  <a:latin typeface="Arial Narrow" pitchFamily="34" charset="0"/>
                </a:rPr>
                <a:t>1020E</a:t>
              </a:r>
            </a:p>
          </p:txBody>
        </p:sp>
      </p:grpSp>
      <p:grpSp>
        <p:nvGrpSpPr>
          <p:cNvPr id="89" name="Group 195"/>
          <p:cNvGrpSpPr>
            <a:grpSpLocks/>
          </p:cNvGrpSpPr>
          <p:nvPr/>
        </p:nvGrpSpPr>
        <p:grpSpPr bwMode="auto">
          <a:xfrm>
            <a:off x="731838" y="4273547"/>
            <a:ext cx="3544887" cy="698500"/>
            <a:chOff x="461" y="2692"/>
            <a:chExt cx="2233" cy="440"/>
          </a:xfrm>
        </p:grpSpPr>
        <p:sp>
          <p:nvSpPr>
            <p:cNvPr id="90" name="AutoShape 52"/>
            <p:cNvSpPr>
              <a:spLocks noChangeArrowheads="1"/>
            </p:cNvSpPr>
            <p:nvPr/>
          </p:nvSpPr>
          <p:spPr bwMode="auto">
            <a:xfrm>
              <a:off x="475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1" name="AutoShape 53"/>
            <p:cNvSpPr>
              <a:spLocks noChangeArrowheads="1"/>
            </p:cNvSpPr>
            <p:nvPr/>
          </p:nvSpPr>
          <p:spPr bwMode="auto">
            <a:xfrm>
              <a:off x="921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1373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1816" y="2692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251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68B3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5" name="Text Box 57"/>
            <p:cNvSpPr txBox="1">
              <a:spLocks noChangeArrowheads="1"/>
            </p:cNvSpPr>
            <p:nvPr/>
          </p:nvSpPr>
          <p:spPr bwMode="auto">
            <a:xfrm>
              <a:off x="461" y="2817"/>
              <a:ext cx="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  <a:t>Italian</a:t>
              </a:r>
              <a:b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96" name="Text Box 58"/>
            <p:cNvSpPr txBox="1">
              <a:spLocks noChangeArrowheads="1"/>
            </p:cNvSpPr>
            <p:nvPr/>
          </p:nvSpPr>
          <p:spPr bwMode="auto">
            <a:xfrm>
              <a:off x="872" y="2841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English</a:t>
              </a:r>
            </a:p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97" name="Text Box 59"/>
            <p:cNvSpPr txBox="1">
              <a:spLocks noChangeArrowheads="1"/>
            </p:cNvSpPr>
            <p:nvPr/>
          </p:nvSpPr>
          <p:spPr bwMode="auto">
            <a:xfrm>
              <a:off x="1296" y="2784"/>
              <a:ext cx="4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 Narrow" pitchFamily="34" charset="0"/>
                </a:rPr>
                <a:t>Art History 1641 &amp;1643</a:t>
              </a:r>
            </a:p>
          </p:txBody>
        </p:sp>
        <p:sp>
          <p:nvSpPr>
            <p:cNvPr id="98" name="Text Box 60"/>
            <p:cNvSpPr txBox="1">
              <a:spLocks noChangeArrowheads="1"/>
            </p:cNvSpPr>
            <p:nvPr/>
          </p:nvSpPr>
          <p:spPr bwMode="auto">
            <a:xfrm>
              <a:off x="1776" y="2784"/>
              <a:ext cx="46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Studio Art </a:t>
              </a: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1601</a:t>
              </a:r>
            </a:p>
          </p:txBody>
        </p:sp>
        <p:sp>
          <p:nvSpPr>
            <p:cNvPr id="99" name="Text Box 61"/>
            <p:cNvSpPr txBox="1">
              <a:spLocks noChangeArrowheads="1"/>
            </p:cNvSpPr>
            <p:nvPr/>
          </p:nvSpPr>
          <p:spPr bwMode="auto">
            <a:xfrm>
              <a:off x="2179" y="2841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Sociology</a:t>
              </a:r>
              <a:b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1021E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524" y="4989513"/>
            <a:ext cx="8810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AutoShape 141"/>
          <p:cNvSpPr>
            <a:spLocks noChangeArrowheads="1"/>
          </p:cNvSpPr>
          <p:nvPr/>
        </p:nvSpPr>
        <p:spPr bwMode="auto">
          <a:xfrm>
            <a:off x="8124825" y="4283075"/>
            <a:ext cx="703263" cy="658813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  <a:p>
            <a:pPr algn="ctr" defTabSz="914400"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51238" y="3525339"/>
            <a:ext cx="5316538" cy="701848"/>
            <a:chOff x="3551238" y="3527253"/>
            <a:chExt cx="5316538" cy="701848"/>
          </a:xfrm>
        </p:grpSpPr>
        <p:sp>
          <p:nvSpPr>
            <p:cNvPr id="71" name="AutoShape 117"/>
            <p:cNvSpPr>
              <a:spLocks noChangeArrowheads="1"/>
            </p:cNvSpPr>
            <p:nvPr/>
          </p:nvSpPr>
          <p:spPr bwMode="auto">
            <a:xfrm>
              <a:off x="3551238" y="3566404"/>
              <a:ext cx="703263" cy="662697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1" name="AutoShape 122"/>
            <p:cNvSpPr>
              <a:spLocks noChangeArrowheads="1"/>
            </p:cNvSpPr>
            <p:nvPr/>
          </p:nvSpPr>
          <p:spPr bwMode="auto">
            <a:xfrm>
              <a:off x="8164513" y="3527253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6825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Bachelor Degree (3-Year) 15.0 Courses</a:t>
            </a: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87" y="1424166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6755" y="1429107"/>
            <a:ext cx="167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Minor</a:t>
            </a:r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769938" y="2338388"/>
            <a:ext cx="2097087" cy="1363662"/>
            <a:chOff x="485" y="1809"/>
            <a:chExt cx="1321" cy="859"/>
          </a:xfrm>
        </p:grpSpPr>
        <p:sp>
          <p:nvSpPr>
            <p:cNvPr id="9" name="AutoShape 77"/>
            <p:cNvSpPr>
              <a:spLocks noChangeArrowheads="1"/>
            </p:cNvSpPr>
            <p:nvPr/>
          </p:nvSpPr>
          <p:spPr bwMode="auto">
            <a:xfrm>
              <a:off x="485" y="225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0" name="AutoShape 78"/>
            <p:cNvSpPr>
              <a:spLocks noChangeArrowheads="1"/>
            </p:cNvSpPr>
            <p:nvPr/>
          </p:nvSpPr>
          <p:spPr bwMode="auto">
            <a:xfrm>
              <a:off x="928" y="224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1" name="AutoShape 79"/>
            <p:cNvSpPr>
              <a:spLocks noChangeArrowheads="1"/>
            </p:cNvSpPr>
            <p:nvPr/>
          </p:nvSpPr>
          <p:spPr bwMode="auto">
            <a:xfrm>
              <a:off x="1363" y="225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2" name="AutoShape 80"/>
            <p:cNvSpPr>
              <a:spLocks noChangeArrowheads="1"/>
            </p:cNvSpPr>
            <p:nvPr/>
          </p:nvSpPr>
          <p:spPr bwMode="auto">
            <a:xfrm>
              <a:off x="485" y="181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3" name="AutoShape 81"/>
            <p:cNvSpPr>
              <a:spLocks noChangeArrowheads="1"/>
            </p:cNvSpPr>
            <p:nvPr/>
          </p:nvSpPr>
          <p:spPr bwMode="auto">
            <a:xfrm>
              <a:off x="928" y="180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4" name="AutoShape 82"/>
            <p:cNvSpPr>
              <a:spLocks noChangeArrowheads="1"/>
            </p:cNvSpPr>
            <p:nvPr/>
          </p:nvSpPr>
          <p:spPr bwMode="auto">
            <a:xfrm>
              <a:off x="1363" y="181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5" name="Rectangle 83"/>
            <p:cNvSpPr>
              <a:spLocks noChangeArrowheads="1"/>
            </p:cNvSpPr>
            <p:nvPr/>
          </p:nvSpPr>
          <p:spPr bwMode="auto">
            <a:xfrm>
              <a:off x="495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976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7" name="Rectangle 85"/>
            <p:cNvSpPr>
              <a:spLocks noChangeArrowheads="1"/>
            </p:cNvSpPr>
            <p:nvPr/>
          </p:nvSpPr>
          <p:spPr bwMode="auto">
            <a:xfrm>
              <a:off x="1387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8" name="Rectangle 86"/>
            <p:cNvSpPr>
              <a:spLocks noChangeArrowheads="1"/>
            </p:cNvSpPr>
            <p:nvPr/>
          </p:nvSpPr>
          <p:spPr bwMode="auto">
            <a:xfrm>
              <a:off x="493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9" name="Rectangle 87"/>
            <p:cNvSpPr>
              <a:spLocks noChangeArrowheads="1"/>
            </p:cNvSpPr>
            <p:nvPr/>
          </p:nvSpPr>
          <p:spPr bwMode="auto">
            <a:xfrm>
              <a:off x="952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1387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</p:grpSp>
      <p:grpSp>
        <p:nvGrpSpPr>
          <p:cNvPr id="29" name="Group 161"/>
          <p:cNvGrpSpPr>
            <a:grpSpLocks/>
          </p:cNvGrpSpPr>
          <p:nvPr/>
        </p:nvGrpSpPr>
        <p:grpSpPr bwMode="auto">
          <a:xfrm>
            <a:off x="714377" y="3723816"/>
            <a:ext cx="3544887" cy="666750"/>
            <a:chOff x="461" y="2356"/>
            <a:chExt cx="2233" cy="420"/>
          </a:xfrm>
        </p:grpSpPr>
        <p:sp>
          <p:nvSpPr>
            <p:cNvPr id="30" name="AutoShape 52"/>
            <p:cNvSpPr>
              <a:spLocks noChangeArrowheads="1"/>
            </p:cNvSpPr>
            <p:nvPr/>
          </p:nvSpPr>
          <p:spPr bwMode="auto">
            <a:xfrm>
              <a:off x="475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AutoShape 53"/>
            <p:cNvSpPr>
              <a:spLocks noChangeArrowheads="1"/>
            </p:cNvSpPr>
            <p:nvPr/>
          </p:nvSpPr>
          <p:spPr bwMode="auto">
            <a:xfrm>
              <a:off x="921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AutoShape 54"/>
            <p:cNvSpPr>
              <a:spLocks noChangeArrowheads="1"/>
            </p:cNvSpPr>
            <p:nvPr/>
          </p:nvSpPr>
          <p:spPr bwMode="auto">
            <a:xfrm>
              <a:off x="1373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AutoShape 55"/>
            <p:cNvSpPr>
              <a:spLocks noChangeArrowheads="1"/>
            </p:cNvSpPr>
            <p:nvPr/>
          </p:nvSpPr>
          <p:spPr bwMode="auto">
            <a:xfrm>
              <a:off x="1816" y="235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AutoShape 56"/>
            <p:cNvSpPr>
              <a:spLocks noChangeArrowheads="1"/>
            </p:cNvSpPr>
            <p:nvPr/>
          </p:nvSpPr>
          <p:spPr bwMode="auto">
            <a:xfrm>
              <a:off x="2251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Text Box 57"/>
            <p:cNvSpPr txBox="1">
              <a:spLocks noChangeArrowheads="1"/>
            </p:cNvSpPr>
            <p:nvPr/>
          </p:nvSpPr>
          <p:spPr bwMode="auto">
            <a:xfrm>
              <a:off x="461" y="2448"/>
              <a:ext cx="4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  <a:t>Visual Arts</a:t>
              </a:r>
              <a:b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  <a:t>Studio 1020</a:t>
              </a:r>
              <a:endParaRPr lang="en-US" sz="105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872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  <a:t>German</a:t>
              </a:r>
              <a:b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auto">
            <a:xfrm>
              <a:off x="1308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Latin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1767" y="2505"/>
              <a:ext cx="46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  <a:latin typeface="Arial Narrow" pitchFamily="34" charset="0"/>
                </a:rPr>
                <a:t>Philosophy</a:t>
              </a:r>
              <a:br>
                <a:rPr lang="en-US" sz="10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2179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  <a:t>History</a:t>
              </a:r>
              <a:b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  <a:t>1403E</a:t>
              </a:r>
            </a:p>
          </p:txBody>
        </p:sp>
      </p:grp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0" y="2303463"/>
            <a:ext cx="685800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endParaRPr lang="en-US" sz="105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0" y="381635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grpSp>
        <p:nvGrpSpPr>
          <p:cNvPr id="42" name="Group 154"/>
          <p:cNvGrpSpPr>
            <a:grpSpLocks/>
          </p:cNvGrpSpPr>
          <p:nvPr/>
        </p:nvGrpSpPr>
        <p:grpSpPr bwMode="auto">
          <a:xfrm>
            <a:off x="5302250" y="2324100"/>
            <a:ext cx="1444625" cy="1363663"/>
            <a:chOff x="3340" y="1464"/>
            <a:chExt cx="910" cy="859"/>
          </a:xfrm>
        </p:grpSpPr>
        <p:sp>
          <p:nvSpPr>
            <p:cNvPr id="43" name="AutoShape 115"/>
            <p:cNvSpPr>
              <a:spLocks noChangeArrowheads="1"/>
            </p:cNvSpPr>
            <p:nvPr/>
          </p:nvSpPr>
          <p:spPr bwMode="auto">
            <a:xfrm>
              <a:off x="3364" y="190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4" name="AutoShape 116"/>
            <p:cNvSpPr>
              <a:spLocks noChangeArrowheads="1"/>
            </p:cNvSpPr>
            <p:nvPr/>
          </p:nvSpPr>
          <p:spPr bwMode="auto">
            <a:xfrm>
              <a:off x="3807" y="19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5" name="AutoShape 117"/>
            <p:cNvSpPr>
              <a:spLocks noChangeArrowheads="1"/>
            </p:cNvSpPr>
            <p:nvPr/>
          </p:nvSpPr>
          <p:spPr bwMode="auto">
            <a:xfrm>
              <a:off x="3364" y="146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6" name="AutoShape 118"/>
            <p:cNvSpPr>
              <a:spLocks noChangeArrowheads="1"/>
            </p:cNvSpPr>
            <p:nvPr/>
          </p:nvSpPr>
          <p:spPr bwMode="auto">
            <a:xfrm>
              <a:off x="3807" y="146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7" name="Text Box 119"/>
            <p:cNvSpPr txBox="1">
              <a:spLocks noChangeArrowheads="1"/>
            </p:cNvSpPr>
            <p:nvPr/>
          </p:nvSpPr>
          <p:spPr bwMode="auto">
            <a:xfrm>
              <a:off x="3360" y="1584"/>
              <a:ext cx="4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48" name="Text Box 120"/>
            <p:cNvSpPr txBox="1">
              <a:spLocks noChangeArrowheads="1"/>
            </p:cNvSpPr>
            <p:nvPr/>
          </p:nvSpPr>
          <p:spPr bwMode="auto">
            <a:xfrm>
              <a:off x="3775" y="1584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49" name="Text Box 121"/>
            <p:cNvSpPr txBox="1">
              <a:spLocks noChangeArrowheads="1"/>
            </p:cNvSpPr>
            <p:nvPr/>
          </p:nvSpPr>
          <p:spPr bwMode="auto">
            <a:xfrm>
              <a:off x="3340" y="2064"/>
              <a:ext cx="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50" name="Text Box 122"/>
            <p:cNvSpPr txBox="1">
              <a:spLocks noChangeArrowheads="1"/>
            </p:cNvSpPr>
            <p:nvPr/>
          </p:nvSpPr>
          <p:spPr bwMode="auto">
            <a:xfrm>
              <a:off x="3775" y="2064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</p:grpSp>
      <p:grpSp>
        <p:nvGrpSpPr>
          <p:cNvPr id="51" name="Group 160"/>
          <p:cNvGrpSpPr>
            <a:grpSpLocks/>
          </p:cNvGrpSpPr>
          <p:nvPr/>
        </p:nvGrpSpPr>
        <p:grpSpPr bwMode="auto">
          <a:xfrm>
            <a:off x="6705600" y="2322513"/>
            <a:ext cx="1462088" cy="1363662"/>
            <a:chOff x="4224" y="1463"/>
            <a:chExt cx="921" cy="859"/>
          </a:xfrm>
        </p:grpSpPr>
        <p:sp>
          <p:nvSpPr>
            <p:cNvPr id="52" name="AutoShape 129"/>
            <p:cNvSpPr>
              <a:spLocks noChangeArrowheads="1"/>
            </p:cNvSpPr>
            <p:nvPr/>
          </p:nvSpPr>
          <p:spPr bwMode="auto">
            <a:xfrm>
              <a:off x="4259" y="190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3" name="AutoShape 130"/>
            <p:cNvSpPr>
              <a:spLocks noChangeArrowheads="1"/>
            </p:cNvSpPr>
            <p:nvPr/>
          </p:nvSpPr>
          <p:spPr bwMode="auto">
            <a:xfrm>
              <a:off x="4702" y="190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4" name="AutoShape 131"/>
            <p:cNvSpPr>
              <a:spLocks noChangeArrowheads="1"/>
            </p:cNvSpPr>
            <p:nvPr/>
          </p:nvSpPr>
          <p:spPr bwMode="auto">
            <a:xfrm>
              <a:off x="4259" y="146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5" name="AutoShape 132"/>
            <p:cNvSpPr>
              <a:spLocks noChangeArrowheads="1"/>
            </p:cNvSpPr>
            <p:nvPr/>
          </p:nvSpPr>
          <p:spPr bwMode="auto">
            <a:xfrm>
              <a:off x="4702" y="146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6" name="Text Box 133"/>
            <p:cNvSpPr txBox="1">
              <a:spLocks noChangeArrowheads="1"/>
            </p:cNvSpPr>
            <p:nvPr/>
          </p:nvSpPr>
          <p:spPr bwMode="auto">
            <a:xfrm>
              <a:off x="4224" y="1632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7" name="Text Box 134"/>
            <p:cNvSpPr txBox="1">
              <a:spLocks noChangeArrowheads="1"/>
            </p:cNvSpPr>
            <p:nvPr/>
          </p:nvSpPr>
          <p:spPr bwMode="auto">
            <a:xfrm>
              <a:off x="4656" y="1632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8" name="Text Box 135"/>
            <p:cNvSpPr txBox="1">
              <a:spLocks noChangeArrowheads="1"/>
            </p:cNvSpPr>
            <p:nvPr/>
          </p:nvSpPr>
          <p:spPr bwMode="auto">
            <a:xfrm>
              <a:off x="4224" y="2064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9" name="Text Box 136"/>
            <p:cNvSpPr txBox="1">
              <a:spLocks noChangeArrowheads="1"/>
            </p:cNvSpPr>
            <p:nvPr/>
          </p:nvSpPr>
          <p:spPr bwMode="auto">
            <a:xfrm>
              <a:off x="4656" y="2064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</p:grpSp>
      <p:grpSp>
        <p:nvGrpSpPr>
          <p:cNvPr id="66" name="Group 162"/>
          <p:cNvGrpSpPr>
            <a:grpSpLocks/>
          </p:cNvGrpSpPr>
          <p:nvPr/>
        </p:nvGrpSpPr>
        <p:grpSpPr bwMode="auto">
          <a:xfrm>
            <a:off x="5324475" y="3740150"/>
            <a:ext cx="3560763" cy="665163"/>
            <a:chOff x="3354" y="2356"/>
            <a:chExt cx="2243" cy="419"/>
          </a:xfrm>
        </p:grpSpPr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3354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3800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9" name="AutoShape 67"/>
            <p:cNvSpPr>
              <a:spLocks noChangeArrowheads="1"/>
            </p:cNvSpPr>
            <p:nvPr/>
          </p:nvSpPr>
          <p:spPr bwMode="auto">
            <a:xfrm>
              <a:off x="4252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4695" y="235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5154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r>
                <a:rPr lang="en-US" sz="1050" b="1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Anthro</a:t>
              </a: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1020E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3213" y="2324100"/>
            <a:ext cx="1444626" cy="1381125"/>
            <a:chOff x="2843213" y="2324100"/>
            <a:chExt cx="1444626" cy="1381125"/>
          </a:xfrm>
        </p:grpSpPr>
        <p:sp>
          <p:nvSpPr>
            <p:cNvPr id="22" name="AutoShape 91"/>
            <p:cNvSpPr>
              <a:spLocks noChangeArrowheads="1"/>
            </p:cNvSpPr>
            <p:nvPr/>
          </p:nvSpPr>
          <p:spPr bwMode="auto">
            <a:xfrm>
              <a:off x="2881313" y="302895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3" name="AutoShape 93"/>
            <p:cNvSpPr>
              <a:spLocks noChangeArrowheads="1"/>
            </p:cNvSpPr>
            <p:nvPr/>
          </p:nvSpPr>
          <p:spPr bwMode="auto">
            <a:xfrm>
              <a:off x="2881313" y="233045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4" name="AutoShape 94"/>
            <p:cNvSpPr>
              <a:spLocks noChangeArrowheads="1"/>
            </p:cNvSpPr>
            <p:nvPr/>
          </p:nvSpPr>
          <p:spPr bwMode="auto">
            <a:xfrm>
              <a:off x="3584576" y="23241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 Box 95"/>
            <p:cNvSpPr txBox="1">
              <a:spLocks noChangeArrowheads="1"/>
            </p:cNvSpPr>
            <p:nvPr/>
          </p:nvSpPr>
          <p:spPr bwMode="auto">
            <a:xfrm>
              <a:off x="2843213" y="263207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6" name="Text Box 96"/>
            <p:cNvSpPr txBox="1">
              <a:spLocks noChangeArrowheads="1"/>
            </p:cNvSpPr>
            <p:nvPr/>
          </p:nvSpPr>
          <p:spPr bwMode="auto">
            <a:xfrm>
              <a:off x="3533776" y="263207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7" name="Text Box 97"/>
            <p:cNvSpPr txBox="1">
              <a:spLocks noChangeArrowheads="1"/>
            </p:cNvSpPr>
            <p:nvPr/>
          </p:nvSpPr>
          <p:spPr bwMode="auto">
            <a:xfrm>
              <a:off x="2843213" y="3322638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8" name="AutoShape 106"/>
            <p:cNvSpPr>
              <a:spLocks noChangeArrowheads="1"/>
            </p:cNvSpPr>
            <p:nvPr/>
          </p:nvSpPr>
          <p:spPr bwMode="auto">
            <a:xfrm>
              <a:off x="3551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57576" y="3198347"/>
              <a:ext cx="64293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Physics </a:t>
              </a:r>
            </a:p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1021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62913" y="2324100"/>
            <a:ext cx="822325" cy="1381125"/>
            <a:chOff x="8062913" y="2324100"/>
            <a:chExt cx="822325" cy="1381125"/>
          </a:xfrm>
        </p:grpSpPr>
        <p:grpSp>
          <p:nvGrpSpPr>
            <p:cNvPr id="72" name="Group 157"/>
            <p:cNvGrpSpPr>
              <a:grpSpLocks/>
            </p:cNvGrpSpPr>
            <p:nvPr/>
          </p:nvGrpSpPr>
          <p:grpSpPr bwMode="auto">
            <a:xfrm>
              <a:off x="8143875" y="2324100"/>
              <a:ext cx="741363" cy="658813"/>
              <a:chOff x="5130" y="1464"/>
              <a:chExt cx="467" cy="415"/>
            </a:xfrm>
          </p:grpSpPr>
          <p:sp>
            <p:nvSpPr>
              <p:cNvPr id="73" name="AutoShape 125"/>
              <p:cNvSpPr>
                <a:spLocks noChangeArrowheads="1"/>
              </p:cNvSpPr>
              <p:nvPr/>
            </p:nvSpPr>
            <p:spPr bwMode="auto">
              <a:xfrm>
                <a:off x="5154" y="1464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4" name="Text Box 126"/>
              <p:cNvSpPr txBox="1">
                <a:spLocks noChangeArrowheads="1"/>
              </p:cNvSpPr>
              <p:nvPr/>
            </p:nvSpPr>
            <p:spPr bwMode="auto">
              <a:xfrm>
                <a:off x="5130" y="1630"/>
                <a:ext cx="3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r>
                  <a:rPr lang="en-US" sz="1200" b="1" kern="0" dirty="0">
                    <a:solidFill>
                      <a:prstClr val="black"/>
                    </a:solidFill>
                    <a:latin typeface="Arial Narrow" pitchFamily="34" charset="0"/>
                  </a:rPr>
                  <a:t>Option</a:t>
                </a:r>
              </a:p>
            </p:txBody>
          </p:sp>
        </p:grpSp>
        <p:sp>
          <p:nvSpPr>
            <p:cNvPr id="75" name="AutoShape 111"/>
            <p:cNvSpPr>
              <a:spLocks noChangeArrowheads="1"/>
            </p:cNvSpPr>
            <p:nvPr/>
          </p:nvSpPr>
          <p:spPr bwMode="auto">
            <a:xfrm>
              <a:off x="8123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62913" y="3172480"/>
              <a:ext cx="6223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Physics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1021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58770" y="3884782"/>
            <a:ext cx="708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Classical Studies 1000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2813" y="3976688"/>
            <a:ext cx="65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French 1010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61163" y="3976688"/>
            <a:ext cx="5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English 1020E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64426" y="3976688"/>
            <a:ext cx="507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Film 1022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36706" y="4708644"/>
            <a:ext cx="541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Group A</a:t>
            </a: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4572000" y="2466975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82" name="Text Box 75"/>
          <p:cNvSpPr txBox="1">
            <a:spLocks noChangeArrowheads="1"/>
          </p:cNvSpPr>
          <p:nvPr/>
        </p:nvSpPr>
        <p:spPr bwMode="auto">
          <a:xfrm>
            <a:off x="4583111" y="3807943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6999" y="4810125"/>
            <a:ext cx="8810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33776" y="3033713"/>
            <a:ext cx="5308601" cy="668337"/>
            <a:chOff x="3551238" y="3036888"/>
            <a:chExt cx="5308601" cy="668337"/>
          </a:xfrm>
        </p:grpSpPr>
        <p:sp>
          <p:nvSpPr>
            <p:cNvPr id="85" name="AutoShape 106"/>
            <p:cNvSpPr>
              <a:spLocks noChangeArrowheads="1"/>
            </p:cNvSpPr>
            <p:nvPr/>
          </p:nvSpPr>
          <p:spPr bwMode="auto">
            <a:xfrm>
              <a:off x="3551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86" name="AutoShape 106"/>
            <p:cNvSpPr>
              <a:spLocks noChangeArrowheads="1"/>
            </p:cNvSpPr>
            <p:nvPr/>
          </p:nvSpPr>
          <p:spPr bwMode="auto">
            <a:xfrm>
              <a:off x="8156576" y="3036888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40919" y="3733800"/>
            <a:ext cx="5344319" cy="673775"/>
            <a:chOff x="3540919" y="3733800"/>
            <a:chExt cx="5344319" cy="673775"/>
          </a:xfrm>
        </p:grpSpPr>
        <p:sp>
          <p:nvSpPr>
            <p:cNvPr id="84" name="AutoShape 69"/>
            <p:cNvSpPr>
              <a:spLocks noChangeArrowheads="1"/>
            </p:cNvSpPr>
            <p:nvPr/>
          </p:nvSpPr>
          <p:spPr bwMode="auto">
            <a:xfrm>
              <a:off x="8181975" y="3748762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7" name="AutoShape 69"/>
            <p:cNvSpPr>
              <a:spLocks noChangeArrowheads="1"/>
            </p:cNvSpPr>
            <p:nvPr/>
          </p:nvSpPr>
          <p:spPr bwMode="auto">
            <a:xfrm>
              <a:off x="3540919" y="37338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 </a:t>
            </a:r>
          </a:p>
        </p:txBody>
      </p:sp>
    </p:spTree>
    <p:extLst>
      <p:ext uri="{BB962C8B-B14F-4D97-AF65-F5344CB8AC3E}">
        <p14:creationId xmlns:p14="http://schemas.microsoft.com/office/powerpoint/2010/main" val="1098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978" y="122192"/>
            <a:ext cx="8437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+mj-lt"/>
                <a:cs typeface="Arial Unicode MS"/>
              </a:rPr>
              <a:t>Academic Standing Status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316" y="936276"/>
            <a:ext cx="83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Level 1 Progression</a:t>
            </a:r>
          </a:p>
        </p:txBody>
      </p:sp>
      <p:graphicFrame>
        <p:nvGraphicFramePr>
          <p:cNvPr id="8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58807"/>
              </p:ext>
            </p:extLst>
          </p:nvPr>
        </p:nvGraphicFramePr>
        <p:xfrm>
          <a:off x="513644" y="1397941"/>
          <a:ext cx="6858000" cy="1371504"/>
        </p:xfrm>
        <a:graphic>
          <a:graphicData uri="http://schemas.openxmlformats.org/drawingml/2006/table">
            <a:tbl>
              <a:tblPr/>
              <a:tblGrid>
                <a:gridCol w="342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Good Standing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≥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55%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Probation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 – 54%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Required to Withdraw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 50%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653" y="2776737"/>
            <a:ext cx="83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Level 2 Progression</a:t>
            </a:r>
          </a:p>
        </p:txBody>
      </p:sp>
      <p:graphicFrame>
        <p:nvGraphicFramePr>
          <p:cNvPr id="10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46550"/>
              </p:ext>
            </p:extLst>
          </p:nvPr>
        </p:nvGraphicFramePr>
        <p:xfrm>
          <a:off x="513644" y="3238402"/>
          <a:ext cx="6858000" cy="1371504"/>
        </p:xfrm>
        <a:graphic>
          <a:graphicData uri="http://schemas.openxmlformats.org/drawingml/2006/table">
            <a:tbl>
              <a:tblPr/>
              <a:tblGrid>
                <a:gridCol w="343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Good Standing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≥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Probation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 – 59%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Required to Withdraw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 55%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5854"/>
              </p:ext>
            </p:extLst>
          </p:nvPr>
        </p:nvGraphicFramePr>
        <p:xfrm>
          <a:off x="513644" y="4857782"/>
          <a:ext cx="6934906" cy="457168"/>
        </p:xfrm>
        <a:graphic>
          <a:graphicData uri="http://schemas.openxmlformats.org/drawingml/2006/table">
            <a:tbl>
              <a:tblPr/>
              <a:tblGrid>
                <a:gridCol w="342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Honors Progression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38859"/>
              </p:ext>
            </p:extLst>
          </p:nvPr>
        </p:nvGraphicFramePr>
        <p:xfrm>
          <a:off x="513644" y="5534025"/>
          <a:ext cx="6934906" cy="457168"/>
        </p:xfrm>
        <a:graphic>
          <a:graphicData uri="http://schemas.openxmlformats.org/drawingml/2006/table">
            <a:tbl>
              <a:tblPr/>
              <a:tblGrid>
                <a:gridCol w="345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Dean’s Honor List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9530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46"/>
            <a:ext cx="8229600" cy="49538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3B1B70"/>
                </a:solidFill>
                <a:cs typeface="Arial Unicode MS"/>
              </a:rPr>
            </a:br>
            <a:r>
              <a:rPr lang="en-US" b="1" dirty="0">
                <a:solidFill>
                  <a:srgbClr val="3B1B70"/>
                </a:solidFill>
                <a:cs typeface="Arial Unicode MS"/>
              </a:rPr>
              <a:t>Definitions</a:t>
            </a:r>
            <a:br>
              <a:rPr lang="en-US" b="1" dirty="0">
                <a:solidFill>
                  <a:srgbClr val="3B1B70"/>
                </a:solidFill>
                <a:cs typeface="Arial Unicode MS"/>
              </a:rPr>
            </a:br>
            <a:endParaRPr lang="en-US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304800" y="522329"/>
            <a:ext cx="8382000" cy="56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>
            <a:spAutoFit/>
          </a:bodyPr>
          <a:lstStyle/>
          <a:p>
            <a:r>
              <a:rPr lang="en-CA" sz="1700" b="1" dirty="0">
                <a:solidFill>
                  <a:srgbClr val="4F2683"/>
                </a:solidFill>
                <a:latin typeface="+mj-lt"/>
              </a:rPr>
              <a:t>Prerequisite </a:t>
            </a:r>
            <a:endParaRPr lang="en-US" sz="1700" b="1" dirty="0">
              <a:solidFill>
                <a:srgbClr val="4F2683"/>
              </a:solidFill>
              <a:latin typeface="+mj-lt"/>
            </a:endParaRP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course that must be successfully completed prior to registration for credit in the desired course.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5613" lvl="1"/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 err="1">
                <a:solidFill>
                  <a:srgbClr val="4F2683"/>
                </a:solidFill>
                <a:latin typeface="+mj-lt"/>
              </a:rPr>
              <a:t>Corequisite</a:t>
            </a:r>
            <a:r>
              <a:rPr lang="en-CA" sz="1700" b="1" dirty="0">
                <a:solidFill>
                  <a:srgbClr val="4F2683"/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course that must be taken concurrently with (or prior to registration in) the desired course.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 err="1">
                <a:solidFill>
                  <a:srgbClr val="4F2683"/>
                </a:solidFill>
                <a:latin typeface="+mj-lt"/>
              </a:rPr>
              <a:t>Antirequisite</a:t>
            </a:r>
            <a:r>
              <a:rPr lang="en-CA" sz="1700" b="1" dirty="0">
                <a:solidFill>
                  <a:srgbClr val="4F2683"/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Courses that overlap sufficiently in course content that both cannot be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taken for credit. </a:t>
            </a:r>
          </a:p>
          <a:p>
            <a:pPr>
              <a:lnSpc>
                <a:spcPct val="80000"/>
              </a:lnSpc>
            </a:pP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Courses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Unless otherwise noted "course", "option", or "full-course equivalent" means one full course or two half-courses (1.0 course).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Essay Course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Courses with a significant writing component that is designated E or F/G. 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Principal Course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Specific first year courses that determine your eligibility for modules. 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Modules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Set of courses required for degrees (e.g. Major, Minor)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Subsidiary/Option</a:t>
            </a:r>
            <a:r>
              <a:rPr lang="en-CA" sz="1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Elective or optional subject within an honors program.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85685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Course Numbering</a:t>
            </a: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1000-1999 – First-year courses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2000-4999 – Senior courses</a:t>
            </a:r>
          </a:p>
          <a:p>
            <a:pPr marL="685800" indent="-685800">
              <a:buFont typeface="Arial"/>
              <a:buChar char="•"/>
            </a:pPr>
            <a:endParaRPr lang="en-US" sz="20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0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A/B – first term/second term non-essay half-course (0.5)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Y – half-course offered in other than a regular session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E – essay full course (1.0)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F/G – first term/second term essay half-course (0.5)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W/X – first term/second term full-course offered in one term (1.0)</a:t>
            </a: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843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1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B1B70"/>
                </a:solidFill>
                <a:cs typeface="Arial Unicode MS"/>
              </a:rPr>
              <a:t>Tips</a:t>
            </a:r>
            <a:endParaRPr lang="en-US" dirty="0"/>
          </a:p>
        </p:txBody>
      </p:sp>
      <p:sp>
        <p:nvSpPr>
          <p:cNvPr id="4" name="Text Box 102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984067"/>
            <a:ext cx="8229600" cy="43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>
            <a:spAutoFit/>
          </a:bodyPr>
          <a:lstStyle/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First year requirements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You must complete any missing year 1 courses at your next registration.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Affiliated College Courses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of 1.0 course at an affiliated college, if it is not offered on main campus.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Special Permission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Consult the Department concerned to request permission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(i.e.: waive prerequisite)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Course Load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of 5.0 courses. Maximum of 5 per term.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Repeats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1 repeat of a passed course; 2 repeats of a failed course. 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Update your address!</a:t>
            </a:r>
            <a:endParaRPr lang="en-CA" sz="1800" b="1" dirty="0">
              <a:solidFill>
                <a:srgbClr val="4F26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61" y="573850"/>
            <a:ext cx="800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What’s your module?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886" y="1589513"/>
            <a:ext cx="771946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Get the information you need and submit your Intent to Register Form online via your student center account by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March 31, 2026.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B1B70"/>
                </a:solidFill>
                <a:cs typeface="Arial Unicode MS"/>
              </a:rPr>
              <a:t>Submit your ITR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Visit your student center account at student.uwo.ca to submit your ITR.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4F2683"/>
                </a:solidFill>
              </a:rPr>
              <a:t>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you are unable to submit it online, please contact an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Academic Advisor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(Ben Hakala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bhakala@uwo.ca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or Jen Tramble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jtramble@uwo.ca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March 31 </a:t>
            </a:r>
            <a:r>
              <a:rPr lang="en-US" sz="3600" b="1" dirty="0">
                <a:solidFill>
                  <a:srgbClr val="4F2683"/>
                </a:solidFill>
              </a:rPr>
              <a:t>is the deadline to submit your ITR.</a:t>
            </a:r>
          </a:p>
        </p:txBody>
      </p:sp>
    </p:spTree>
    <p:extLst>
      <p:ext uri="{BB962C8B-B14F-4D97-AF65-F5344CB8AC3E}">
        <p14:creationId xmlns:p14="http://schemas.microsoft.com/office/powerpoint/2010/main" val="283996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457200" y="228600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8167" y="373796"/>
            <a:ext cx="74595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View the online Academic Calendar at </a:t>
            </a:r>
            <a:r>
              <a:rPr lang="en-US" sz="1600" b="1" dirty="0">
                <a:solidFill>
                  <a:srgbClr val="5A29AB"/>
                </a:solidFill>
              </a:rPr>
              <a:t>www.westerncalendar.uwo.ca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388219" y="1292623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8167" y="1292623"/>
            <a:ext cx="74595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Attend the ITR Fair in Mustang Lounge on March 18</a:t>
            </a:r>
            <a:r>
              <a:rPr lang="en-US" sz="1600" b="1" baseline="30000" dirty="0"/>
              <a:t>th</a:t>
            </a:r>
            <a:r>
              <a:rPr lang="en-US" sz="1600" b="1" dirty="0"/>
              <a:t> and 19</a:t>
            </a:r>
            <a:r>
              <a:rPr lang="en-US" sz="1600" b="1" baseline="30000" dirty="0"/>
              <a:t>th</a:t>
            </a:r>
            <a:r>
              <a:rPr lang="en-US" sz="1600" b="1" dirty="0"/>
              <a:t>, </a:t>
            </a:r>
            <a:r>
              <a:rPr lang="en-US" sz="1600" b="1"/>
              <a:t>and attend Departmental </a:t>
            </a:r>
            <a:r>
              <a:rPr lang="en-US" sz="1600" b="1" dirty="0"/>
              <a:t>Advising Sessions – see the schedule online at www.uwo.ca/arts</a:t>
            </a:r>
            <a:endParaRPr lang="en-US" sz="1600" b="1" dirty="0">
              <a:solidFill>
                <a:srgbClr val="5A29AB"/>
              </a:solidFill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388219" y="2484521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3" name="Down Arrow 2"/>
          <p:cNvSpPr/>
          <p:nvPr/>
        </p:nvSpPr>
        <p:spPr>
          <a:xfrm>
            <a:off x="4709159" y="866275"/>
            <a:ext cx="466823" cy="303998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709159" y="2065822"/>
            <a:ext cx="466823" cy="303998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9529" y="2485724"/>
            <a:ext cx="292608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Review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Degree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Module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Course Choices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447270" y="3719777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13" name="Down Arrow 12"/>
          <p:cNvSpPr/>
          <p:nvPr/>
        </p:nvSpPr>
        <p:spPr>
          <a:xfrm rot="3588635">
            <a:off x="2360594" y="2949947"/>
            <a:ext cx="466823" cy="1110916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417896">
            <a:off x="7004751" y="2931571"/>
            <a:ext cx="466823" cy="1110916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416" y="3986477"/>
            <a:ext cx="32141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Submit</a:t>
            </a:r>
            <a:r>
              <a:rPr lang="en-US" sz="1600" b="1" dirty="0"/>
              <a:t> an Online* ITR by </a:t>
            </a:r>
            <a:r>
              <a:rPr lang="en-US" sz="1600" b="1" dirty="0">
                <a:solidFill>
                  <a:srgbClr val="C00000"/>
                </a:solidFill>
              </a:rPr>
              <a:t>March 31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5451" y="3998490"/>
            <a:ext cx="30745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Start Early! </a:t>
            </a:r>
            <a:r>
              <a:rPr lang="en-US" sz="1600" b="1" dirty="0"/>
              <a:t>You may revise your online ITR until March 31.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416" y="4791869"/>
            <a:ext cx="86595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May and June, Departments will check eligibility for requested choices (Adjudication)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Check</a:t>
            </a:r>
            <a:r>
              <a:rPr lang="en-US" sz="1600" b="1" dirty="0"/>
              <a:t> your report comments, and degree &amp; module eligibility via </a:t>
            </a:r>
            <a:r>
              <a:rPr lang="en-US" sz="1600" b="1" dirty="0">
                <a:solidFill>
                  <a:srgbClr val="C00000"/>
                </a:solidFill>
              </a:rPr>
              <a:t>student.uwo.ca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416" y="5529044"/>
            <a:ext cx="8659526" cy="523220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*Please note: Some students must submit a paper ITR form.  For those few exceptions, please visit www.uwo.ca/arts/counselling/registration/intent_to_register/index.html</a:t>
            </a:r>
          </a:p>
        </p:txBody>
      </p:sp>
    </p:spTree>
    <p:extLst>
      <p:ext uri="{BB962C8B-B14F-4D97-AF65-F5344CB8AC3E}">
        <p14:creationId xmlns:p14="http://schemas.microsoft.com/office/powerpoint/2010/main" val="41840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 autoUpdateAnimBg="0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7" y="573851"/>
            <a:ext cx="80057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What happens next?</a:t>
            </a:r>
          </a:p>
          <a:p>
            <a:pPr>
              <a:spcAft>
                <a:spcPts val="1200"/>
              </a:spcAft>
            </a:pP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cs typeface="Arial"/>
              </a:rPr>
              <a:t>Online registration appointment dates and priorities are determined.</a:t>
            </a:r>
          </a:p>
          <a:p>
            <a:pPr marL="685800" indent="-6858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cs typeface="Arial"/>
              </a:rPr>
              <a:t>Register for courses via </a:t>
            </a:r>
            <a:r>
              <a:rPr lang="en-US" sz="3600" i="1" dirty="0">
                <a:solidFill>
                  <a:schemeClr val="bg1"/>
                </a:solidFill>
                <a:cs typeface="Arial"/>
              </a:rPr>
              <a:t>student.uwo.ca</a:t>
            </a:r>
            <a:r>
              <a:rPr lang="en-US" sz="3600" dirty="0">
                <a:solidFill>
                  <a:schemeClr val="bg1"/>
                </a:solidFill>
                <a:cs typeface="Arial"/>
              </a:rPr>
              <a:t> during the summer.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1041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876" y="0"/>
            <a:ext cx="8005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Online ITR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(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http://www.uwo.ca/arts/counselling)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Arial"/>
              <a:cs typeface="Arial Unicode MS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8" y="796209"/>
            <a:ext cx="5791121" cy="23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01729" y="1228597"/>
            <a:ext cx="914400" cy="3907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97546" y="1956451"/>
            <a:ext cx="1068249" cy="3073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urved Right Arrow 2"/>
          <p:cNvSpPr/>
          <p:nvPr/>
        </p:nvSpPr>
        <p:spPr>
          <a:xfrm rot="18558009">
            <a:off x="1082134" y="2308334"/>
            <a:ext cx="703187" cy="1909295"/>
          </a:xfrm>
          <a:prstGeom prst="curvedRightArrow">
            <a:avLst>
              <a:gd name="adj1" fmla="val 25000"/>
              <a:gd name="adj2" fmla="val 50000"/>
              <a:gd name="adj3" fmla="val 241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09" y="1733006"/>
            <a:ext cx="6462986" cy="43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2894607" y="3169626"/>
            <a:ext cx="1198422" cy="36551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8" y="98549"/>
            <a:ext cx="80057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How to use the Online ITR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+mj-lt"/>
              <a:cs typeface="Arial Unicode MS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Visit student.uwo.ca.  Select the “Academics” tile followed by the “Program Status” tile. 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24233-9CB8-40E4-FE06-BE9F23DB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88" y="1824738"/>
            <a:ext cx="5198363" cy="36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926" y="296091"/>
            <a:ext cx="810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2) Select the “Intent to Register Form.” Log in to Western One Experience.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827" y="1166018"/>
            <a:ext cx="65796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ea typeface="+mn-ea"/>
                <a:cs typeface="Arial"/>
              </a:rPr>
              <a:t>3) Select either full-time or part-time studies: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E20F8-6462-193B-5F20-3BC3B503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5" y="1730469"/>
            <a:ext cx="7893816" cy="16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2168</Words>
  <Application>Microsoft Office PowerPoint</Application>
  <PresentationFormat>On-screen Show (4:3)</PresentationFormat>
  <Paragraphs>493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Arial Unicode MS</vt:lpstr>
      <vt:lpstr>Calibri</vt:lpstr>
      <vt:lpstr>Comic Sans MS</vt:lpstr>
      <vt:lpstr>Constantia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Select either full-time or part-time studies: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Online ITR</vt:lpstr>
      <vt:lpstr>PowerPoint Presentation</vt:lpstr>
      <vt:lpstr>PowerPoint Presentation</vt:lpstr>
      <vt:lpstr>PowerPoint Presentation</vt:lpstr>
      <vt:lpstr>Common to all degrees:</vt:lpstr>
      <vt:lpstr> What’s Your Module?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Definitions </vt:lpstr>
      <vt:lpstr>PowerPoint Presentation</vt:lpstr>
      <vt:lpstr>Tips</vt:lpstr>
      <vt:lpstr>Submit your ITR online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Green</dc:creator>
  <cp:lastModifiedBy>Ben Hakala</cp:lastModifiedBy>
  <cp:revision>140</cp:revision>
  <dcterms:created xsi:type="dcterms:W3CDTF">2011-12-22T19:42:13Z</dcterms:created>
  <dcterms:modified xsi:type="dcterms:W3CDTF">2026-02-10T16:35:31Z</dcterms:modified>
</cp:coreProperties>
</file>