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6" r:id="rId2"/>
    <p:sldId id="287" r:id="rId3"/>
    <p:sldId id="269" r:id="rId4"/>
    <p:sldId id="257" r:id="rId5"/>
    <p:sldId id="260" r:id="rId6"/>
    <p:sldId id="268" r:id="rId7"/>
    <p:sldId id="270" r:id="rId8"/>
    <p:sldId id="278" r:id="rId9"/>
    <p:sldId id="279" r:id="rId10"/>
    <p:sldId id="280" r:id="rId11"/>
    <p:sldId id="277" r:id="rId12"/>
    <p:sldId id="275" r:id="rId13"/>
    <p:sldId id="272" r:id="rId14"/>
    <p:sldId id="271" r:id="rId15"/>
    <p:sldId id="264" r:id="rId16"/>
    <p:sldId id="273" r:id="rId17"/>
    <p:sldId id="259" r:id="rId18"/>
    <p:sldId id="274" r:id="rId19"/>
    <p:sldId id="276" r:id="rId20"/>
    <p:sldId id="282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cKOeU08k1W4dlZq23qsYg==" hashData="Xh2A4CwZXnw/+xe20eHVi0uZ51qRN4/nVLHVoznBY4pLv3HjT6wLhqBJFwTjoGOYM8F3Cw/IU9s7ElodXyQnjQ=="/>
  <p:extLst>
    <p:ext uri="{EFAFB233-063F-42B5-8137-9DF3F51BA10A}">
      <p15:sldGuideLst xmlns:p15="http://schemas.microsoft.com/office/powerpoint/2012/main">
        <p15:guide id="1" orient="horz" pos="1457" userDrawn="1">
          <p15:clr>
            <a:srgbClr val="A4A3A4"/>
          </p15:clr>
        </p15:guide>
        <p15:guide id="2" pos="1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3C1B71"/>
    <a:srgbClr val="4F2683"/>
    <a:srgbClr val="F6AC41"/>
    <a:srgbClr val="DE3B3C"/>
    <a:srgbClr val="ABC61F"/>
    <a:srgbClr val="1573BD"/>
    <a:srgbClr val="807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/>
    <p:restoredTop sz="94709"/>
  </p:normalViewPr>
  <p:slideViewPr>
    <p:cSldViewPr snapToGrid="0" snapToObjects="1">
      <p:cViewPr varScale="1">
        <p:scale>
          <a:sx n="161" d="100"/>
          <a:sy n="161" d="100"/>
        </p:scale>
        <p:origin x="208" y="424"/>
      </p:cViewPr>
      <p:guideLst>
        <p:guide orient="horz" pos="145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7E02-177F-1742-9B54-4359DFA80663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D64E-5987-2D4B-9D87-3BA09D935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9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97568-298B-6740-9B9F-550E69FACD20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C7D68-8AC4-0440-B1C1-67A64591BB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5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28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35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10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96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34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38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48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855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52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CA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 – the principal applicant details how the </a:t>
            </a:r>
            <a:r>
              <a:rPr lang="en-CA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 </a:t>
            </a:r>
            <a:r>
              <a:rPr lang="en-CA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meets </a:t>
            </a:r>
            <a:r>
              <a:rPr lang="en-CA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Ac</a:t>
            </a:r>
            <a:r>
              <a:rPr lang="en-CA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ademy criteria and why Western is the right venue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CA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CA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 – the proposed team is described and justified. Part 2 includes sub-sections completed by proposed </a:t>
            </a:r>
            <a:r>
              <a:rPr lang="en-CA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Fellows </a:t>
            </a:r>
            <a:r>
              <a:rPr lang="en-CA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CA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Visiting Western Fellows. </a:t>
            </a:r>
            <a:r>
              <a:rPr lang="en-CA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the principal applicant’s responsibility to coordinate, gather and submit these subsections with the </a:t>
            </a:r>
            <a:r>
              <a:rPr lang="en-CA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</a:t>
            </a:r>
            <a:r>
              <a:rPr lang="en-CA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39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339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2920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92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76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11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91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87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33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7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8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3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7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2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4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5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4A24-CCD4-E849-8882-22BD847D2D41}" type="datetimeFigureOut">
              <a:rPr lang="en-US" smtClean="0"/>
              <a:t>5/28/21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8058-3785-FA4E-971F-CD5983288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3.jpeg" descr="FallUC.jpg">
            <a:extLst>
              <a:ext uri="{FF2B5EF4-FFF2-40B4-BE49-F238E27FC236}">
                <a16:creationId xmlns:a16="http://schemas.microsoft.com/office/drawing/2014/main" id="{8F50E523-5E08-9845-AA66-C8ECB332C65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1700503"/>
            <a:ext cx="9144001" cy="3861604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50">
            <a:extLst>
              <a:ext uri="{FF2B5EF4-FFF2-40B4-BE49-F238E27FC236}">
                <a16:creationId xmlns:a16="http://schemas.microsoft.com/office/drawing/2014/main" id="{706495B0-8EA3-2B40-A763-47951C2488AC}"/>
              </a:ext>
            </a:extLst>
          </p:cNvPr>
          <p:cNvSpPr/>
          <p:nvPr/>
        </p:nvSpPr>
        <p:spPr>
          <a:xfrm>
            <a:off x="179939" y="137327"/>
            <a:ext cx="8604831" cy="1785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/>
            <a:r>
              <a:rPr lang="en-US" sz="4800" b="1" dirty="0">
                <a:solidFill>
                  <a:srgbClr val="4F2683"/>
                </a:solidFill>
                <a:latin typeface="Arial Bold"/>
                <a:ea typeface="Arial Bold"/>
                <a:cs typeface="Arial Bold"/>
                <a:sym typeface="Arial Bold"/>
              </a:rPr>
              <a:t>The Western Academy for Advanced Research</a:t>
            </a:r>
          </a:p>
          <a:p>
            <a:pPr lvl="0"/>
            <a:endParaRPr sz="1000" dirty="0">
              <a:solidFill>
                <a:srgbClr val="3C1B71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894C94-48AE-DF42-8418-3831C22EEBA1}"/>
              </a:ext>
            </a:extLst>
          </p:cNvPr>
          <p:cNvSpPr/>
          <p:nvPr/>
        </p:nvSpPr>
        <p:spPr>
          <a:xfrm>
            <a:off x="-1" y="5638309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srgbClr val="3C1B71"/>
                </a:solidFill>
                <a:latin typeface="Arial Bold"/>
                <a:ea typeface="Arial Bold"/>
                <a:cs typeface="Arial Bold"/>
                <a:sym typeface="Arial Bold"/>
              </a:rPr>
              <a:t>uwo.ca/academy | wafar@uwo.ca | @WesternUAcademy</a:t>
            </a:r>
          </a:p>
        </p:txBody>
      </p:sp>
    </p:spTree>
    <p:extLst>
      <p:ext uri="{BB962C8B-B14F-4D97-AF65-F5344CB8AC3E}">
        <p14:creationId xmlns:p14="http://schemas.microsoft.com/office/powerpoint/2010/main" val="13430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277F115-FCFC-DE4B-BA4F-C5E925A66135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DE5D8E-C0B1-D040-BA9A-B638E8DA2867}"/>
              </a:ext>
            </a:extLst>
          </p:cNvPr>
          <p:cNvSpPr/>
          <p:nvPr/>
        </p:nvSpPr>
        <p:spPr>
          <a:xfrm>
            <a:off x="416150" y="1869405"/>
            <a:ext cx="843575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Graduate students working with </a:t>
            </a:r>
            <a:r>
              <a:rPr lang="en-US" sz="2400" i="1" dirty="0">
                <a:latin typeface="Arial"/>
                <a:cs typeface="Arial"/>
              </a:rPr>
              <a:t>Western Fellows </a:t>
            </a:r>
            <a:r>
              <a:rPr lang="en-US" sz="2400" dirty="0">
                <a:latin typeface="Arial"/>
                <a:cs typeface="Arial"/>
              </a:rPr>
              <a:t>and Visiting </a:t>
            </a:r>
            <a:r>
              <a:rPr lang="en-US" sz="2400" i="1" dirty="0">
                <a:latin typeface="Arial"/>
                <a:cs typeface="Arial"/>
              </a:rPr>
              <a:t>Western Fellows </a:t>
            </a:r>
            <a:r>
              <a:rPr lang="en-US" sz="2400" dirty="0">
                <a:latin typeface="Arial"/>
                <a:cs typeface="Arial"/>
              </a:rPr>
              <a:t>should be welcomed to participate in a theme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Participation of other faculty members, community members, members of government and private sectors, as deemed appropriate, is encouraged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20D18B-52C8-2C47-B9D0-6CB6B23EA45E}"/>
              </a:ext>
            </a:extLst>
          </p:cNvPr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406940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BABE7D-1E46-F940-8BF8-26A292049C39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E356CF-DE2C-0F4E-9EDC-67D446F999DC}"/>
              </a:ext>
            </a:extLst>
          </p:cNvPr>
          <p:cNvSpPr/>
          <p:nvPr/>
        </p:nvSpPr>
        <p:spPr>
          <a:xfrm>
            <a:off x="416150" y="1869405"/>
            <a:ext cx="843575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Plan is to support two </a:t>
            </a:r>
            <a:r>
              <a:rPr lang="en-US" sz="2400" i="1" dirty="0">
                <a:latin typeface="Arial"/>
                <a:cs typeface="Arial"/>
              </a:rPr>
              <a:t>themes</a:t>
            </a:r>
            <a:r>
              <a:rPr lang="en-US" sz="2400" dirty="0">
                <a:latin typeface="Arial"/>
                <a:cs typeface="Arial"/>
              </a:rPr>
              <a:t> of normal duration (10-12 months) per year during initial years of operation</a:t>
            </a:r>
          </a:p>
          <a:p>
            <a:pPr marL="1143000" lvl="1" indent="-685800">
              <a:spcAft>
                <a:spcPts val="2400"/>
              </a:spcAft>
              <a:buSzPct val="50000"/>
              <a:buFont typeface="Wingdings" pitchFamily="2" charset="2"/>
              <a:buChar char="Ø"/>
            </a:pPr>
            <a:r>
              <a:rPr lang="en-US" sz="2200" dirty="0">
                <a:latin typeface="Arial"/>
                <a:cs typeface="Arial"/>
              </a:rPr>
              <a:t>Shorter terms may be considered on case-by-case basis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Hosting a larger number of </a:t>
            </a:r>
            <a:r>
              <a:rPr lang="en-US" sz="2400" i="1" dirty="0">
                <a:latin typeface="Arial"/>
                <a:cs typeface="Arial"/>
              </a:rPr>
              <a:t>themes</a:t>
            </a:r>
            <a:r>
              <a:rPr lang="en-US" sz="2400" dirty="0">
                <a:latin typeface="Arial"/>
                <a:cs typeface="Arial"/>
              </a:rPr>
              <a:t> annually may be considered in the future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2F729E-5B19-9A4F-B922-185043ADBFCC}"/>
              </a:ext>
            </a:extLst>
          </p:cNvPr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Themes</a:t>
            </a:r>
          </a:p>
        </p:txBody>
      </p:sp>
    </p:spTree>
    <p:extLst>
      <p:ext uri="{BB962C8B-B14F-4D97-AF65-F5344CB8AC3E}">
        <p14:creationId xmlns:p14="http://schemas.microsoft.com/office/powerpoint/2010/main" val="182060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Themes</a:t>
            </a:r>
            <a:endParaRPr lang="en-US" sz="6000" b="1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04D0C6-2A37-A64F-A6EE-F14D204CC025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F5DB3-31E8-2B4B-B051-379C0E4E25EC}"/>
              </a:ext>
            </a:extLst>
          </p:cNvPr>
          <p:cNvSpPr/>
          <p:nvPr/>
        </p:nvSpPr>
        <p:spPr>
          <a:xfrm>
            <a:off x="416150" y="1869405"/>
            <a:ext cx="84357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i="1" dirty="0">
                <a:latin typeface="Arial"/>
                <a:cs typeface="Arial"/>
              </a:rPr>
              <a:t>Themes</a:t>
            </a:r>
            <a:r>
              <a:rPr lang="en-US" sz="2400" dirty="0">
                <a:latin typeface="Arial"/>
                <a:cs typeface="Arial"/>
              </a:rPr>
              <a:t> are to be of broad public significance and involve topics that can benefit from ideas drawn from across the spectrum of scholarship and sectors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i="1" dirty="0">
                <a:latin typeface="Arial"/>
                <a:cs typeface="Arial"/>
              </a:rPr>
              <a:t>Themes</a:t>
            </a:r>
            <a:r>
              <a:rPr lang="en-US" sz="2400" dirty="0">
                <a:latin typeface="Arial"/>
                <a:cs typeface="Arial"/>
              </a:rPr>
              <a:t> will be chosen for relevance to current major issues affecting Canada and the world, and for the prospects of making a significant advance in thinking that would influence directions of society, governments, and the broader public and private sectors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Strong emphasis on public dissemination of outcomes</a:t>
            </a:r>
          </a:p>
        </p:txBody>
      </p:sp>
    </p:spTree>
    <p:extLst>
      <p:ext uri="{BB962C8B-B14F-4D97-AF65-F5344CB8AC3E}">
        <p14:creationId xmlns:p14="http://schemas.microsoft.com/office/powerpoint/2010/main" val="39970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FFD97E1-A544-804A-84BF-2BE987EAF3C1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EB116FF-1E7D-8E45-85B8-3A26618BF35D}"/>
              </a:ext>
            </a:extLst>
          </p:cNvPr>
          <p:cNvGrpSpPr/>
          <p:nvPr/>
        </p:nvGrpSpPr>
        <p:grpSpPr>
          <a:xfrm>
            <a:off x="293907" y="2322761"/>
            <a:ext cx="8570693" cy="2237877"/>
            <a:chOff x="286653" y="2310061"/>
            <a:chExt cx="8570693" cy="223787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7B579CC-4AD1-DD4C-8E5E-E5BEE4364CD8}"/>
                </a:ext>
              </a:extLst>
            </p:cNvPr>
            <p:cNvSpPr/>
            <p:nvPr/>
          </p:nvSpPr>
          <p:spPr>
            <a:xfrm>
              <a:off x="286653" y="2310061"/>
              <a:ext cx="8570693" cy="223787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C1B7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7AEEDD-AA6A-4045-BFBF-6C3EFFB3E5CA}"/>
                </a:ext>
              </a:extLst>
            </p:cNvPr>
            <p:cNvSpPr txBox="1"/>
            <p:nvPr/>
          </p:nvSpPr>
          <p:spPr>
            <a:xfrm>
              <a:off x="362854" y="2901229"/>
              <a:ext cx="8432805" cy="10464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prstMaterial="matte"/>
            </a:bodyPr>
            <a:lstStyle/>
            <a:p>
              <a:pPr algn="ctr"/>
              <a:r>
                <a:rPr lang="en-CA" sz="6200" b="1" dirty="0">
                  <a:solidFill>
                    <a:srgbClr val="3C1B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Seeking Proposals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D3EA0CD-FCB2-C347-96ED-EE7364923CBE}"/>
              </a:ext>
            </a:extLst>
          </p:cNvPr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Hypothetical Examples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979958-8D63-A844-8125-18157A4FF6C2}"/>
              </a:ext>
            </a:extLst>
          </p:cNvPr>
          <p:cNvSpPr/>
          <p:nvPr/>
        </p:nvSpPr>
        <p:spPr>
          <a:xfrm>
            <a:off x="416149" y="1869405"/>
            <a:ext cx="8359551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Addressing Climate Change &amp; Creating a Sustainable Earth</a:t>
            </a:r>
          </a:p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After the Pandemic: Shape, Role and Responsibility of the Research-Intensive University</a:t>
            </a:r>
            <a:endParaRPr lang="en-CA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Building Resilient Cities</a:t>
            </a:r>
            <a:endParaRPr lang="en-CA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Breaking the Addiction, Homelessness and Poverty Cycle</a:t>
            </a:r>
            <a:endParaRPr lang="en-CA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Curbing Violence in Modern Society</a:t>
            </a:r>
            <a:endParaRPr lang="en-CA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Embracing Sustainable Development in A Crowded World</a:t>
            </a:r>
          </a:p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Sustaining Literacy and Reason in a Changing World</a:t>
            </a:r>
            <a:endParaRPr lang="en-CA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600"/>
              </a:spcAft>
              <a:buSzPct val="75000"/>
              <a:buFont typeface="Arial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Understanding Populism and the Future of Democracy</a:t>
            </a:r>
          </a:p>
        </p:txBody>
      </p:sp>
    </p:spTree>
    <p:extLst>
      <p:ext uri="{BB962C8B-B14F-4D97-AF65-F5344CB8AC3E}">
        <p14:creationId xmlns:p14="http://schemas.microsoft.com/office/powerpoint/2010/main" val="107201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FC4B16E-5CF7-0348-9CD4-796DB2466A3F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13CAA9-F63E-8E49-8B0E-BB4A905DB5DA}"/>
              </a:ext>
            </a:extLst>
          </p:cNvPr>
          <p:cNvSpPr/>
          <p:nvPr/>
        </p:nvSpPr>
        <p:spPr>
          <a:xfrm>
            <a:off x="416150" y="1475705"/>
            <a:ext cx="8570693" cy="4409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Significance of problem to Canadian and global contexts</a:t>
            </a:r>
          </a:p>
          <a:p>
            <a:pPr marL="800100" lvl="1" indent="-342900">
              <a:lnSpc>
                <a:spcPct val="120000"/>
              </a:lnSpc>
              <a:buSzPct val="50000"/>
              <a:buFont typeface="Wingdings" pitchFamily="2" charset="2"/>
              <a:buChar char="Ø"/>
            </a:pPr>
            <a:r>
              <a:rPr lang="en-US" sz="2200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Topics to be addressed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solutions will be sought from across the spectrum of scholarship</a:t>
            </a:r>
          </a:p>
          <a:p>
            <a:pPr marL="800100" lvl="1" indent="-342900">
              <a:lnSpc>
                <a:spcPct val="120000"/>
              </a:lnSpc>
              <a:buSzPct val="50000"/>
              <a:buFont typeface="Wingdings" pitchFamily="2" charset="2"/>
              <a:buChar char="Ø"/>
            </a:pPr>
            <a:r>
              <a:rPr lang="en-US" sz="2200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the wider community will be engaged in the work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Proposed mix and match of the team</a:t>
            </a:r>
          </a:p>
          <a:p>
            <a:pPr marL="800100" lvl="1" indent="-342900">
              <a:lnSpc>
                <a:spcPct val="120000"/>
              </a:lnSpc>
              <a:buSzPct val="50000"/>
              <a:buFont typeface="Wingdings" pitchFamily="2" charset="2"/>
              <a:buChar char="Ø"/>
            </a:pPr>
            <a:r>
              <a:rPr lang="en-US" sz="2400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 considerations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ideas and results will be disseminated</a:t>
            </a:r>
          </a:p>
          <a:p>
            <a:pPr marL="800100" lvl="1" indent="-342900">
              <a:lnSpc>
                <a:spcPct val="120000"/>
              </a:lnSpc>
              <a:buSzPct val="50000"/>
              <a:buFont typeface="Wingdings" pitchFamily="2" charset="2"/>
              <a:buChar char="Ø"/>
            </a:pPr>
            <a:r>
              <a:rPr lang="en-US" sz="2400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global impact will be achieved and assessed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 plan and timetable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4ABA65-444B-D649-954C-CDE5493B6504}"/>
              </a:ext>
            </a:extLst>
          </p:cNvPr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Proposing a Theme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EDB79A-8D22-3C49-9FAA-E335349BE118}"/>
              </a:ext>
            </a:extLst>
          </p:cNvPr>
          <p:cNvGrpSpPr/>
          <p:nvPr/>
        </p:nvGrpSpPr>
        <p:grpSpPr>
          <a:xfrm>
            <a:off x="289150" y="2309335"/>
            <a:ext cx="8570693" cy="2237877"/>
            <a:chOff x="286653" y="2310061"/>
            <a:chExt cx="8570693" cy="223787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5754260-BD90-2342-92CD-D51399A97581}"/>
                </a:ext>
              </a:extLst>
            </p:cNvPr>
            <p:cNvSpPr/>
            <p:nvPr/>
          </p:nvSpPr>
          <p:spPr>
            <a:xfrm>
              <a:off x="286653" y="2310061"/>
              <a:ext cx="8570693" cy="223787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C1B7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A6B4876-F102-2942-9DC2-24C1AC60E933}"/>
                </a:ext>
              </a:extLst>
            </p:cNvPr>
            <p:cNvSpPr txBox="1"/>
            <p:nvPr/>
          </p:nvSpPr>
          <p:spPr>
            <a:xfrm>
              <a:off x="362854" y="2901229"/>
              <a:ext cx="8432805" cy="10464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prstMaterial="matte"/>
            </a:bodyPr>
            <a:lstStyle/>
            <a:p>
              <a:pPr algn="ctr"/>
              <a:r>
                <a:rPr lang="en-CA" sz="6200" b="1" dirty="0">
                  <a:solidFill>
                    <a:srgbClr val="3C1B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Two Themes Per Year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699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Adjudication</a:t>
            </a: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FD6CC-6A06-F24B-BCE0-29B772350ED6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BE6D88-3669-A048-939E-E7DEDF939F62}"/>
              </a:ext>
            </a:extLst>
          </p:cNvPr>
          <p:cNvSpPr/>
          <p:nvPr/>
        </p:nvSpPr>
        <p:spPr>
          <a:xfrm>
            <a:off x="416150" y="1869405"/>
            <a:ext cx="843575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Proposals for </a:t>
            </a:r>
            <a:r>
              <a:rPr lang="en-US" sz="2400" i="1" dirty="0">
                <a:latin typeface="Arial"/>
                <a:cs typeface="Arial"/>
              </a:rPr>
              <a:t>themes </a:t>
            </a:r>
            <a:r>
              <a:rPr lang="en-US" sz="2400" dirty="0">
                <a:latin typeface="Arial"/>
                <a:cs typeface="Arial"/>
              </a:rPr>
              <a:t>and participants are adjudicated by the Academic Steering Committee, which makes recommendations to the Vice-President (Research) and Provost &amp; Vice-President (Academic)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 Academic Steering Committee is not yet appointed, but is anticipated to include Members of the Royal Society of Canada’s (RSC) </a:t>
            </a:r>
            <a:r>
              <a:rPr lang="en-US" sz="2400" i="1" dirty="0">
                <a:latin typeface="Arial"/>
                <a:cs typeface="Arial"/>
              </a:rPr>
              <a:t>College of New Scholars, Artists, and Scientists</a:t>
            </a:r>
            <a:r>
              <a:rPr lang="en-US" sz="2400" dirty="0">
                <a:latin typeface="Arial"/>
                <a:cs typeface="Arial"/>
              </a:rPr>
              <a:t>, Distinguished University Professors, Hellmuth Prize winners, Canada Research Chairs, and Fellows of the RSC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6CCA09C-4210-9C45-A475-B314CEF0EAFA}"/>
              </a:ext>
            </a:extLst>
          </p:cNvPr>
          <p:cNvGrpSpPr/>
          <p:nvPr/>
        </p:nvGrpSpPr>
        <p:grpSpPr>
          <a:xfrm>
            <a:off x="286653" y="2316888"/>
            <a:ext cx="8570693" cy="2237877"/>
            <a:chOff x="286653" y="2310061"/>
            <a:chExt cx="8570693" cy="223787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3DBF01-171B-194C-8819-32211161BBB1}"/>
                </a:ext>
              </a:extLst>
            </p:cNvPr>
            <p:cNvSpPr/>
            <p:nvPr/>
          </p:nvSpPr>
          <p:spPr>
            <a:xfrm>
              <a:off x="286653" y="2310061"/>
              <a:ext cx="8570693" cy="223787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C1B7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C99A0CF-BD83-F340-9A94-EAB958F51BC7}"/>
                </a:ext>
              </a:extLst>
            </p:cNvPr>
            <p:cNvSpPr txBox="1"/>
            <p:nvPr/>
          </p:nvSpPr>
          <p:spPr>
            <a:xfrm>
              <a:off x="362854" y="2431329"/>
              <a:ext cx="8435750" cy="20005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prstMaterial="matte"/>
            </a:bodyPr>
            <a:lstStyle/>
            <a:p>
              <a:pPr algn="ctr"/>
              <a:r>
                <a:rPr lang="en-CA" sz="6200" b="1" dirty="0">
                  <a:solidFill>
                    <a:srgbClr val="4F268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Suggestions Welcome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4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17800" y="6368478"/>
            <a:ext cx="6333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Not in a Galaxy Far Far Away (</a:t>
            </a:r>
            <a:r>
              <a:rPr lang="en-US" sz="1600" i="1" dirty="0">
                <a:solidFill>
                  <a:schemeClr val="bg1"/>
                </a:solidFill>
                <a:latin typeface="Arial"/>
                <a:cs typeface="Arial"/>
              </a:rPr>
              <a:t>WAFAR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pic>
        <p:nvPicPr>
          <p:cNvPr id="8" name="Picture 7" descr="A picture containing electronics, projector&#10;&#10;Description automatically generated">
            <a:extLst>
              <a:ext uri="{FF2B5EF4-FFF2-40B4-BE49-F238E27FC236}">
                <a16:creationId xmlns:a16="http://schemas.microsoft.com/office/drawing/2014/main" id="{09F215CC-715A-0040-B983-50379AA32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3267"/>
            <a:ext cx="9144000" cy="47501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519CC45-4E49-1846-9303-2EDDA8D562B1}"/>
              </a:ext>
            </a:extLst>
          </p:cNvPr>
          <p:cNvSpPr txBox="1"/>
          <p:nvPr/>
        </p:nvSpPr>
        <p:spPr>
          <a:xfrm>
            <a:off x="6103072" y="205200"/>
            <a:ext cx="2924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400" i="1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Final Frontier –</a:t>
            </a:r>
          </a:p>
          <a:p>
            <a:pPr algn="r"/>
            <a:r>
              <a:rPr lang="en-CA" sz="2400" i="1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we’re working on 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7D814-4CFB-9943-9CBE-F331CEF87EE7}"/>
              </a:ext>
            </a:extLst>
          </p:cNvPr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84902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0E72AD-ECA5-9148-BA09-E4A2C4490B5D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C6845C-103C-7F4D-9720-4BA1479AA4C8}"/>
              </a:ext>
            </a:extLst>
          </p:cNvPr>
          <p:cNvSpPr txBox="1"/>
          <p:nvPr/>
        </p:nvSpPr>
        <p:spPr>
          <a:xfrm>
            <a:off x="413926" y="573852"/>
            <a:ext cx="8044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Arial"/>
                <a:cs typeface="Arial Unicode MS"/>
              </a:rPr>
              <a:t>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41300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Application Process</a:t>
            </a:r>
            <a:endParaRPr lang="en-US" sz="6000" b="1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5AE9E-EE1B-4D4C-AEFB-71294FBE76ED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C5B2FF-9D5A-DE4C-A94A-CA2B482BB3E2}"/>
              </a:ext>
            </a:extLst>
          </p:cNvPr>
          <p:cNvSpPr/>
          <p:nvPr/>
        </p:nvSpPr>
        <p:spPr>
          <a:xfrm>
            <a:off x="416150" y="1869405"/>
            <a:ext cx="843575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Normally a </a:t>
            </a:r>
            <a:r>
              <a:rPr lang="en-US" sz="2400" b="1" dirty="0">
                <a:latin typeface="Arial"/>
                <a:cs typeface="Arial"/>
              </a:rPr>
              <a:t>two-step</a:t>
            </a:r>
            <a:r>
              <a:rPr lang="en-US" sz="2400" dirty="0">
                <a:latin typeface="Arial"/>
                <a:cs typeface="Arial"/>
              </a:rPr>
              <a:t> process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Will be folded into a </a:t>
            </a:r>
            <a:r>
              <a:rPr lang="en-US" sz="2400" b="1" dirty="0">
                <a:latin typeface="Arial"/>
                <a:cs typeface="Arial"/>
              </a:rPr>
              <a:t>one-step </a:t>
            </a:r>
            <a:r>
              <a:rPr lang="en-US" sz="2400" dirty="0">
                <a:latin typeface="Arial"/>
                <a:cs typeface="Arial"/>
              </a:rPr>
              <a:t>process for theme activity starting in September 2022</a:t>
            </a:r>
          </a:p>
        </p:txBody>
      </p:sp>
    </p:spTree>
    <p:extLst>
      <p:ext uri="{BB962C8B-B14F-4D97-AF65-F5344CB8AC3E}">
        <p14:creationId xmlns:p14="http://schemas.microsoft.com/office/powerpoint/2010/main" val="60196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823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Inaugural Year Application Process</a:t>
            </a:r>
            <a:endParaRPr lang="en-US" sz="6000" b="1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8CB288-71C1-EB4D-92BF-AEE782AB58EA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7D83E2-96F7-364E-913B-4E8F11DB559C}"/>
              </a:ext>
            </a:extLst>
          </p:cNvPr>
          <p:cNvSpPr/>
          <p:nvPr/>
        </p:nvSpPr>
        <p:spPr>
          <a:xfrm>
            <a:off x="416149" y="2352005"/>
            <a:ext cx="865778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Themes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Theme Leaders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Western Fellows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Visiting Western Fellows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selected from applications received 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Two parts to application:</a:t>
            </a:r>
          </a:p>
          <a:p>
            <a:pPr marL="1143000" lvl="1" indent="-685800">
              <a:spcAft>
                <a:spcPts val="2400"/>
              </a:spcAft>
              <a:buSzPct val="50000"/>
              <a:buFont typeface="Wingdings" pitchFamily="2" charset="2"/>
              <a:buChar char="Ø"/>
            </a:pPr>
            <a:r>
              <a:rPr lang="en-CA" sz="2200" b="1" dirty="0">
                <a:latin typeface="Arial" panose="020B0604020202020204" pitchFamily="34" charset="0"/>
                <a:cs typeface="Arial" panose="020B0604020202020204" pitchFamily="34" charset="0"/>
              </a:rPr>
              <a:t>Part 1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: Principal applicant details how </a:t>
            </a:r>
            <a:r>
              <a:rPr lang="en-CA" sz="2200" i="1" dirty="0">
                <a:latin typeface="Arial" panose="020B0604020202020204" pitchFamily="34" charset="0"/>
                <a:cs typeface="Arial" panose="020B0604020202020204" pitchFamily="34" charset="0"/>
              </a:rPr>
              <a:t>theme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 meets Academy criteria, proposed team and why Western is the right venue</a:t>
            </a:r>
          </a:p>
          <a:p>
            <a:pPr marL="1143000" lvl="1" indent="-685800">
              <a:spcAft>
                <a:spcPts val="2400"/>
              </a:spcAft>
              <a:buSzPct val="50000"/>
              <a:buFont typeface="Wingdings" pitchFamily="2" charset="2"/>
              <a:buChar char="Ø"/>
            </a:pPr>
            <a:r>
              <a:rPr lang="en-CA" sz="2200" b="1" dirty="0">
                <a:latin typeface="Arial" panose="020B0604020202020204" pitchFamily="34" charset="0"/>
                <a:cs typeface="Arial" panose="020B0604020202020204" pitchFamily="34" charset="0"/>
              </a:rPr>
              <a:t>Part 2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: Completed by proposed Fellows</a:t>
            </a:r>
            <a:endParaRPr lang="en-US" sz="24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759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926" y="561453"/>
            <a:ext cx="4562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/>
                <a:cs typeface="Arial Unicode MS"/>
              </a:rPr>
              <a:t>Agenda</a:t>
            </a:r>
            <a:endParaRPr lang="en-US" sz="5000" b="1" dirty="0">
              <a:solidFill>
                <a:schemeClr val="bg1"/>
              </a:solidFill>
              <a:latin typeface="Arial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0E72AD-ECA5-9148-BA09-E4A2C4490B5D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9B44EB-9809-2649-8050-0F422E49B643}"/>
              </a:ext>
            </a:extLst>
          </p:cNvPr>
          <p:cNvSpPr/>
          <p:nvPr/>
        </p:nvSpPr>
        <p:spPr>
          <a:xfrm>
            <a:off x="416149" y="1869405"/>
            <a:ext cx="872785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Introducing                                                                       </a:t>
            </a:r>
            <a:r>
              <a:rPr lang="en-US" sz="2400" i="1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en-US" sz="2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400" i="1" dirty="0">
                <a:solidFill>
                  <a:schemeClr val="bg1"/>
                </a:solidFill>
                <a:latin typeface="Arial"/>
                <a:cs typeface="Arial"/>
              </a:rPr>
              <a:t>Western Academy for Advanced Research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Personnel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Themes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Proposals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61195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2"/>
            <a:ext cx="7605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Timelines</a:t>
            </a:r>
            <a:endParaRPr lang="en-US" sz="2400" i="1" dirty="0">
              <a:solidFill>
                <a:srgbClr val="3C1B7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F539F3-C2FD-994E-8CF5-AB7F075F7221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7C966-70BB-404B-9457-3664BC0068C4}"/>
              </a:ext>
            </a:extLst>
          </p:cNvPr>
          <p:cNvSpPr/>
          <p:nvPr/>
        </p:nvSpPr>
        <p:spPr>
          <a:xfrm>
            <a:off x="416150" y="1869405"/>
            <a:ext cx="84357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Call for proposals for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themes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to begin September 2022 will be issued on or before </a:t>
            </a: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June 4, 2021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Application deadline is </a:t>
            </a:r>
            <a:r>
              <a:rPr lang="en-US" sz="2400" b="1" dirty="0">
                <a:latin typeface="Arial"/>
                <a:cs typeface="Arial"/>
              </a:rPr>
              <a:t>September 30, 2021</a:t>
            </a:r>
            <a:r>
              <a:rPr lang="en-US" sz="2400" dirty="0">
                <a:latin typeface="Arial"/>
                <a:cs typeface="Arial"/>
              </a:rPr>
              <a:t>, with decisions to follow within six weeks</a:t>
            </a: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COVID uncertainty may affect delivery</a:t>
            </a: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Not all worthy proposals can be funded in any one year</a:t>
            </a: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Proposals submitted for September 2023 and later will follow a two-step process</a:t>
            </a:r>
          </a:p>
        </p:txBody>
      </p:sp>
    </p:spTree>
    <p:extLst>
      <p:ext uri="{BB962C8B-B14F-4D97-AF65-F5344CB8AC3E}">
        <p14:creationId xmlns:p14="http://schemas.microsoft.com/office/powerpoint/2010/main" val="371592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925" y="537252"/>
            <a:ext cx="63337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The Western Academy for Advanced Research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9A3550-5E67-A942-9AC7-63C19054FABF}"/>
              </a:ext>
            </a:extLst>
          </p:cNvPr>
          <p:cNvSpPr txBox="1"/>
          <p:nvPr/>
        </p:nvSpPr>
        <p:spPr>
          <a:xfrm>
            <a:off x="426625" y="3224449"/>
            <a:ext cx="337464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CA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 J Longstaffe</a:t>
            </a:r>
            <a:r>
              <a:rPr lang="en-C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Director</a:t>
            </a:r>
          </a:p>
          <a:p>
            <a:pPr>
              <a:spcAft>
                <a:spcPts val="600"/>
              </a:spcAft>
            </a:pPr>
            <a:r>
              <a:rPr lang="en-C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wafar@uwo.ca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Arial Bold"/>
                <a:ea typeface="Arial Bold"/>
                <a:cs typeface="Arial Bold"/>
                <a:sym typeface="Arial Bold"/>
              </a:rPr>
              <a:t>uwo.ca/academy 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Arial Bold"/>
                <a:ea typeface="Arial Bold"/>
                <a:cs typeface="Arial Bold"/>
                <a:sym typeface="Arial Bold"/>
              </a:rPr>
              <a:t>@WesternUAcademy</a:t>
            </a:r>
          </a:p>
          <a:p>
            <a:endParaRPr lang="en-CA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8AD665-94ED-2D40-B1C9-747B6FA44868}"/>
              </a:ext>
            </a:extLst>
          </p:cNvPr>
          <p:cNvSpPr txBox="1"/>
          <p:nvPr/>
        </p:nvSpPr>
        <p:spPr>
          <a:xfrm>
            <a:off x="0" y="51697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attention!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BB76D7-03E7-8447-A606-EA22DEC3DC87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</p:spTree>
    <p:extLst>
      <p:ext uri="{BB962C8B-B14F-4D97-AF65-F5344CB8AC3E}">
        <p14:creationId xmlns:p14="http://schemas.microsoft.com/office/powerpoint/2010/main" val="93055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5" y="573851"/>
            <a:ext cx="8507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Aspiration</a:t>
            </a:r>
            <a:endParaRPr lang="en-US" sz="3600" b="1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AA546E-BB00-F347-A25F-1B9F2F38BBB3}"/>
              </a:ext>
            </a:extLst>
          </p:cNvPr>
          <p:cNvSpPr/>
          <p:nvPr/>
        </p:nvSpPr>
        <p:spPr>
          <a:xfrm>
            <a:off x="566055" y="2645486"/>
            <a:ext cx="80227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  <a:buSzPct val="75000"/>
            </a:pPr>
            <a:r>
              <a:rPr lang="en-US" sz="2400" dirty="0">
                <a:latin typeface="Arial"/>
                <a:cs typeface="Arial"/>
              </a:rPr>
              <a:t>To elevate the global impact and international reputation of Western through a sustained contribution of new ideas that influence societal directions and contribute in substantial ways to the well-being of humanity.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EF0E1F-1EED-4B4C-98DC-C84CA1E67ABE}"/>
              </a:ext>
            </a:extLst>
          </p:cNvPr>
          <p:cNvSpPr/>
          <p:nvPr/>
        </p:nvSpPr>
        <p:spPr>
          <a:xfrm>
            <a:off x="286653" y="2310061"/>
            <a:ext cx="8570693" cy="2237877"/>
          </a:xfrm>
          <a:prstGeom prst="rect">
            <a:avLst/>
          </a:prstGeom>
          <a:noFill/>
          <a:ln cap="rnd">
            <a:solidFill>
              <a:srgbClr val="3C1B7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100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25BC37-696A-EA4A-B589-411B7BB40ECD}"/>
              </a:ext>
            </a:extLst>
          </p:cNvPr>
          <p:cNvSpPr/>
          <p:nvPr/>
        </p:nvSpPr>
        <p:spPr>
          <a:xfrm>
            <a:off x="544286" y="2812330"/>
            <a:ext cx="81751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 seek solutions to major issues facing humanity through focused enquiry that combines the spectrum of scholarship at Western with that from around the world.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67F10A-1CC6-7E42-AA6D-B022DCBDECF3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C17973-B9B7-064F-B751-3F20F7E18119}"/>
              </a:ext>
            </a:extLst>
          </p:cNvPr>
          <p:cNvSpPr txBox="1"/>
          <p:nvPr/>
        </p:nvSpPr>
        <p:spPr>
          <a:xfrm>
            <a:off x="375554" y="2913929"/>
            <a:ext cx="8432805" cy="10464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CA" sz="6200" b="1" dirty="0">
                <a:solidFill>
                  <a:srgbClr val="3C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F58429-589B-2D4D-877E-1FEE021C6A04}"/>
              </a:ext>
            </a:extLst>
          </p:cNvPr>
          <p:cNvSpPr/>
          <p:nvPr/>
        </p:nvSpPr>
        <p:spPr>
          <a:xfrm>
            <a:off x="286653" y="2310061"/>
            <a:ext cx="8570693" cy="2237877"/>
          </a:xfrm>
          <a:prstGeom prst="rect">
            <a:avLst/>
          </a:prstGeom>
          <a:noFill/>
          <a:ln cap="rnd">
            <a:solidFill>
              <a:srgbClr val="3C1B7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BD20CD-9F4D-F74D-B310-9CA69E7C9221}"/>
              </a:ext>
            </a:extLst>
          </p:cNvPr>
          <p:cNvSpPr txBox="1"/>
          <p:nvPr/>
        </p:nvSpPr>
        <p:spPr>
          <a:xfrm>
            <a:off x="413925" y="573851"/>
            <a:ext cx="8507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Mission</a:t>
            </a:r>
            <a:endParaRPr lang="en-US" sz="3600" b="1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3644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Mandate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CCD21E-0D8F-5043-8DBE-34C4163DAFF8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41D39D-6A03-5342-A077-9A21884A7792}"/>
              </a:ext>
            </a:extLst>
          </p:cNvPr>
          <p:cNvSpPr/>
          <p:nvPr/>
        </p:nvSpPr>
        <p:spPr>
          <a:xfrm>
            <a:off x="416149" y="1869405"/>
            <a:ext cx="857069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Facilitate and adjudicate </a:t>
            </a:r>
            <a:r>
              <a:rPr lang="en-US" sz="2400" i="1" dirty="0">
                <a:latin typeface="Arial"/>
                <a:cs typeface="Arial"/>
              </a:rPr>
              <a:t>theme</a:t>
            </a:r>
            <a:r>
              <a:rPr lang="en-US" sz="2400" dirty="0">
                <a:latin typeface="Arial"/>
                <a:cs typeface="Arial"/>
              </a:rPr>
              <a:t> selection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Facilitate selection of major participants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48D29B-39F6-5B42-8EFB-77B6AF4346D1}"/>
              </a:ext>
            </a:extLst>
          </p:cNvPr>
          <p:cNvGrpSpPr/>
          <p:nvPr/>
        </p:nvGrpSpPr>
        <p:grpSpPr>
          <a:xfrm>
            <a:off x="1438430" y="3479361"/>
            <a:ext cx="6267139" cy="1805881"/>
            <a:chOff x="363271" y="3020841"/>
            <a:chExt cx="6267139" cy="1805881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3D627B8-9AB4-CD44-B612-570761A7D4D7}"/>
                </a:ext>
              </a:extLst>
            </p:cNvPr>
            <p:cNvGrpSpPr/>
            <p:nvPr/>
          </p:nvGrpSpPr>
          <p:grpSpPr>
            <a:xfrm>
              <a:off x="363271" y="3020841"/>
              <a:ext cx="1803743" cy="1803743"/>
              <a:chOff x="363271" y="3020841"/>
              <a:chExt cx="1803743" cy="1803743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09CF8DC-D6A2-5A4E-BEDC-3D48E204053C}"/>
                  </a:ext>
                </a:extLst>
              </p:cNvPr>
              <p:cNvSpPr/>
              <p:nvPr/>
            </p:nvSpPr>
            <p:spPr>
              <a:xfrm>
                <a:off x="363271" y="3020841"/>
                <a:ext cx="1803743" cy="1803743"/>
              </a:xfrm>
              <a:prstGeom prst="ellipse">
                <a:avLst/>
              </a:prstGeom>
              <a:solidFill>
                <a:srgbClr val="4F2683"/>
              </a:solidFill>
              <a:ln>
                <a:solidFill>
                  <a:srgbClr val="4F268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8298A8E-D629-F744-8814-C34323F34D94}"/>
                  </a:ext>
                </a:extLst>
              </p:cNvPr>
              <p:cNvSpPr txBox="1"/>
              <p:nvPr/>
            </p:nvSpPr>
            <p:spPr>
              <a:xfrm>
                <a:off x="363271" y="3305408"/>
                <a:ext cx="180374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Western Fellows, incl. </a:t>
                </a:r>
                <a:r>
                  <a:rPr lang="en-CA" b="1" i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Theme</a:t>
                </a:r>
                <a:r>
                  <a:rPr lang="en-CA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Leaders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83D86DBE-3E67-374D-B117-EDA8F808D419}"/>
                </a:ext>
              </a:extLst>
            </p:cNvPr>
            <p:cNvGrpSpPr/>
            <p:nvPr/>
          </p:nvGrpSpPr>
          <p:grpSpPr>
            <a:xfrm>
              <a:off x="4826667" y="3022979"/>
              <a:ext cx="1803743" cy="1803743"/>
              <a:chOff x="4826667" y="3022979"/>
              <a:chExt cx="1803743" cy="1803743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46DFB7F7-F234-CE43-AB2E-7585E64D7B9F}"/>
                  </a:ext>
                </a:extLst>
              </p:cNvPr>
              <p:cNvSpPr/>
              <p:nvPr/>
            </p:nvSpPr>
            <p:spPr>
              <a:xfrm>
                <a:off x="4826667" y="3022979"/>
                <a:ext cx="1803743" cy="1803743"/>
              </a:xfrm>
              <a:prstGeom prst="ellipse">
                <a:avLst/>
              </a:prstGeom>
              <a:solidFill>
                <a:srgbClr val="4F2683"/>
              </a:solidFill>
              <a:ln>
                <a:solidFill>
                  <a:srgbClr val="4F268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83E039F-63BF-594C-92A8-8FB96BC02713}"/>
                  </a:ext>
                </a:extLst>
              </p:cNvPr>
              <p:cNvSpPr txBox="1"/>
              <p:nvPr/>
            </p:nvSpPr>
            <p:spPr>
              <a:xfrm>
                <a:off x="4826667" y="3292392"/>
                <a:ext cx="180374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Western Academy Postdoctoral Scholars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3BD24B4-5C7D-9B4D-94C0-73345B098ED1}"/>
                </a:ext>
              </a:extLst>
            </p:cNvPr>
            <p:cNvGrpSpPr/>
            <p:nvPr/>
          </p:nvGrpSpPr>
          <p:grpSpPr>
            <a:xfrm>
              <a:off x="2514159" y="3020841"/>
              <a:ext cx="1814484" cy="1803743"/>
              <a:chOff x="2514159" y="3020841"/>
              <a:chExt cx="1814484" cy="1803743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0D8B55A9-7C04-7349-87B4-503CBCB3CD64}"/>
                  </a:ext>
                </a:extLst>
              </p:cNvPr>
              <p:cNvSpPr/>
              <p:nvPr/>
            </p:nvSpPr>
            <p:spPr>
              <a:xfrm>
                <a:off x="2514159" y="3020841"/>
                <a:ext cx="1803743" cy="1803743"/>
              </a:xfrm>
              <a:prstGeom prst="ellipse">
                <a:avLst/>
              </a:prstGeom>
              <a:solidFill>
                <a:srgbClr val="4F2683"/>
              </a:solidFill>
              <a:ln>
                <a:solidFill>
                  <a:srgbClr val="4F268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268ED83-A24C-DC4C-BCC6-C9A09A8C60C7}"/>
                  </a:ext>
                </a:extLst>
              </p:cNvPr>
              <p:cNvSpPr txBox="1"/>
              <p:nvPr/>
            </p:nvSpPr>
            <p:spPr>
              <a:xfrm>
                <a:off x="2524900" y="3449546"/>
                <a:ext cx="180374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Visiting Western Fellows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15FC63D-E6DF-AF49-9F14-C61FDA41319E}"/>
              </a:ext>
            </a:extLst>
          </p:cNvPr>
          <p:cNvGrpSpPr/>
          <p:nvPr/>
        </p:nvGrpSpPr>
        <p:grpSpPr>
          <a:xfrm>
            <a:off x="299353" y="3265887"/>
            <a:ext cx="8570693" cy="2237877"/>
            <a:chOff x="2645194" y="-2818368"/>
            <a:chExt cx="8570693" cy="223787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849908F-1CC1-EC4F-ABC3-8B73A167A2DA}"/>
                </a:ext>
              </a:extLst>
            </p:cNvPr>
            <p:cNvSpPr/>
            <p:nvPr/>
          </p:nvSpPr>
          <p:spPr>
            <a:xfrm>
              <a:off x="2645194" y="-2818368"/>
              <a:ext cx="8570693" cy="223787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C1B7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A12C7E2-EBF1-BC4A-8B01-B0E82196094D}"/>
                </a:ext>
              </a:extLst>
            </p:cNvPr>
            <p:cNvSpPr/>
            <p:nvPr/>
          </p:nvSpPr>
          <p:spPr>
            <a:xfrm>
              <a:off x="3060866" y="-2227627"/>
              <a:ext cx="7738016" cy="10464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CA" sz="6200" b="1" dirty="0">
                  <a:solidFill>
                    <a:srgbClr val="3C1B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Annual Competition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581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DFBC5DD-CC91-5E40-A197-A1A6979E1791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616C36-C725-3045-A9A1-F078A6627738}"/>
              </a:ext>
            </a:extLst>
          </p:cNvPr>
          <p:cNvSpPr/>
          <p:nvPr/>
        </p:nvSpPr>
        <p:spPr>
          <a:xfrm>
            <a:off x="421217" y="1880117"/>
            <a:ext cx="8494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Provide an organizational structure and place for delivery of </a:t>
            </a:r>
            <a:r>
              <a:rPr lang="en-US" sz="2400" i="1" dirty="0">
                <a:latin typeface="Arial"/>
                <a:cs typeface="Arial"/>
              </a:rPr>
              <a:t>themes</a:t>
            </a:r>
            <a:r>
              <a:rPr lang="en-US" sz="2400" dirty="0">
                <a:latin typeface="Arial"/>
                <a:cs typeface="Arial"/>
              </a:rPr>
              <a:t>, and financial support for: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228F762-1518-2E43-BB90-63AC0732F66D}"/>
              </a:ext>
            </a:extLst>
          </p:cNvPr>
          <p:cNvGrpSpPr/>
          <p:nvPr/>
        </p:nvGrpSpPr>
        <p:grpSpPr>
          <a:xfrm>
            <a:off x="363271" y="3020841"/>
            <a:ext cx="1803743" cy="2854992"/>
            <a:chOff x="363271" y="3020841"/>
            <a:chExt cx="1803743" cy="285499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6988827-9ED1-B14C-8211-5A6911996AC8}"/>
                </a:ext>
              </a:extLst>
            </p:cNvPr>
            <p:cNvSpPr/>
            <p:nvPr/>
          </p:nvSpPr>
          <p:spPr>
            <a:xfrm>
              <a:off x="363271" y="3020841"/>
              <a:ext cx="1803743" cy="1803743"/>
            </a:xfrm>
            <a:prstGeom prst="ellipse">
              <a:avLst/>
            </a:prstGeom>
            <a:solidFill>
              <a:srgbClr val="3C1B71"/>
            </a:solidFill>
            <a:ln>
              <a:solidFill>
                <a:srgbClr val="4F268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1A5338B-0903-1C4B-B910-4D7E981A2F88}"/>
                </a:ext>
              </a:extLst>
            </p:cNvPr>
            <p:cNvSpPr txBox="1"/>
            <p:nvPr/>
          </p:nvSpPr>
          <p:spPr>
            <a:xfrm>
              <a:off x="363271" y="3470508"/>
              <a:ext cx="1803743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Visiting Western Fellows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319F9E4-4284-714E-ADB5-E610C0A50554}"/>
                </a:ext>
              </a:extLst>
            </p:cNvPr>
            <p:cNvSpPr txBox="1"/>
            <p:nvPr/>
          </p:nvSpPr>
          <p:spPr>
            <a:xfrm>
              <a:off x="459317" y="4952503"/>
              <a:ext cx="1574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rgbClr val="3C1B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Maximum $60K each,          12 months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C5F539B-3CDC-7B4D-8C9A-EB1C68788E36}"/>
              </a:ext>
            </a:extLst>
          </p:cNvPr>
          <p:cNvGrpSpPr/>
          <p:nvPr/>
        </p:nvGrpSpPr>
        <p:grpSpPr>
          <a:xfrm>
            <a:off x="6951586" y="3020840"/>
            <a:ext cx="1829143" cy="2846044"/>
            <a:chOff x="6951586" y="3020840"/>
            <a:chExt cx="1829143" cy="284604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BF98236-3D09-0A4B-BA1F-1D476E657B0F}"/>
                </a:ext>
              </a:extLst>
            </p:cNvPr>
            <p:cNvSpPr/>
            <p:nvPr/>
          </p:nvSpPr>
          <p:spPr>
            <a:xfrm>
              <a:off x="6976986" y="3020840"/>
              <a:ext cx="1803743" cy="1803743"/>
            </a:xfrm>
            <a:prstGeom prst="ellipse">
              <a:avLst/>
            </a:prstGeom>
            <a:solidFill>
              <a:srgbClr val="3C1B71"/>
            </a:solidFill>
            <a:ln>
              <a:solidFill>
                <a:srgbClr val="4F268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380993C-A609-B747-8C8B-FD65F7B2BA0B}"/>
                </a:ext>
              </a:extLst>
            </p:cNvPr>
            <p:cNvSpPr txBox="1"/>
            <p:nvPr/>
          </p:nvSpPr>
          <p:spPr>
            <a:xfrm>
              <a:off x="6951586" y="3597192"/>
              <a:ext cx="180374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Theme Activities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ABCB39E-1323-DE4A-9E74-B0B2EF2C34E4}"/>
                </a:ext>
              </a:extLst>
            </p:cNvPr>
            <p:cNvSpPr txBox="1"/>
            <p:nvPr/>
          </p:nvSpPr>
          <p:spPr>
            <a:xfrm>
              <a:off x="7108505" y="4943554"/>
              <a:ext cx="1574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rgbClr val="3C1B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Maximum $15K each, 12 months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2FB1C7F-908F-6F4D-8F95-BEE72EFE66E7}"/>
              </a:ext>
            </a:extLst>
          </p:cNvPr>
          <p:cNvGrpSpPr/>
          <p:nvPr/>
        </p:nvGrpSpPr>
        <p:grpSpPr>
          <a:xfrm>
            <a:off x="4826667" y="3022979"/>
            <a:ext cx="1803743" cy="2856605"/>
            <a:chOff x="4826667" y="3022979"/>
            <a:chExt cx="1803743" cy="2856605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26DEB6-D1BF-8F46-A3F5-B7F77A944DCD}"/>
                </a:ext>
              </a:extLst>
            </p:cNvPr>
            <p:cNvSpPr/>
            <p:nvPr/>
          </p:nvSpPr>
          <p:spPr>
            <a:xfrm>
              <a:off x="4826667" y="3022979"/>
              <a:ext cx="1803743" cy="1803743"/>
            </a:xfrm>
            <a:prstGeom prst="ellipse">
              <a:avLst/>
            </a:prstGeom>
            <a:solidFill>
              <a:srgbClr val="3C1B71"/>
            </a:solidFill>
            <a:ln>
              <a:solidFill>
                <a:srgbClr val="4F268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AE0DFF4-8AFC-7C4F-957B-7B82D0D5A41F}"/>
                </a:ext>
              </a:extLst>
            </p:cNvPr>
            <p:cNvSpPr txBox="1"/>
            <p:nvPr/>
          </p:nvSpPr>
          <p:spPr>
            <a:xfrm>
              <a:off x="4826667" y="3470192"/>
              <a:ext cx="1803743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Seconded Western Fellows’ Units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0E2470C-A625-2E4A-81B9-68DD05734C65}"/>
                </a:ext>
              </a:extLst>
            </p:cNvPr>
            <p:cNvSpPr txBox="1"/>
            <p:nvPr/>
          </p:nvSpPr>
          <p:spPr>
            <a:xfrm>
              <a:off x="4928438" y="4956254"/>
              <a:ext cx="1574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rgbClr val="3C1B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Maximum $25K each, 12 months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7AD0D22-EB71-664F-9014-E6B6C396981C}"/>
              </a:ext>
            </a:extLst>
          </p:cNvPr>
          <p:cNvGrpSpPr/>
          <p:nvPr/>
        </p:nvGrpSpPr>
        <p:grpSpPr>
          <a:xfrm>
            <a:off x="2514159" y="3020841"/>
            <a:ext cx="1814484" cy="2857956"/>
            <a:chOff x="2514159" y="3020841"/>
            <a:chExt cx="1814484" cy="2857956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36C4F9B-74C0-8945-A299-34D35E566860}"/>
                </a:ext>
              </a:extLst>
            </p:cNvPr>
            <p:cNvSpPr/>
            <p:nvPr/>
          </p:nvSpPr>
          <p:spPr>
            <a:xfrm>
              <a:off x="2514159" y="3020841"/>
              <a:ext cx="1803743" cy="1803743"/>
            </a:xfrm>
            <a:prstGeom prst="ellipse">
              <a:avLst/>
            </a:prstGeom>
            <a:solidFill>
              <a:srgbClr val="3C1B71"/>
            </a:solidFill>
            <a:ln>
              <a:solidFill>
                <a:srgbClr val="4F268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8169B0-AA30-C541-8EEC-1267080B2A69}"/>
                </a:ext>
              </a:extLst>
            </p:cNvPr>
            <p:cNvSpPr txBox="1"/>
            <p:nvPr/>
          </p:nvSpPr>
          <p:spPr>
            <a:xfrm>
              <a:off x="2524900" y="3335246"/>
              <a:ext cx="1803743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Western Academy Postdoctoral Scholars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9B6B8F1-104E-214E-BF3B-6D7EFB99E081}"/>
                </a:ext>
              </a:extLst>
            </p:cNvPr>
            <p:cNvSpPr txBox="1"/>
            <p:nvPr/>
          </p:nvSpPr>
          <p:spPr>
            <a:xfrm>
              <a:off x="2628630" y="4955467"/>
              <a:ext cx="1574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rgbClr val="3C1B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Maximum $50K each, 12 months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8E4DEE5-4E02-ED43-A482-09D387C87F4F}"/>
              </a:ext>
            </a:extLst>
          </p:cNvPr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Mandate</a:t>
            </a:r>
          </a:p>
        </p:txBody>
      </p:sp>
    </p:spTree>
    <p:extLst>
      <p:ext uri="{BB962C8B-B14F-4D97-AF65-F5344CB8AC3E}">
        <p14:creationId xmlns:p14="http://schemas.microsoft.com/office/powerpoint/2010/main" val="180203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49C675-27DF-DB4E-A411-77F44D1FEDE6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D9867A-81D7-AB42-A59A-D98F64170D75}"/>
              </a:ext>
            </a:extLst>
          </p:cNvPr>
          <p:cNvSpPr/>
          <p:nvPr/>
        </p:nvSpPr>
        <p:spPr>
          <a:xfrm>
            <a:off x="416149" y="1869405"/>
            <a:ext cx="857069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Seconded from units for duration of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Selected on basis of excellence and fit to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One Western Fellow designated as </a:t>
            </a:r>
            <a:r>
              <a:rPr lang="en-US" sz="2400" i="1" dirty="0">
                <a:latin typeface="Arial"/>
                <a:cs typeface="Arial"/>
              </a:rPr>
              <a:t>Theme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i="1" dirty="0">
                <a:latin typeface="Arial"/>
                <a:cs typeface="Arial"/>
              </a:rPr>
              <a:t>Leader –</a:t>
            </a:r>
            <a:r>
              <a:rPr lang="en-US" sz="2400" dirty="0">
                <a:latin typeface="Arial"/>
                <a:cs typeface="Arial"/>
              </a:rPr>
              <a:t> normally the applicant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Western Fellows relieve of service and teaching duties, except graduate student supervision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Typically, three per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C10A72-3375-474C-B59F-CCEAC3817BBF}"/>
              </a:ext>
            </a:extLst>
          </p:cNvPr>
          <p:cNvSpPr txBox="1"/>
          <p:nvPr/>
        </p:nvSpPr>
        <p:spPr>
          <a:xfrm>
            <a:off x="413926" y="573852"/>
            <a:ext cx="7847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B1B70"/>
                </a:solidFill>
                <a:latin typeface="Arial"/>
                <a:cs typeface="Arial Unicode MS"/>
              </a:rPr>
              <a:t>Western Fellows</a:t>
            </a:r>
          </a:p>
        </p:txBody>
      </p:sp>
    </p:spTree>
    <p:extLst>
      <p:ext uri="{BB962C8B-B14F-4D97-AF65-F5344CB8AC3E}">
        <p14:creationId xmlns:p14="http://schemas.microsoft.com/office/powerpoint/2010/main" val="414364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Visiting Western Fellows</a:t>
            </a:r>
            <a:endParaRPr lang="en-US" sz="6000" b="1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402BE8-6C99-7347-AE93-215CEE6D8105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E9379-0D33-424E-A768-AB9BE1BB8187}"/>
              </a:ext>
            </a:extLst>
          </p:cNvPr>
          <p:cNvSpPr/>
          <p:nvPr/>
        </p:nvSpPr>
        <p:spPr>
          <a:xfrm>
            <a:off x="416150" y="1869405"/>
            <a:ext cx="865778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Internationally established or emerging scholars, thinkers and/or leaders from university, government, private sector</a:t>
            </a:r>
            <a:endParaRPr lang="en-US" sz="2400" i="1" dirty="0">
              <a:latin typeface="Arial"/>
              <a:cs typeface="Arial"/>
            </a:endParaRP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Selected on basis of excellence and fit to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Stipend provided, but normally also requires salary support from home institution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Expected to reside at Western for duration of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Typically, two per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</p:txBody>
      </p:sp>
    </p:spTree>
    <p:extLst>
      <p:ext uri="{BB962C8B-B14F-4D97-AF65-F5344CB8AC3E}">
        <p14:creationId xmlns:p14="http://schemas.microsoft.com/office/powerpoint/2010/main" val="310517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Western Academy Postdoctoral Scholars</a:t>
            </a:r>
          </a:p>
          <a:p>
            <a:endParaRPr lang="en-US" sz="24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2265C1-AA35-5E4C-B658-93637863CAF2}"/>
              </a:ext>
            </a:extLst>
          </p:cNvPr>
          <p:cNvSpPr txBox="1"/>
          <p:nvPr/>
        </p:nvSpPr>
        <p:spPr>
          <a:xfrm>
            <a:off x="3940629" y="6385844"/>
            <a:ext cx="5133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The Western Academy for Advanced Research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C5093-97D6-B94C-9BBC-1060933E19DF}"/>
              </a:ext>
            </a:extLst>
          </p:cNvPr>
          <p:cNvSpPr/>
          <p:nvPr/>
        </p:nvSpPr>
        <p:spPr>
          <a:xfrm>
            <a:off x="416150" y="2352005"/>
            <a:ext cx="841035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Competitively selected to work with </a:t>
            </a:r>
            <a:r>
              <a:rPr lang="en-US" sz="2400" i="1" dirty="0">
                <a:latin typeface="Arial"/>
                <a:cs typeface="Arial"/>
              </a:rPr>
              <a:t>Western Fellows </a:t>
            </a:r>
            <a:r>
              <a:rPr lang="en-US" sz="2400" dirty="0">
                <a:latin typeface="Arial"/>
                <a:cs typeface="Arial"/>
              </a:rPr>
              <a:t>and </a:t>
            </a:r>
            <a:r>
              <a:rPr lang="en-US" sz="2400" i="1" dirty="0">
                <a:latin typeface="Arial"/>
                <a:cs typeface="Arial"/>
              </a:rPr>
              <a:t>Visiting Western Fellows </a:t>
            </a:r>
            <a:r>
              <a:rPr lang="en-US" sz="2400" dirty="0">
                <a:latin typeface="Arial"/>
                <a:cs typeface="Arial"/>
              </a:rPr>
              <a:t>for duration of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Typically, two per </a:t>
            </a:r>
            <a:r>
              <a:rPr lang="en-US" sz="2400" i="1" dirty="0">
                <a:latin typeface="Arial"/>
                <a:cs typeface="Arial"/>
              </a:rPr>
              <a:t>theme</a:t>
            </a:r>
          </a:p>
        </p:txBody>
      </p:sp>
    </p:spTree>
    <p:extLst>
      <p:ext uri="{BB962C8B-B14F-4D97-AF65-F5344CB8AC3E}">
        <p14:creationId xmlns:p14="http://schemas.microsoft.com/office/powerpoint/2010/main" val="17158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1064</Words>
  <Application>Microsoft Macintosh PowerPoint</Application>
  <PresentationFormat>On-screen Show (4:3)</PresentationFormat>
  <Paragraphs>151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Bold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UWO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Fred J Longtaffe</dc:creator>
  <cp:keywords/>
  <dc:description/>
  <cp:lastModifiedBy>Douglas Keddy</cp:lastModifiedBy>
  <cp:revision>108</cp:revision>
  <cp:lastPrinted>2021-05-20T14:28:13Z</cp:lastPrinted>
  <dcterms:created xsi:type="dcterms:W3CDTF">2011-12-23T15:22:14Z</dcterms:created>
  <dcterms:modified xsi:type="dcterms:W3CDTF">2021-05-28T13:36:42Z</dcterms:modified>
  <cp:category/>
</cp:coreProperties>
</file>