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Chivo" pitchFamily="2" charset="77"/>
      <p:regular r:id="rId50"/>
      <p:bold r:id="rId51"/>
      <p:italic r:id="rId52"/>
      <p:boldItalic r:id="rId53"/>
    </p:embeddedFont>
    <p:embeddedFont>
      <p:font typeface="Chivo Light" pitchFamily="2" charset="77"/>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gEjM+rP0xbcmUwBIB4ASD339N8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3"/>
  </p:normalViewPr>
  <p:slideViewPr>
    <p:cSldViewPr snapToGrid="0" snapToObjects="1">
      <p:cViewPr varScale="1">
        <p:scale>
          <a:sx n="99" d="100"/>
          <a:sy n="99"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Play and learning, divided and forced into a duality as strong as the ancient one of mind and body, are re-united in the metaphor of the butterfly; its wings, moving with fractions of a second of difference, independent but dependent, create that balance and dynamism that allow it to fly. Like play and learning, butterfly wings are parts of a single body, of a single organism in motion.</a:t>
            </a:r>
            <a:endParaRPr/>
          </a:p>
        </p:txBody>
      </p:sp>
      <p:sp>
        <p:nvSpPr>
          <p:cNvPr id="167" name="Google Shape;16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Play and learning, divided and forced into a duality as strong as the ancient one of mind and body, are re-united in the metaphor of the butterfly; its wings, moving with fractions of a second of difference, independent but dependent, create that balance and dynamism that allow it to fly. Like play and learning, butterfly wings are parts of a single body, of a single organism in motion.</a:t>
            </a:r>
            <a:endParaRPr/>
          </a:p>
        </p:txBody>
      </p:sp>
      <p:sp>
        <p:nvSpPr>
          <p:cNvPr id="174" name="Google Shape;17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180" name="Google Shape;18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190" name="Google Shape;19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201" name="Google Shape;20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214" name="Google Shape;21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224" name="Google Shape;22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234" name="Google Shape;23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243" name="Google Shape;24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253" name="Google Shape;25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Font typeface="Arial"/>
              <a:buNone/>
            </a:pPr>
            <a:r>
              <a:rPr lang="it-IT" sz="1800"/>
              <a:t>use: image of the child, 100 languages, role of adult, documentation, partecipazione, environment</a:t>
            </a:r>
            <a:endParaRPr sz="200"/>
          </a:p>
        </p:txBody>
      </p:sp>
      <p:sp>
        <p:nvSpPr>
          <p:cNvPr id="90" name="Google Shape;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263" name="Google Shape;26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273" name="Google Shape;27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283" name="Google Shape;28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293" name="Google Shape;29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303" name="Google Shape;30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313" name="Google Shape;31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323" name="Google Shape;32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333" name="Google Shape;33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343" name="Google Shape;34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353" name="Google Shape;35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96" name="Google Shape;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363" name="Google Shape;36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373" name="Google Shape;37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383" name="Google Shape;38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392" name="Google Shape;39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401" name="Google Shape;401;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410" name="Google Shape;410;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419" name="Google Shape;419;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429" name="Google Shape;429;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438" name="Google Shape;438;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it-IT" sz="1300"/>
              <a:t>didascalia </a:t>
            </a:r>
            <a:endParaRPr sz="1300"/>
          </a:p>
          <a:p>
            <a:pPr marL="0" lvl="0" indent="0" algn="l" rtl="0">
              <a:lnSpc>
                <a:spcPct val="100000"/>
              </a:lnSpc>
              <a:spcBef>
                <a:spcPts val="0"/>
              </a:spcBef>
              <a:spcAft>
                <a:spcPts val="0"/>
              </a:spcAft>
              <a:buClr>
                <a:schemeClr val="dk1"/>
              </a:buClr>
              <a:buSzPts val="1100"/>
              <a:buFont typeface="Arial"/>
              <a:buNone/>
            </a:pPr>
            <a:endParaRPr sz="1300"/>
          </a:p>
          <a:p>
            <a:pPr marL="0" lvl="0" indent="0" algn="l" rtl="0">
              <a:lnSpc>
                <a:spcPct val="100000"/>
              </a:lnSpc>
              <a:spcBef>
                <a:spcPts val="0"/>
              </a:spcBef>
              <a:spcAft>
                <a:spcPts val="0"/>
              </a:spcAft>
              <a:buClr>
                <a:schemeClr val="dk1"/>
              </a:buClr>
              <a:buSzPts val="1100"/>
              <a:buFont typeface="Arial"/>
              <a:buNone/>
            </a:pPr>
            <a:r>
              <a:rPr lang="it-IT" sz="1300"/>
              <a:t>scintillae has brought the most innovative aspects and practices of the Reggio Emilia Approach® and Learning through Play together in promoting the value and potency of play as a pathway, context and vehicle for learning, both in informal and formal settings.</a:t>
            </a:r>
            <a:endParaRPr sz="1300"/>
          </a:p>
          <a:p>
            <a:pPr marL="0" lvl="0" indent="0" algn="l" rtl="0">
              <a:lnSpc>
                <a:spcPct val="100000"/>
              </a:lnSpc>
              <a:spcBef>
                <a:spcPts val="0"/>
              </a:spcBef>
              <a:spcAft>
                <a:spcPts val="0"/>
              </a:spcAft>
              <a:buClr>
                <a:schemeClr val="dk1"/>
              </a:buClr>
              <a:buSzPts val="1100"/>
              <a:buFont typeface="Arial"/>
              <a:buNone/>
            </a:pPr>
            <a:endParaRPr sz="1300"/>
          </a:p>
          <a:p>
            <a:pPr marL="0" lvl="0" indent="0" algn="l" rtl="0">
              <a:lnSpc>
                <a:spcPct val="100000"/>
              </a:lnSpc>
              <a:spcBef>
                <a:spcPts val="0"/>
              </a:spcBef>
              <a:spcAft>
                <a:spcPts val="0"/>
              </a:spcAft>
              <a:buClr>
                <a:schemeClr val="dk1"/>
              </a:buClr>
              <a:buSzPts val="1100"/>
              <a:buFont typeface="Arial"/>
              <a:buNone/>
            </a:pPr>
            <a:r>
              <a:rPr lang="it-IT" sz="1300"/>
              <a:t>The values and philosophy of the Reggio Emilia Approach, together with the 5 characteristics of playful learning experiences, broaden and deepen the work being done by the two partners regarding research and experiences on the themes of play and learning, overlapping in some areas and adding new dimensions to one another.</a:t>
            </a:r>
            <a:endParaRPr sz="1300"/>
          </a:p>
          <a:p>
            <a:pPr marL="0" lvl="0" indent="0" algn="l" rtl="0">
              <a:lnSpc>
                <a:spcPct val="100000"/>
              </a:lnSpc>
              <a:spcBef>
                <a:spcPts val="0"/>
              </a:spcBef>
              <a:spcAft>
                <a:spcPts val="0"/>
              </a:spcAft>
              <a:buClr>
                <a:schemeClr val="dk1"/>
              </a:buClr>
              <a:buSzPts val="1100"/>
              <a:buFont typeface="Arial"/>
              <a:buNone/>
            </a:pPr>
            <a:endParaRPr sz="1800"/>
          </a:p>
          <a:p>
            <a:pPr marL="0" lvl="0" indent="0" algn="l" rtl="0">
              <a:lnSpc>
                <a:spcPct val="100000"/>
              </a:lnSpc>
              <a:spcBef>
                <a:spcPts val="0"/>
              </a:spcBef>
              <a:spcAft>
                <a:spcPts val="0"/>
              </a:spcAft>
              <a:buClr>
                <a:schemeClr val="dk1"/>
              </a:buClr>
              <a:buSzPts val="1100"/>
              <a:buFont typeface="Arial"/>
              <a:buNone/>
            </a:pPr>
            <a:r>
              <a:rPr lang="it-IT" sz="1800" u="sng"/>
              <a:t>What is currently being created- a hybrid between the two realities- is still at an early stage of development, but there are some significant experiences and ideas which illustrate this new scenario.</a:t>
            </a:r>
            <a:endParaRPr sz="1800" u="sng"/>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Play and learning, divided and forced into a duality as strong as the ancient one of mind and body, are re-united in the metaphor of the butterfly; its wings, moving with fractions of a second of difference, independent but dependent, create that balance and dynamism that allow it to fly. Like play and learning, butterfly wings are parts of a single body, of a single organism in motion.</a:t>
            </a:r>
            <a:endParaRPr/>
          </a:p>
        </p:txBody>
      </p:sp>
      <p:sp>
        <p:nvSpPr>
          <p:cNvPr id="459" name="Google Shape;45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dbd33a294f_1_3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gdbd33a294f_1_3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dbd33a294f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gdbd33a294f_1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130" name="Google Shape;13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foto LF giusto?</a:t>
            </a:r>
            <a:endParaRPr/>
          </a:p>
          <a:p>
            <a:pPr marL="0" lvl="0" indent="0" algn="l" rtl="0">
              <a:lnSpc>
                <a:spcPct val="100000"/>
              </a:lnSpc>
              <a:spcBef>
                <a:spcPts val="0"/>
              </a:spcBef>
              <a:spcAft>
                <a:spcPts val="0"/>
              </a:spcAft>
              <a:buSzPts val="1400"/>
              <a:buNone/>
            </a:pPr>
            <a:endParaRPr/>
          </a:p>
        </p:txBody>
      </p:sp>
      <p:sp>
        <p:nvSpPr>
          <p:cNvPr id="141" name="Google Shape;14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Play and learning, divided and forced into a duality as strong as the ancient one of mind and body, are re-united in the metaphor of the butterfly; its wings, moving with fractions of a second of difference, independent but dependent, create that balance and dynamism that allow it to fly. Like play and learning, butterfly wings are parts of a single body, of a single organism in motion.</a:t>
            </a:r>
            <a:endParaRPr/>
          </a:p>
        </p:txBody>
      </p:sp>
      <p:sp>
        <p:nvSpPr>
          <p:cNvPr id="153" name="Google Shape;15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Play and learning, divided and forced into a duality as strong as the ancient one of mind and body, are re-united in the metaphor of the butterfly; its wings, moving with fractions of a second of difference, independent but dependent, create that balance and dynamism that allow it to fly. Like play and learning, butterfly wings are parts of a single body, of a single organism in motion.</a:t>
            </a:r>
            <a:endParaRPr/>
          </a:p>
        </p:txBody>
      </p:sp>
      <p:sp>
        <p:nvSpPr>
          <p:cNvPr id="160" name="Google Shape;16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3"/>
        <p:cNvGrpSpPr/>
        <p:nvPr/>
      </p:nvGrpSpPr>
      <p:grpSpPr>
        <a:xfrm>
          <a:off x="0" y="0"/>
          <a:ext cx="0" cy="0"/>
          <a:chOff x="0" y="0"/>
          <a:chExt cx="0" cy="0"/>
        </a:xfrm>
      </p:grpSpPr>
      <p:sp>
        <p:nvSpPr>
          <p:cNvPr id="34" name="Google Shape;3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reggiochildren.it/assets/Uploads/Rechild-Dicembre-2018.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reggiochildren.it/assets/Uploads/Rechild-Dicembre-2018.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reggiochildren.it/assets/Uploads/Rechild-Dicembre-2018.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hyperlink" Target="http://www.scintillae.org"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04720" y="1789886"/>
            <a:ext cx="9144000" cy="414360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endParaRPr/>
          </a:p>
          <a:p>
            <a:pPr marL="0" lvl="0" indent="0" algn="ctr" rtl="0">
              <a:lnSpc>
                <a:spcPct val="90000"/>
              </a:lnSpc>
              <a:spcBef>
                <a:spcPts val="0"/>
              </a:spcBef>
              <a:spcAft>
                <a:spcPts val="0"/>
              </a:spcAft>
              <a:buClr>
                <a:schemeClr val="dk1"/>
              </a:buClr>
              <a:buSzPct val="115400"/>
              <a:buFont typeface="Calibri"/>
              <a:buNone/>
            </a:pPr>
            <a:r>
              <a:rPr lang="it-IT" sz="5777">
                <a:solidFill>
                  <a:srgbClr val="3C2D81"/>
                </a:solidFill>
                <a:latin typeface="Chivo"/>
                <a:ea typeface="Chivo"/>
                <a:cs typeface="Chivo"/>
                <a:sym typeface="Chivo"/>
              </a:rPr>
              <a:t>The </a:t>
            </a:r>
            <a:r>
              <a:rPr lang="it-IT" sz="5800">
                <a:solidFill>
                  <a:srgbClr val="3C2D81"/>
                </a:solidFill>
                <a:latin typeface="Chivo"/>
                <a:ea typeface="Chivo"/>
                <a:cs typeface="Chivo"/>
                <a:sym typeface="Chivo"/>
              </a:rPr>
              <a:t>Aesthetic Education </a:t>
            </a:r>
            <a:br>
              <a:rPr lang="it-IT" sz="5800">
                <a:solidFill>
                  <a:srgbClr val="3C2D81"/>
                </a:solidFill>
                <a:latin typeface="Chivo"/>
                <a:ea typeface="Chivo"/>
                <a:cs typeface="Chivo"/>
                <a:sym typeface="Chivo"/>
              </a:rPr>
            </a:br>
            <a:r>
              <a:rPr lang="it-IT" sz="4400">
                <a:solidFill>
                  <a:srgbClr val="3C2D81"/>
                </a:solidFill>
                <a:latin typeface="Chivo"/>
                <a:ea typeface="Chivo"/>
                <a:cs typeface="Chivo"/>
                <a:sym typeface="Chivo"/>
              </a:rPr>
              <a:t>in</a:t>
            </a:r>
            <a:r>
              <a:rPr lang="it-IT" sz="5800">
                <a:solidFill>
                  <a:srgbClr val="3C2D81"/>
                </a:solidFill>
                <a:latin typeface="Chivo"/>
                <a:ea typeface="Chivo"/>
                <a:cs typeface="Chivo"/>
                <a:sym typeface="Chivo"/>
              </a:rPr>
              <a:t> </a:t>
            </a:r>
            <a:r>
              <a:rPr lang="it-IT" sz="4400">
                <a:solidFill>
                  <a:srgbClr val="3C2D81"/>
                </a:solidFill>
                <a:latin typeface="Chivo"/>
                <a:ea typeface="Chivo"/>
                <a:cs typeface="Chivo"/>
                <a:sym typeface="Chivo"/>
              </a:rPr>
              <a:t>the Reggio Emilia Approach</a:t>
            </a:r>
            <a:br>
              <a:rPr lang="it-IT" sz="4400">
                <a:solidFill>
                  <a:srgbClr val="3C2D81"/>
                </a:solidFill>
                <a:latin typeface="Chivo"/>
                <a:ea typeface="Chivo"/>
                <a:cs typeface="Chivo"/>
                <a:sym typeface="Chivo"/>
              </a:rPr>
            </a:br>
            <a:br>
              <a:rPr lang="it-IT" sz="4400">
                <a:solidFill>
                  <a:srgbClr val="3C2D81"/>
                </a:solidFill>
                <a:latin typeface="Chivo"/>
                <a:ea typeface="Chivo"/>
                <a:cs typeface="Chivo"/>
                <a:sym typeface="Chivo"/>
              </a:rPr>
            </a:br>
            <a:r>
              <a:rPr lang="it-IT" sz="2200" b="1">
                <a:latin typeface="Chivo"/>
                <a:ea typeface="Chivo"/>
                <a:cs typeface="Chivo"/>
                <a:sym typeface="Chivo"/>
              </a:rPr>
              <a:t>Presenter: Lorenzo Manera, </a:t>
            </a:r>
            <a:br>
              <a:rPr lang="it-IT" sz="2200" b="1">
                <a:latin typeface="Chivo"/>
                <a:ea typeface="Chivo"/>
                <a:cs typeface="Chivo"/>
                <a:sym typeface="Chivo"/>
              </a:rPr>
            </a:br>
            <a:r>
              <a:rPr lang="it-IT" sz="2200" b="1">
                <a:latin typeface="Chivo"/>
                <a:ea typeface="Chivo"/>
                <a:cs typeface="Chivo"/>
                <a:sym typeface="Chivo"/>
              </a:rPr>
              <a:t>University of Modena and Reggio Emilia,  </a:t>
            </a:r>
            <a:br>
              <a:rPr lang="it-IT" sz="2200" b="1">
                <a:latin typeface="Chivo"/>
                <a:ea typeface="Chivo"/>
                <a:cs typeface="Chivo"/>
                <a:sym typeface="Chivo"/>
              </a:rPr>
            </a:br>
            <a:r>
              <a:rPr lang="it-IT" sz="2200" b="1">
                <a:latin typeface="Chivo"/>
                <a:ea typeface="Chivo"/>
                <a:cs typeface="Chivo"/>
                <a:sym typeface="Chivo"/>
              </a:rPr>
              <a:t>Reggio Children Foundation - Centro Loris Malaguzzi, </a:t>
            </a:r>
            <a:br>
              <a:rPr lang="it-IT" sz="2200" b="1">
                <a:latin typeface="Chivo"/>
                <a:ea typeface="Chivo"/>
                <a:cs typeface="Chivo"/>
                <a:sym typeface="Chivo"/>
              </a:rPr>
            </a:br>
            <a:r>
              <a:rPr lang="it-IT" sz="2200" b="1">
                <a:latin typeface="Chivo"/>
                <a:ea typeface="Chivo"/>
                <a:cs typeface="Chivo"/>
                <a:sym typeface="Chivo"/>
              </a:rPr>
              <a:t> </a:t>
            </a:r>
            <a:endParaRPr/>
          </a:p>
          <a:p>
            <a:pPr marL="0" lvl="0" indent="0" algn="l" rtl="0">
              <a:lnSpc>
                <a:spcPct val="90000"/>
              </a:lnSpc>
              <a:spcBef>
                <a:spcPts val="0"/>
              </a:spcBef>
              <a:spcAft>
                <a:spcPts val="0"/>
              </a:spcAft>
              <a:buClr>
                <a:schemeClr val="dk1"/>
              </a:buClr>
              <a:buSzPct val="100000"/>
              <a:buFont typeface="Calibri"/>
              <a:buNone/>
            </a:pPr>
            <a:endParaRPr/>
          </a:p>
        </p:txBody>
      </p:sp>
      <p:sp>
        <p:nvSpPr>
          <p:cNvPr id="85" name="Google Shape;85;p1"/>
          <p:cNvSpPr txBox="1">
            <a:spLocks noGrp="1"/>
          </p:cNvSpPr>
          <p:nvPr>
            <p:ph type="subTitle" idx="1"/>
          </p:nvPr>
        </p:nvSpPr>
        <p:spPr>
          <a:xfrm>
            <a:off x="1240291" y="5055786"/>
            <a:ext cx="9144000" cy="165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1600">
              <a:latin typeface="Chivo"/>
              <a:ea typeface="Chivo"/>
              <a:cs typeface="Chivo"/>
              <a:sym typeface="Chivo"/>
            </a:endParaRPr>
          </a:p>
          <a:p>
            <a:pPr marL="0" lvl="0" indent="0" algn="l" rtl="0">
              <a:lnSpc>
                <a:spcPct val="90000"/>
              </a:lnSpc>
              <a:spcBef>
                <a:spcPts val="0"/>
              </a:spcBef>
              <a:spcAft>
                <a:spcPts val="0"/>
              </a:spcAft>
              <a:buClr>
                <a:schemeClr val="dk1"/>
              </a:buClr>
              <a:buSzPts val="2400"/>
              <a:buNone/>
            </a:pPr>
            <a:endParaRPr sz="1600">
              <a:latin typeface="Chivo"/>
              <a:ea typeface="Chivo"/>
              <a:cs typeface="Chivo"/>
              <a:sym typeface="Chivo"/>
            </a:endParaRPr>
          </a:p>
          <a:p>
            <a:pPr marL="0" lvl="0" indent="0" algn="l" rtl="0">
              <a:lnSpc>
                <a:spcPct val="90000"/>
              </a:lnSpc>
              <a:spcBef>
                <a:spcPts val="0"/>
              </a:spcBef>
              <a:spcAft>
                <a:spcPts val="0"/>
              </a:spcAft>
              <a:buClr>
                <a:schemeClr val="dk1"/>
              </a:buClr>
              <a:buSzPts val="2400"/>
              <a:buNone/>
            </a:pPr>
            <a:endParaRPr sz="1600">
              <a:latin typeface="Chivo"/>
              <a:ea typeface="Chivo"/>
              <a:cs typeface="Chivo"/>
              <a:sym typeface="Chivo"/>
            </a:endParaRPr>
          </a:p>
          <a:p>
            <a:pPr marL="0" lvl="0" indent="0" algn="l" rtl="0">
              <a:lnSpc>
                <a:spcPct val="90000"/>
              </a:lnSpc>
              <a:spcBef>
                <a:spcPts val="0"/>
              </a:spcBef>
              <a:spcAft>
                <a:spcPts val="0"/>
              </a:spcAft>
              <a:buSzPts val="2400"/>
              <a:buNone/>
            </a:pPr>
            <a:r>
              <a:rPr lang="it-IT" sz="1600">
                <a:latin typeface="Chivo"/>
                <a:ea typeface="Chivo"/>
                <a:cs typeface="Chivo"/>
                <a:sym typeface="Chivo"/>
              </a:rPr>
              <a:t>January 14th, 2022</a:t>
            </a:r>
            <a:endParaRPr/>
          </a:p>
          <a:p>
            <a:pPr marL="0" lvl="0" indent="0" algn="l" rtl="0">
              <a:lnSpc>
                <a:spcPct val="90000"/>
              </a:lnSpc>
              <a:spcBef>
                <a:spcPts val="0"/>
              </a:spcBef>
              <a:spcAft>
                <a:spcPts val="0"/>
              </a:spcAft>
              <a:buClr>
                <a:schemeClr val="dk1"/>
              </a:buClr>
              <a:buSzPts val="2400"/>
              <a:buNone/>
            </a:pPr>
            <a:endParaRPr sz="1600">
              <a:latin typeface="Chivo"/>
              <a:ea typeface="Chivo"/>
              <a:cs typeface="Chivo"/>
              <a:sym typeface="Chivo"/>
            </a:endParaRPr>
          </a:p>
          <a:p>
            <a:pPr marL="0" lvl="0" indent="0" algn="l" rtl="0">
              <a:lnSpc>
                <a:spcPct val="90000"/>
              </a:lnSpc>
              <a:spcBef>
                <a:spcPts val="0"/>
              </a:spcBef>
              <a:spcAft>
                <a:spcPts val="0"/>
              </a:spcAft>
              <a:buClr>
                <a:schemeClr val="dk1"/>
              </a:buClr>
              <a:buSzPts val="2400"/>
              <a:buNone/>
            </a:pPr>
            <a:endParaRPr sz="1600">
              <a:latin typeface="Chivo"/>
              <a:ea typeface="Chivo"/>
              <a:cs typeface="Chivo"/>
              <a:sym typeface="Chivo"/>
            </a:endParaRPr>
          </a:p>
          <a:p>
            <a:pPr marL="0" lvl="0" indent="0" algn="l" rtl="0">
              <a:lnSpc>
                <a:spcPct val="90000"/>
              </a:lnSpc>
              <a:spcBef>
                <a:spcPts val="0"/>
              </a:spcBef>
              <a:spcAft>
                <a:spcPts val="0"/>
              </a:spcAft>
              <a:buClr>
                <a:schemeClr val="dk1"/>
              </a:buClr>
              <a:buSzPts val="2400"/>
              <a:buNone/>
            </a:pPr>
            <a:endParaRPr sz="1600">
              <a:latin typeface="Chivo"/>
              <a:ea typeface="Chivo"/>
              <a:cs typeface="Chivo"/>
              <a:sym typeface="Chivo"/>
            </a:endParaRPr>
          </a:p>
        </p:txBody>
      </p:sp>
      <p:sp>
        <p:nvSpPr>
          <p:cNvPr id="86" name="Google Shape;86;p1"/>
          <p:cNvSpPr txBox="1"/>
          <p:nvPr/>
        </p:nvSpPr>
        <p:spPr>
          <a:xfrm>
            <a:off x="4855597" y="6230385"/>
            <a:ext cx="6726900" cy="284700"/>
          </a:xfrm>
          <a:prstGeom prst="rect">
            <a:avLst/>
          </a:prstGeom>
          <a:noFill/>
          <a:ln>
            <a:noFill/>
          </a:ln>
        </p:spPr>
        <p:txBody>
          <a:bodyPr spcFirstLastPara="1" wrap="square" lIns="67725" tIns="67725" rIns="67725" bIns="67725" anchor="ctr" anchorCtr="0">
            <a:spAutoFit/>
          </a:bodyPr>
          <a:lstStyle/>
          <a:p>
            <a:pPr marL="0" marR="0" lvl="0" indent="0" algn="r" rtl="0">
              <a:lnSpc>
                <a:spcPct val="80000"/>
              </a:lnSpc>
              <a:spcBef>
                <a:spcPts val="0"/>
              </a:spcBef>
              <a:spcAft>
                <a:spcPts val="0"/>
              </a:spcAft>
              <a:buClr>
                <a:schemeClr val="dk2"/>
              </a:buClr>
              <a:buSzPts val="1200"/>
              <a:buFont typeface="Calibri"/>
              <a:buNone/>
            </a:pPr>
            <a:r>
              <a:rPr lang="it-IT" sz="1200" b="0" i="0" u="sng" strike="noStrike" cap="none">
                <a:solidFill>
                  <a:srgbClr val="00ADB3"/>
                </a:solidFill>
                <a:latin typeface="Chivo"/>
                <a:ea typeface="Chivo"/>
                <a:cs typeface="Chivo"/>
                <a:sym typeface="Chivo"/>
              </a:rPr>
              <a:t>www.frchildren.org</a:t>
            </a:r>
            <a:endParaRPr sz="1200" b="0" i="0" u="sng" strike="noStrike" cap="none">
              <a:solidFill>
                <a:srgbClr val="00ADB3"/>
              </a:solidFill>
              <a:latin typeface="Chivo"/>
              <a:ea typeface="Chivo"/>
              <a:cs typeface="Chivo"/>
              <a:sym typeface="Chivo"/>
            </a:endParaRPr>
          </a:p>
        </p:txBody>
      </p:sp>
      <p:pic>
        <p:nvPicPr>
          <p:cNvPr id="87" name="Google Shape;87;p1"/>
          <p:cNvPicPr preferRelativeResize="0"/>
          <p:nvPr/>
        </p:nvPicPr>
        <p:blipFill rotWithShape="1">
          <a:blip r:embed="rId3">
            <a:alphaModFix/>
          </a:blip>
          <a:srcRect/>
          <a:stretch/>
        </p:blipFill>
        <p:spPr>
          <a:xfrm rot="9749916">
            <a:off x="10652278" y="4864387"/>
            <a:ext cx="1455295" cy="17990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1551874" y="-234843"/>
            <a:ext cx="9420926" cy="17305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it-IT" sz="3333">
                <a:solidFill>
                  <a:schemeClr val="accent5"/>
                </a:solidFill>
              </a:rPr>
              <a:t>Expressive languages: drawings as visual theories </a:t>
            </a:r>
            <a:endParaRPr sz="3000" b="1">
              <a:solidFill>
                <a:schemeClr val="accent5"/>
              </a:solidFill>
            </a:endParaRPr>
          </a:p>
        </p:txBody>
      </p:sp>
      <p:sp>
        <p:nvSpPr>
          <p:cNvPr id="170" name="Google Shape;170;p31"/>
          <p:cNvSpPr txBox="1"/>
          <p:nvPr/>
        </p:nvSpPr>
        <p:spPr>
          <a:xfrm>
            <a:off x="3288484" y="6322469"/>
            <a:ext cx="5192786" cy="313932"/>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it-IT" sz="1600" b="0" i="1" u="none" strike="noStrike" cap="none">
                <a:solidFill>
                  <a:schemeClr val="dk1"/>
                </a:solidFill>
                <a:latin typeface="Chivo"/>
                <a:ea typeface="Chivo"/>
                <a:cs typeface="Chivo"/>
                <a:sym typeface="Chivo"/>
              </a:rPr>
              <a:t>Pictures from the project 𝗚𝗿𝗲𝗲𝘁𝗶𝗻𝗴𝘀 𝘁𝗼 𝘁𝗵𝗲 𝗰𝗶𝘁𝘆 (2021)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title"/>
          </p:nvPr>
        </p:nvSpPr>
        <p:spPr>
          <a:xfrm>
            <a:off x="1551874" y="-234843"/>
            <a:ext cx="9420926" cy="17305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it-IT" sz="3333">
                <a:solidFill>
                  <a:schemeClr val="accent5"/>
                </a:solidFill>
              </a:rPr>
              <a:t>Expressive languages: drawings as visual theories </a:t>
            </a:r>
            <a:endParaRPr sz="3000" b="1">
              <a:solidFill>
                <a:schemeClr val="accent5"/>
              </a:solidFill>
            </a:endParaRPr>
          </a:p>
        </p:txBody>
      </p:sp>
      <p:sp>
        <p:nvSpPr>
          <p:cNvPr id="177" name="Google Shape;177;p32"/>
          <p:cNvSpPr txBox="1"/>
          <p:nvPr/>
        </p:nvSpPr>
        <p:spPr>
          <a:xfrm>
            <a:off x="3288484" y="6322469"/>
            <a:ext cx="5192786" cy="313932"/>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it-IT" sz="1600" b="0" i="1" u="none" strike="noStrike" cap="none">
                <a:solidFill>
                  <a:schemeClr val="dk1"/>
                </a:solidFill>
                <a:latin typeface="Chivo"/>
                <a:ea typeface="Chivo"/>
                <a:cs typeface="Chivo"/>
                <a:sym typeface="Chivo"/>
              </a:rPr>
              <a:t>Pictures from the project 𝗚𝗿𝗲𝗲𝘁𝗶𝗻𝗴𝘀 𝘁𝗼 𝘁𝗵𝗲 𝗰𝗶𝘁𝘆 (2021)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33"/>
          <p:cNvPicPr preferRelativeResize="0"/>
          <p:nvPr/>
        </p:nvPicPr>
        <p:blipFill rotWithShape="1">
          <a:blip r:embed="rId3">
            <a:alphaModFix/>
          </a:blip>
          <a:srcRect/>
          <a:stretch/>
        </p:blipFill>
        <p:spPr>
          <a:xfrm rot="9749916">
            <a:off x="-14272" y="953487"/>
            <a:ext cx="1455295" cy="1799076"/>
          </a:xfrm>
          <a:prstGeom prst="rect">
            <a:avLst/>
          </a:prstGeom>
          <a:noFill/>
          <a:ln>
            <a:noFill/>
          </a:ln>
        </p:spPr>
      </p:pic>
      <p:pic>
        <p:nvPicPr>
          <p:cNvPr id="183" name="Google Shape;183;p33"/>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sp>
        <p:nvSpPr>
          <p:cNvPr id="184" name="Google Shape;184;p33"/>
          <p:cNvSpPr txBox="1"/>
          <p:nvPr/>
        </p:nvSpPr>
        <p:spPr>
          <a:xfrm>
            <a:off x="669874" y="1227223"/>
            <a:ext cx="3000000" cy="43393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800"/>
              <a:buFont typeface="Arial"/>
              <a:buNone/>
            </a:pPr>
            <a:r>
              <a:rPr lang="it-IT" sz="1800" b="0" i="0" u="none" strike="noStrike" cap="none">
                <a:solidFill>
                  <a:schemeClr val="dk1"/>
                </a:solidFill>
                <a:latin typeface="Chivo"/>
                <a:ea typeface="Chivo"/>
                <a:cs typeface="Chivo"/>
                <a:sym typeface="Chivo"/>
              </a:rPr>
              <a:t>Publications</a:t>
            </a:r>
            <a:endParaRPr sz="1000" b="0" i="0" u="none" strike="noStrike" cap="none">
              <a:solidFill>
                <a:srgbClr val="000000"/>
              </a:solidFill>
              <a:latin typeface="Arial"/>
              <a:ea typeface="Arial"/>
              <a:cs typeface="Arial"/>
              <a:sym typeface="Arial"/>
            </a:endParaRPr>
          </a:p>
        </p:txBody>
      </p:sp>
      <p:pic>
        <p:nvPicPr>
          <p:cNvPr id="185" name="Google Shape;185;p33"/>
          <p:cNvPicPr preferRelativeResize="0"/>
          <p:nvPr/>
        </p:nvPicPr>
        <p:blipFill rotWithShape="1">
          <a:blip r:embed="rId3">
            <a:alphaModFix/>
          </a:blip>
          <a:srcRect/>
          <a:stretch/>
        </p:blipFill>
        <p:spPr>
          <a:xfrm rot="9749916">
            <a:off x="3504493" y="2400031"/>
            <a:ext cx="1664692" cy="2057937"/>
          </a:xfrm>
          <a:prstGeom prst="rect">
            <a:avLst/>
          </a:prstGeom>
          <a:noFill/>
          <a:ln>
            <a:noFill/>
          </a:ln>
        </p:spPr>
      </p:pic>
      <p:sp>
        <p:nvSpPr>
          <p:cNvPr id="186" name="Google Shape;186;p33"/>
          <p:cNvSpPr txBox="1"/>
          <p:nvPr/>
        </p:nvSpPr>
        <p:spPr>
          <a:xfrm>
            <a:off x="669874" y="109313"/>
            <a:ext cx="8273102"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it-IT" sz="3000" b="0" i="0" u="none" strike="noStrike" cap="none">
                <a:solidFill>
                  <a:schemeClr val="accent5"/>
                </a:solidFill>
                <a:latin typeface="Chivo"/>
                <a:ea typeface="Chivo"/>
                <a:cs typeface="Chivo"/>
                <a:sym typeface="Chivo"/>
              </a:rPr>
              <a:t>The metaphor of the hundred languages and aesthetic education</a:t>
            </a:r>
            <a:endParaRPr/>
          </a:p>
        </p:txBody>
      </p:sp>
      <p:sp>
        <p:nvSpPr>
          <p:cNvPr id="187" name="Google Shape;187;p33"/>
          <p:cNvSpPr txBox="1">
            <a:spLocks noGrp="1"/>
          </p:cNvSpPr>
          <p:nvPr>
            <p:ph type="body" idx="1"/>
          </p:nvPr>
        </p:nvSpPr>
        <p:spPr>
          <a:xfrm>
            <a:off x="4934763" y="1936002"/>
            <a:ext cx="6242525" cy="3713147"/>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2800"/>
              <a:buChar char="•"/>
            </a:pPr>
            <a:r>
              <a:rPr lang="it-IT" sz="1700">
                <a:latin typeface="Chivo"/>
                <a:ea typeface="Chivo"/>
                <a:cs typeface="Chivo"/>
                <a:sym typeface="Chivo"/>
              </a:rPr>
              <a:t>The hundred languages: the graphic, pictorial, sculptural, plastic, mathematical, poetic languages”</a:t>
            </a:r>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285750" lvl="0" indent="-285750" algn="l" rtl="0">
              <a:lnSpc>
                <a:spcPct val="90000"/>
              </a:lnSpc>
              <a:spcBef>
                <a:spcPts val="0"/>
              </a:spcBef>
              <a:spcAft>
                <a:spcPts val="0"/>
              </a:spcAft>
              <a:buSzPts val="2800"/>
              <a:buChar char="•"/>
            </a:pPr>
            <a:r>
              <a:rPr lang="it-IT" sz="1700">
                <a:latin typeface="Chivo"/>
                <a:ea typeface="Chivo"/>
                <a:cs typeface="Chivo"/>
                <a:sym typeface="Chivo"/>
              </a:rPr>
              <a:t>The aesthetic experience is understood as a process of interrogation, an occasion to develop new forms of perception, to challenge and revise normative standards and inherited conventions</a:t>
            </a:r>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285750" lvl="0" indent="-285750" algn="l" rtl="0">
              <a:lnSpc>
                <a:spcPct val="90000"/>
              </a:lnSpc>
              <a:spcBef>
                <a:spcPts val="0"/>
              </a:spcBef>
              <a:spcAft>
                <a:spcPts val="0"/>
              </a:spcAft>
              <a:buSzPts val="2800"/>
              <a:buChar char="•"/>
            </a:pPr>
            <a:r>
              <a:rPr lang="it-IT" sz="1700">
                <a:latin typeface="Chivo"/>
                <a:ea typeface="Chivo"/>
                <a:cs typeface="Chivo"/>
                <a:sym typeface="Chivo"/>
              </a:rPr>
              <a:t>Aimed to value the legitimacy of various forms of expression</a:t>
            </a:r>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285750" lvl="0" indent="-285750" algn="l" rtl="0">
              <a:lnSpc>
                <a:spcPct val="90000"/>
              </a:lnSpc>
              <a:spcBef>
                <a:spcPts val="0"/>
              </a:spcBef>
              <a:spcAft>
                <a:spcPts val="0"/>
              </a:spcAft>
              <a:buSzPts val="2800"/>
              <a:buChar char="•"/>
            </a:pPr>
            <a:r>
              <a:rPr lang="it-IT" sz="1700">
                <a:latin typeface="Chivo"/>
                <a:ea typeface="Chivo"/>
                <a:cs typeface="Chivo"/>
                <a:sym typeface="Chivo"/>
              </a:rPr>
              <a:t>Malaguzzi and Goodman aesthetic perspective. </a:t>
            </a: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34"/>
          <p:cNvPicPr preferRelativeResize="0"/>
          <p:nvPr/>
        </p:nvPicPr>
        <p:blipFill rotWithShape="1">
          <a:blip r:embed="rId3">
            <a:alphaModFix/>
          </a:blip>
          <a:srcRect/>
          <a:stretch/>
        </p:blipFill>
        <p:spPr>
          <a:xfrm rot="9749916">
            <a:off x="-14272" y="953487"/>
            <a:ext cx="1455295" cy="1799076"/>
          </a:xfrm>
          <a:prstGeom prst="rect">
            <a:avLst/>
          </a:prstGeom>
          <a:noFill/>
          <a:ln>
            <a:noFill/>
          </a:ln>
        </p:spPr>
      </p:pic>
      <p:pic>
        <p:nvPicPr>
          <p:cNvPr id="193" name="Google Shape;193;p34"/>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sp>
        <p:nvSpPr>
          <p:cNvPr id="194" name="Google Shape;194;p34"/>
          <p:cNvSpPr txBox="1"/>
          <p:nvPr/>
        </p:nvSpPr>
        <p:spPr>
          <a:xfrm>
            <a:off x="669874" y="1227223"/>
            <a:ext cx="3000000" cy="43393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800"/>
              <a:buFont typeface="Arial"/>
              <a:buNone/>
            </a:pPr>
            <a:r>
              <a:rPr lang="it-IT" sz="1800" b="0" i="0" u="none" strike="noStrike" cap="none">
                <a:solidFill>
                  <a:schemeClr val="dk1"/>
                </a:solidFill>
                <a:latin typeface="Chivo"/>
                <a:ea typeface="Chivo"/>
                <a:cs typeface="Chivo"/>
                <a:sym typeface="Chivo"/>
              </a:rPr>
              <a:t>Publications</a:t>
            </a:r>
            <a:endParaRPr sz="1000" b="0" i="0" u="none" strike="noStrike" cap="none">
              <a:solidFill>
                <a:srgbClr val="000000"/>
              </a:solidFill>
              <a:latin typeface="Arial"/>
              <a:ea typeface="Arial"/>
              <a:cs typeface="Arial"/>
              <a:sym typeface="Arial"/>
            </a:endParaRPr>
          </a:p>
        </p:txBody>
      </p:sp>
      <p:pic>
        <p:nvPicPr>
          <p:cNvPr id="195" name="Google Shape;195;p34"/>
          <p:cNvPicPr preferRelativeResize="0"/>
          <p:nvPr/>
        </p:nvPicPr>
        <p:blipFill rotWithShape="1">
          <a:blip r:embed="rId3">
            <a:alphaModFix/>
          </a:blip>
          <a:srcRect/>
          <a:stretch/>
        </p:blipFill>
        <p:spPr>
          <a:xfrm rot="9749916">
            <a:off x="3504493" y="2400031"/>
            <a:ext cx="1664692" cy="2057937"/>
          </a:xfrm>
          <a:prstGeom prst="rect">
            <a:avLst/>
          </a:prstGeom>
          <a:noFill/>
          <a:ln>
            <a:noFill/>
          </a:ln>
        </p:spPr>
      </p:pic>
      <p:sp>
        <p:nvSpPr>
          <p:cNvPr id="196" name="Google Shape;196;p34"/>
          <p:cNvSpPr txBox="1"/>
          <p:nvPr/>
        </p:nvSpPr>
        <p:spPr>
          <a:xfrm>
            <a:off x="669874" y="109313"/>
            <a:ext cx="8273102"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it-IT" sz="3000" b="0" i="0" u="none" strike="noStrike" cap="none">
                <a:solidFill>
                  <a:schemeClr val="accent5"/>
                </a:solidFill>
                <a:latin typeface="Chivo"/>
                <a:ea typeface="Chivo"/>
                <a:cs typeface="Chivo"/>
                <a:sym typeface="Chivo"/>
              </a:rPr>
              <a:t>The metaphor of the hundred languages and aesthetic education</a:t>
            </a:r>
            <a:endParaRPr/>
          </a:p>
        </p:txBody>
      </p:sp>
      <p:sp>
        <p:nvSpPr>
          <p:cNvPr id="197" name="Google Shape;197;p34"/>
          <p:cNvSpPr txBox="1">
            <a:spLocks noGrp="1"/>
          </p:cNvSpPr>
          <p:nvPr>
            <p:ph type="body" idx="1"/>
          </p:nvPr>
        </p:nvSpPr>
        <p:spPr>
          <a:xfrm>
            <a:off x="4994583" y="1661158"/>
            <a:ext cx="6242525" cy="4218660"/>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2800"/>
              <a:buChar char="•"/>
            </a:pPr>
            <a:r>
              <a:rPr lang="it-IT" sz="1700">
                <a:latin typeface="Chivo"/>
                <a:ea typeface="Chivo"/>
                <a:cs typeface="Chivo"/>
                <a:sym typeface="Chivo"/>
              </a:rPr>
              <a:t>The relationship between aesthetic experiences and the creation of new meanings is “more familiar to children than we normally think. This hypothesis is supported by the  testimony of Howard Gardner and from the inexhaustible research of Nelson Goodman on the genius of symbolic languages” (Malaguzzi, 2002, p. 37). </a:t>
            </a:r>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285750" lvl="0" indent="-285750" algn="l" rtl="0">
              <a:lnSpc>
                <a:spcPct val="90000"/>
              </a:lnSpc>
              <a:spcBef>
                <a:spcPts val="0"/>
              </a:spcBef>
              <a:spcAft>
                <a:spcPts val="0"/>
              </a:spcAft>
              <a:buSzPts val="2800"/>
              <a:buChar char="•"/>
            </a:pPr>
            <a:r>
              <a:rPr lang="it-IT" sz="1700">
                <a:latin typeface="Chivo"/>
                <a:ea typeface="Chivo"/>
                <a:cs typeface="Chivo"/>
                <a:sym typeface="Chivo"/>
              </a:rPr>
              <a:t>Reggio Emilia Approach and Goodman’s project zero:</a:t>
            </a:r>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0" lvl="0" indent="0" algn="just" rtl="0">
              <a:lnSpc>
                <a:spcPct val="90000"/>
              </a:lnSpc>
              <a:spcBef>
                <a:spcPts val="0"/>
              </a:spcBef>
              <a:spcAft>
                <a:spcPts val="0"/>
              </a:spcAft>
              <a:buSzPts val="2800"/>
              <a:buNone/>
            </a:pPr>
            <a:r>
              <a:rPr lang="it-IT" sz="1700">
                <a:latin typeface="Chivo"/>
                <a:ea typeface="Chivo"/>
                <a:cs typeface="Chivo"/>
                <a:sym typeface="Chivo"/>
              </a:rPr>
              <a:t>Both aim at overcoming the dichotomies between</a:t>
            </a:r>
            <a:endParaRPr/>
          </a:p>
          <a:p>
            <a:pPr marL="0" lvl="0" indent="0" algn="just" rtl="0">
              <a:lnSpc>
                <a:spcPct val="90000"/>
              </a:lnSpc>
              <a:spcBef>
                <a:spcPts val="0"/>
              </a:spcBef>
              <a:spcAft>
                <a:spcPts val="0"/>
              </a:spcAft>
              <a:buSzPts val="2800"/>
              <a:buNone/>
            </a:pPr>
            <a:r>
              <a:rPr lang="it-IT" sz="1700">
                <a:latin typeface="Chivo"/>
                <a:ea typeface="Chivo"/>
                <a:cs typeface="Chivo"/>
                <a:sym typeface="Chivo"/>
              </a:rPr>
              <a:t> </a:t>
            </a:r>
            <a:endParaRPr/>
          </a:p>
          <a:p>
            <a:pPr marL="285750" lvl="0" indent="-285750" algn="just" rtl="0">
              <a:lnSpc>
                <a:spcPct val="90000"/>
              </a:lnSpc>
              <a:spcBef>
                <a:spcPts val="0"/>
              </a:spcBef>
              <a:spcAft>
                <a:spcPts val="0"/>
              </a:spcAft>
              <a:buSzPts val="2800"/>
              <a:buChar char="•"/>
            </a:pPr>
            <a:r>
              <a:rPr lang="it-IT" sz="1700">
                <a:latin typeface="Chivo"/>
                <a:ea typeface="Chivo"/>
                <a:cs typeface="Chivo"/>
                <a:sym typeface="Chivo"/>
              </a:rPr>
              <a:t>emotional and cognitive, </a:t>
            </a:r>
            <a:endParaRPr/>
          </a:p>
          <a:p>
            <a:pPr marL="285750" lvl="0" indent="-285750" algn="just" rtl="0">
              <a:lnSpc>
                <a:spcPct val="90000"/>
              </a:lnSpc>
              <a:spcBef>
                <a:spcPts val="0"/>
              </a:spcBef>
              <a:spcAft>
                <a:spcPts val="0"/>
              </a:spcAft>
              <a:buSzPts val="2800"/>
              <a:buChar char="•"/>
            </a:pPr>
            <a:r>
              <a:rPr lang="it-IT" sz="1700">
                <a:latin typeface="Chivo"/>
                <a:ea typeface="Chivo"/>
                <a:cs typeface="Chivo"/>
                <a:sym typeface="Chivo"/>
              </a:rPr>
              <a:t>artistic and scientific fields, </a:t>
            </a:r>
            <a:endParaRPr/>
          </a:p>
          <a:p>
            <a:pPr marL="0" lvl="0" indent="0" algn="just" rtl="0">
              <a:lnSpc>
                <a:spcPct val="90000"/>
              </a:lnSpc>
              <a:spcBef>
                <a:spcPts val="0"/>
              </a:spcBef>
              <a:spcAft>
                <a:spcPts val="0"/>
              </a:spcAft>
              <a:buSzPts val="2800"/>
              <a:buNone/>
            </a:pPr>
            <a:r>
              <a:rPr lang="it-IT" sz="1700">
                <a:latin typeface="Chivo"/>
                <a:ea typeface="Chivo"/>
                <a:cs typeface="Chivo"/>
                <a:sym typeface="Chivo"/>
              </a:rPr>
              <a:t>sharing the idea that artistic understanding requires a complex, constructive and active process, rather than being the result of passive contemplation. </a:t>
            </a:r>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
        <p:nvSpPr>
          <p:cNvPr id="198" name="Google Shape;198;p34"/>
          <p:cNvSpPr txBox="1"/>
          <p:nvPr/>
        </p:nvSpPr>
        <p:spPr>
          <a:xfrm>
            <a:off x="492434" y="6332125"/>
            <a:ext cx="4814504" cy="258532"/>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it-IT" sz="1200" b="0" i="1" u="none" strike="noStrike" cap="none">
                <a:solidFill>
                  <a:schemeClr val="dk1"/>
                </a:solidFill>
                <a:latin typeface="Chivo"/>
                <a:ea typeface="Chivo"/>
                <a:cs typeface="Chivo"/>
                <a:sym typeface="Chivo"/>
              </a:rPr>
              <a:t>Picture from “Quaderni” Supplemento de “il Tratto”  (13), 2019.</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5"/>
          <p:cNvPicPr preferRelativeResize="0"/>
          <p:nvPr/>
        </p:nvPicPr>
        <p:blipFill rotWithShape="1">
          <a:blip r:embed="rId3">
            <a:alphaModFix/>
          </a:blip>
          <a:srcRect/>
          <a:stretch/>
        </p:blipFill>
        <p:spPr>
          <a:xfrm rot="9749916">
            <a:off x="-14272" y="953487"/>
            <a:ext cx="1455295" cy="1799076"/>
          </a:xfrm>
          <a:prstGeom prst="rect">
            <a:avLst/>
          </a:prstGeom>
          <a:noFill/>
          <a:ln>
            <a:noFill/>
          </a:ln>
        </p:spPr>
      </p:pic>
      <p:pic>
        <p:nvPicPr>
          <p:cNvPr id="204" name="Google Shape;204;p35"/>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sp>
        <p:nvSpPr>
          <p:cNvPr id="205" name="Google Shape;205;p35"/>
          <p:cNvSpPr txBox="1"/>
          <p:nvPr/>
        </p:nvSpPr>
        <p:spPr>
          <a:xfrm>
            <a:off x="669874" y="1227223"/>
            <a:ext cx="3000000" cy="43393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800"/>
              <a:buFont typeface="Arial"/>
              <a:buNone/>
            </a:pPr>
            <a:r>
              <a:rPr lang="it-IT" sz="1800" b="0" i="0" u="none" strike="noStrike" cap="none">
                <a:solidFill>
                  <a:schemeClr val="dk1"/>
                </a:solidFill>
                <a:latin typeface="Chivo"/>
                <a:ea typeface="Chivo"/>
                <a:cs typeface="Chivo"/>
                <a:sym typeface="Chivo"/>
              </a:rPr>
              <a:t>Publications</a:t>
            </a:r>
            <a:endParaRPr sz="1000" b="0" i="0" u="none" strike="noStrike" cap="none">
              <a:solidFill>
                <a:srgbClr val="000000"/>
              </a:solidFill>
              <a:latin typeface="Arial"/>
              <a:ea typeface="Arial"/>
              <a:cs typeface="Arial"/>
              <a:sym typeface="Arial"/>
            </a:endParaRPr>
          </a:p>
        </p:txBody>
      </p:sp>
      <p:pic>
        <p:nvPicPr>
          <p:cNvPr id="206" name="Google Shape;206;p35"/>
          <p:cNvPicPr preferRelativeResize="0"/>
          <p:nvPr/>
        </p:nvPicPr>
        <p:blipFill rotWithShape="1">
          <a:blip r:embed="rId3">
            <a:alphaModFix/>
          </a:blip>
          <a:srcRect/>
          <a:stretch/>
        </p:blipFill>
        <p:spPr>
          <a:xfrm rot="9749916">
            <a:off x="3504493" y="2400031"/>
            <a:ext cx="1664692" cy="2057937"/>
          </a:xfrm>
          <a:prstGeom prst="rect">
            <a:avLst/>
          </a:prstGeom>
          <a:noFill/>
          <a:ln>
            <a:noFill/>
          </a:ln>
        </p:spPr>
      </p:pic>
      <p:sp>
        <p:nvSpPr>
          <p:cNvPr id="207" name="Google Shape;207;p35"/>
          <p:cNvSpPr txBox="1">
            <a:spLocks noGrp="1"/>
          </p:cNvSpPr>
          <p:nvPr>
            <p:ph type="body" idx="1"/>
          </p:nvPr>
        </p:nvSpPr>
        <p:spPr>
          <a:xfrm>
            <a:off x="65082" y="4763607"/>
            <a:ext cx="5481139" cy="79259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it-IT" sz="1700">
                <a:latin typeface="Chivo"/>
                <a:ea typeface="Chivo"/>
                <a:cs typeface="Chivo"/>
                <a:sym typeface="Chivo"/>
              </a:rPr>
              <a:t>Art education appears as a requisite and integrated component of the entire educational process” (Contini, 2019, p. 160). </a:t>
            </a:r>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pic>
        <p:nvPicPr>
          <p:cNvPr id="208" name="Google Shape;208;p35"/>
          <p:cNvPicPr preferRelativeResize="0"/>
          <p:nvPr/>
        </p:nvPicPr>
        <p:blipFill rotWithShape="1">
          <a:blip r:embed="rId4">
            <a:alphaModFix/>
          </a:blip>
          <a:srcRect b="74735"/>
          <a:stretch/>
        </p:blipFill>
        <p:spPr>
          <a:xfrm>
            <a:off x="379356" y="2514409"/>
            <a:ext cx="4852589" cy="622360"/>
          </a:xfrm>
          <a:prstGeom prst="rect">
            <a:avLst/>
          </a:prstGeom>
          <a:noFill/>
          <a:ln>
            <a:noFill/>
          </a:ln>
        </p:spPr>
      </p:pic>
      <p:sp>
        <p:nvSpPr>
          <p:cNvPr id="209" name="Google Shape;209;p35"/>
          <p:cNvSpPr txBox="1"/>
          <p:nvPr/>
        </p:nvSpPr>
        <p:spPr>
          <a:xfrm>
            <a:off x="379356" y="3116563"/>
            <a:ext cx="3000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chemeClr val="dk1"/>
                </a:solidFill>
                <a:latin typeface="Chivo"/>
                <a:ea typeface="Chivo"/>
                <a:cs typeface="Chivo"/>
                <a:sym typeface="Chivo"/>
              </a:rPr>
              <a:t>Contini (2019) </a:t>
            </a:r>
            <a:endParaRPr sz="1200" b="0" i="0" u="none" strike="noStrike" cap="none">
              <a:solidFill>
                <a:schemeClr val="dk1"/>
              </a:solidFill>
              <a:latin typeface="Chivo"/>
              <a:ea typeface="Chivo"/>
              <a:cs typeface="Chivo"/>
              <a:sym typeface="Chivo"/>
            </a:endParaRPr>
          </a:p>
        </p:txBody>
      </p:sp>
      <p:sp>
        <p:nvSpPr>
          <p:cNvPr id="210" name="Google Shape;210;p35"/>
          <p:cNvSpPr txBox="1"/>
          <p:nvPr/>
        </p:nvSpPr>
        <p:spPr>
          <a:xfrm>
            <a:off x="5486448" y="5695284"/>
            <a:ext cx="6551802" cy="286232"/>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it-IT" sz="1400" b="0" i="1" u="none" strike="noStrike" cap="none">
                <a:solidFill>
                  <a:schemeClr val="dk1"/>
                </a:solidFill>
                <a:latin typeface="Chivo"/>
                <a:ea typeface="Chivo"/>
                <a:cs typeface="Chivo"/>
                <a:sym typeface="Chivo"/>
              </a:rPr>
              <a:t>Picture from “Quaderni” Supplemento de “il Tratto”  (13), 2019.</a:t>
            </a:r>
            <a:endParaRPr/>
          </a:p>
        </p:txBody>
      </p:sp>
      <p:sp>
        <p:nvSpPr>
          <p:cNvPr id="211" name="Google Shape;211;p35"/>
          <p:cNvSpPr txBox="1"/>
          <p:nvPr/>
        </p:nvSpPr>
        <p:spPr>
          <a:xfrm>
            <a:off x="669874" y="109313"/>
            <a:ext cx="8273102"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it-IT" sz="3000" b="0" i="0" u="none" strike="noStrike" cap="none">
                <a:solidFill>
                  <a:schemeClr val="accent5"/>
                </a:solidFill>
                <a:latin typeface="Chivo"/>
                <a:ea typeface="Chivo"/>
                <a:cs typeface="Chivo"/>
                <a:sym typeface="Chivo"/>
              </a:rPr>
              <a:t>The metaphor of the hundred languages and aesthetic education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36"/>
          <p:cNvPicPr preferRelativeResize="0"/>
          <p:nvPr/>
        </p:nvPicPr>
        <p:blipFill rotWithShape="1">
          <a:blip r:embed="rId3">
            <a:alphaModFix/>
          </a:blip>
          <a:srcRect/>
          <a:stretch/>
        </p:blipFill>
        <p:spPr>
          <a:xfrm rot="9749916">
            <a:off x="-14272" y="953487"/>
            <a:ext cx="1455295" cy="1799076"/>
          </a:xfrm>
          <a:prstGeom prst="rect">
            <a:avLst/>
          </a:prstGeom>
          <a:noFill/>
          <a:ln>
            <a:noFill/>
          </a:ln>
        </p:spPr>
      </p:pic>
      <p:pic>
        <p:nvPicPr>
          <p:cNvPr id="217" name="Google Shape;217;p36"/>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pic>
        <p:nvPicPr>
          <p:cNvPr id="218" name="Google Shape;218;p36"/>
          <p:cNvPicPr preferRelativeResize="0"/>
          <p:nvPr/>
        </p:nvPicPr>
        <p:blipFill rotWithShape="1">
          <a:blip r:embed="rId3">
            <a:alphaModFix/>
          </a:blip>
          <a:srcRect/>
          <a:stretch/>
        </p:blipFill>
        <p:spPr>
          <a:xfrm rot="9749916">
            <a:off x="3674734" y="3624337"/>
            <a:ext cx="1664692" cy="2057937"/>
          </a:xfrm>
          <a:prstGeom prst="rect">
            <a:avLst/>
          </a:prstGeom>
          <a:noFill/>
          <a:ln>
            <a:noFill/>
          </a:ln>
        </p:spPr>
      </p:pic>
      <p:sp>
        <p:nvSpPr>
          <p:cNvPr id="219" name="Google Shape;219;p36"/>
          <p:cNvSpPr txBox="1">
            <a:spLocks noGrp="1"/>
          </p:cNvSpPr>
          <p:nvPr>
            <p:ph type="body" idx="1"/>
          </p:nvPr>
        </p:nvSpPr>
        <p:spPr>
          <a:xfrm>
            <a:off x="253089" y="2769251"/>
            <a:ext cx="5481139" cy="18840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it-IT" sz="1700">
                <a:latin typeface="Chivo"/>
                <a:ea typeface="Chivo"/>
                <a:cs typeface="Chivo"/>
                <a:sym typeface="Chivo"/>
              </a:rPr>
              <a:t>Reinterpretation of the Image of the child: </a:t>
            </a:r>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r>
              <a:rPr lang="it-IT" sz="1700">
                <a:latin typeface="Chivo"/>
                <a:ea typeface="Chivo"/>
                <a:cs typeface="Chivo"/>
                <a:sym typeface="Chivo"/>
              </a:rPr>
              <a:t>human being within a systemic paradigm, part of an ecological and relational system and the protagonist of a complex system of learning strategies.</a:t>
            </a: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
        <p:nvSpPr>
          <p:cNvPr id="220" name="Google Shape;220;p36"/>
          <p:cNvSpPr txBox="1"/>
          <p:nvPr/>
        </p:nvSpPr>
        <p:spPr>
          <a:xfrm>
            <a:off x="5486448" y="5695284"/>
            <a:ext cx="6551802" cy="286232"/>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it-IT" sz="1400" b="0" i="1" u="none" strike="noStrike" cap="none">
                <a:solidFill>
                  <a:schemeClr val="dk1"/>
                </a:solidFill>
                <a:latin typeface="Chivo"/>
                <a:ea typeface="Chivo"/>
                <a:cs typeface="Chivo"/>
                <a:sym typeface="Chivo"/>
              </a:rPr>
              <a:t>Picture from “Quaderni” Supplemento de “il Tratto”  (13), 2019.</a:t>
            </a:r>
            <a:endParaRPr/>
          </a:p>
        </p:txBody>
      </p:sp>
      <p:sp>
        <p:nvSpPr>
          <p:cNvPr id="221" name="Google Shape;221;p36"/>
          <p:cNvSpPr txBox="1"/>
          <p:nvPr/>
        </p:nvSpPr>
        <p:spPr>
          <a:xfrm>
            <a:off x="465742" y="474380"/>
            <a:ext cx="7430572" cy="1325700"/>
          </a:xfrm>
          <a:prstGeom prst="rect">
            <a:avLst/>
          </a:prstGeom>
          <a:noFill/>
          <a:ln>
            <a:noFill/>
          </a:ln>
        </p:spPr>
        <p:txBody>
          <a:bodyPr spcFirstLastPara="1" wrap="square" lIns="91425" tIns="45700" rIns="91425" bIns="45700" anchor="ctr" anchorCtr="0">
            <a:normAutofit fontScale="25000" lnSpcReduction="20000"/>
          </a:bodyPr>
          <a:lstStyle/>
          <a:p>
            <a:pPr marL="0" marR="0" lvl="0" indent="0" algn="just" rtl="0">
              <a:lnSpc>
                <a:spcPct val="150000"/>
              </a:lnSpc>
              <a:spcBef>
                <a:spcPts val="0"/>
              </a:spcBef>
              <a:spcAft>
                <a:spcPts val="0"/>
              </a:spcAft>
              <a:buClr>
                <a:schemeClr val="dk1"/>
              </a:buClr>
              <a:buSzPct val="60000"/>
              <a:buFont typeface="Calibri"/>
              <a:buNone/>
            </a:pPr>
            <a:r>
              <a:rPr lang="it-IT" sz="12000" b="0" i="0" u="none" strike="noStrike" cap="none">
                <a:solidFill>
                  <a:schemeClr val="accent5"/>
                </a:solidFill>
                <a:latin typeface="Chivo"/>
                <a:ea typeface="Chivo"/>
                <a:cs typeface="Chivo"/>
                <a:sym typeface="Chivo"/>
              </a:rPr>
              <a:t>Ecological- relational perspectives and the extension of the term "language"</a:t>
            </a:r>
            <a:endParaRPr sz="12000" b="0" i="0" u="none" strike="noStrike" cap="none">
              <a:solidFill>
                <a:schemeClr val="accent5"/>
              </a:solidFill>
              <a:latin typeface="Chivo"/>
              <a:ea typeface="Chivo"/>
              <a:cs typeface="Chivo"/>
              <a:sym typeface="Chivo"/>
            </a:endParaRPr>
          </a:p>
          <a:p>
            <a:pPr marL="0" marR="0" lvl="0" indent="0" algn="just" rtl="0">
              <a:lnSpc>
                <a:spcPct val="150000"/>
              </a:lnSpc>
              <a:spcBef>
                <a:spcPts val="800"/>
              </a:spcBef>
              <a:spcAft>
                <a:spcPts val="0"/>
              </a:spcAft>
              <a:buClr>
                <a:schemeClr val="dk1"/>
              </a:buClr>
              <a:buSzPct val="100000"/>
              <a:buFont typeface="Calibri"/>
              <a:buNone/>
            </a:pPr>
            <a:r>
              <a:rPr lang="it-IT" sz="7200" b="0" i="0" u="none" strike="noStrike" cap="none">
                <a:solidFill>
                  <a:schemeClr val="accent5"/>
                </a:solidFill>
                <a:latin typeface="Chivo"/>
                <a:ea typeface="Chivo"/>
                <a:cs typeface="Chivo"/>
                <a:sym typeface="Chivo"/>
              </a:rPr>
              <a:t> </a:t>
            </a:r>
            <a:endParaRPr sz="7200" b="0" i="0" u="none" strike="noStrike" cap="none">
              <a:solidFill>
                <a:schemeClr val="accent5"/>
              </a:solidFill>
              <a:latin typeface="Chivo"/>
              <a:ea typeface="Chivo"/>
              <a:cs typeface="Chivo"/>
              <a:sym typeface="Chivo"/>
            </a:endParaRPr>
          </a:p>
          <a:p>
            <a:pPr marL="0" marR="0" lvl="0" indent="0" algn="l" rtl="0">
              <a:lnSpc>
                <a:spcPct val="90000"/>
              </a:lnSpc>
              <a:spcBef>
                <a:spcPts val="800"/>
              </a:spcBef>
              <a:spcAft>
                <a:spcPts val="0"/>
              </a:spcAft>
              <a:buClr>
                <a:schemeClr val="dk1"/>
              </a:buClr>
              <a:buSzPts val="4400"/>
              <a:buFont typeface="Calibri"/>
              <a:buNone/>
            </a:pPr>
            <a:endParaRPr sz="3000" b="0" i="0" u="none" strike="noStrike" cap="none">
              <a:solidFill>
                <a:schemeClr val="accent5"/>
              </a:solidFill>
              <a:latin typeface="Chivo"/>
              <a:ea typeface="Chivo"/>
              <a:cs typeface="Chivo"/>
              <a:sym typeface="Chiv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37"/>
          <p:cNvPicPr preferRelativeResize="0"/>
          <p:nvPr/>
        </p:nvPicPr>
        <p:blipFill rotWithShape="1">
          <a:blip r:embed="rId3">
            <a:alphaModFix/>
          </a:blip>
          <a:srcRect/>
          <a:stretch/>
        </p:blipFill>
        <p:spPr>
          <a:xfrm rot="9749916">
            <a:off x="-14272" y="953487"/>
            <a:ext cx="1455295" cy="1799076"/>
          </a:xfrm>
          <a:prstGeom prst="rect">
            <a:avLst/>
          </a:prstGeom>
          <a:noFill/>
          <a:ln>
            <a:noFill/>
          </a:ln>
        </p:spPr>
      </p:pic>
      <p:pic>
        <p:nvPicPr>
          <p:cNvPr id="227" name="Google Shape;227;p37"/>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pic>
        <p:nvPicPr>
          <p:cNvPr id="228" name="Google Shape;228;p37"/>
          <p:cNvPicPr preferRelativeResize="0"/>
          <p:nvPr/>
        </p:nvPicPr>
        <p:blipFill rotWithShape="1">
          <a:blip r:embed="rId3">
            <a:alphaModFix/>
          </a:blip>
          <a:srcRect/>
          <a:stretch/>
        </p:blipFill>
        <p:spPr>
          <a:xfrm rot="9749916">
            <a:off x="3674734" y="3624337"/>
            <a:ext cx="1664692" cy="2057937"/>
          </a:xfrm>
          <a:prstGeom prst="rect">
            <a:avLst/>
          </a:prstGeom>
          <a:noFill/>
          <a:ln>
            <a:noFill/>
          </a:ln>
        </p:spPr>
      </p:pic>
      <p:sp>
        <p:nvSpPr>
          <p:cNvPr id="229" name="Google Shape;229;p37"/>
          <p:cNvSpPr txBox="1">
            <a:spLocks noGrp="1"/>
          </p:cNvSpPr>
          <p:nvPr>
            <p:ph type="body" idx="1"/>
          </p:nvPr>
        </p:nvSpPr>
        <p:spPr>
          <a:xfrm>
            <a:off x="1" y="2799662"/>
            <a:ext cx="5610338" cy="18840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it-IT" sz="1700">
                <a:latin typeface="Chivo"/>
                <a:ea typeface="Chivo"/>
                <a:cs typeface="Chivo"/>
                <a:sym typeface="Chivo"/>
              </a:rPr>
              <a:t>Reinterpretation of Edgar Morin’s theory of complexity: </a:t>
            </a:r>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0" lvl="0" indent="0" algn="just" rtl="0">
              <a:lnSpc>
                <a:spcPct val="90000"/>
              </a:lnSpc>
              <a:spcBef>
                <a:spcPts val="0"/>
              </a:spcBef>
              <a:spcAft>
                <a:spcPts val="0"/>
              </a:spcAft>
              <a:buSzPts val="2800"/>
              <a:buNone/>
            </a:pPr>
            <a:r>
              <a:rPr lang="it-IT" sz="1700">
                <a:latin typeface="Chivo"/>
                <a:ea typeface="Chivo"/>
                <a:cs typeface="Chivo"/>
                <a:sym typeface="Chivo"/>
              </a:rPr>
              <a:t>Ecological perspective as an epistemology that requires us to re-establish connections between what is (or seems) disjointed.</a:t>
            </a: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
        <p:nvSpPr>
          <p:cNvPr id="230" name="Google Shape;230;p37"/>
          <p:cNvSpPr txBox="1"/>
          <p:nvPr/>
        </p:nvSpPr>
        <p:spPr>
          <a:xfrm>
            <a:off x="5486448" y="5695284"/>
            <a:ext cx="6551802" cy="286232"/>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it-IT" sz="1400" b="0" i="1" u="none" strike="noStrike" cap="none">
                <a:solidFill>
                  <a:schemeClr val="dk1"/>
                </a:solidFill>
                <a:latin typeface="Chivo"/>
                <a:ea typeface="Chivo"/>
                <a:cs typeface="Chivo"/>
                <a:sym typeface="Chivo"/>
              </a:rPr>
              <a:t>Picture from “Quaderni” Supplemento de “il Tratto”  (13), 2019.</a:t>
            </a:r>
            <a:endParaRPr/>
          </a:p>
        </p:txBody>
      </p:sp>
      <p:sp>
        <p:nvSpPr>
          <p:cNvPr id="231" name="Google Shape;231;p37"/>
          <p:cNvSpPr txBox="1"/>
          <p:nvPr/>
        </p:nvSpPr>
        <p:spPr>
          <a:xfrm>
            <a:off x="465742" y="474380"/>
            <a:ext cx="7430572" cy="1325700"/>
          </a:xfrm>
          <a:prstGeom prst="rect">
            <a:avLst/>
          </a:prstGeom>
          <a:noFill/>
          <a:ln>
            <a:noFill/>
          </a:ln>
        </p:spPr>
        <p:txBody>
          <a:bodyPr spcFirstLastPara="1" wrap="square" lIns="91425" tIns="45700" rIns="91425" bIns="45700" anchor="ctr" anchorCtr="0">
            <a:normAutofit fontScale="25000" lnSpcReduction="20000"/>
          </a:bodyPr>
          <a:lstStyle/>
          <a:p>
            <a:pPr marL="0" marR="0" lvl="0" indent="0" algn="just" rtl="0">
              <a:lnSpc>
                <a:spcPct val="150000"/>
              </a:lnSpc>
              <a:spcBef>
                <a:spcPts val="0"/>
              </a:spcBef>
              <a:spcAft>
                <a:spcPts val="0"/>
              </a:spcAft>
              <a:buClr>
                <a:schemeClr val="dk1"/>
              </a:buClr>
              <a:buSzPct val="60000"/>
              <a:buFont typeface="Calibri"/>
              <a:buNone/>
            </a:pPr>
            <a:r>
              <a:rPr lang="it-IT" sz="12000" b="0" i="0" u="none" strike="noStrike" cap="none">
                <a:solidFill>
                  <a:schemeClr val="accent5"/>
                </a:solidFill>
                <a:latin typeface="Chivo"/>
                <a:ea typeface="Chivo"/>
                <a:cs typeface="Chivo"/>
                <a:sym typeface="Chivo"/>
              </a:rPr>
              <a:t>Ecological- relational perspectives and the extension of the term "language"</a:t>
            </a:r>
            <a:endParaRPr sz="12000" b="0" i="0" u="none" strike="noStrike" cap="none">
              <a:solidFill>
                <a:schemeClr val="accent5"/>
              </a:solidFill>
              <a:latin typeface="Chivo"/>
              <a:ea typeface="Chivo"/>
              <a:cs typeface="Chivo"/>
              <a:sym typeface="Chivo"/>
            </a:endParaRPr>
          </a:p>
          <a:p>
            <a:pPr marL="0" marR="0" lvl="0" indent="0" algn="just" rtl="0">
              <a:lnSpc>
                <a:spcPct val="150000"/>
              </a:lnSpc>
              <a:spcBef>
                <a:spcPts val="800"/>
              </a:spcBef>
              <a:spcAft>
                <a:spcPts val="0"/>
              </a:spcAft>
              <a:buClr>
                <a:schemeClr val="dk1"/>
              </a:buClr>
              <a:buSzPct val="100000"/>
              <a:buFont typeface="Calibri"/>
              <a:buNone/>
            </a:pPr>
            <a:r>
              <a:rPr lang="it-IT" sz="7200" b="0" i="0" u="none" strike="noStrike" cap="none">
                <a:solidFill>
                  <a:schemeClr val="accent5"/>
                </a:solidFill>
                <a:latin typeface="Chivo"/>
                <a:ea typeface="Chivo"/>
                <a:cs typeface="Chivo"/>
                <a:sym typeface="Chivo"/>
              </a:rPr>
              <a:t> </a:t>
            </a:r>
            <a:endParaRPr sz="7200" b="0" i="0" u="none" strike="noStrike" cap="none">
              <a:solidFill>
                <a:schemeClr val="accent5"/>
              </a:solidFill>
              <a:latin typeface="Chivo"/>
              <a:ea typeface="Chivo"/>
              <a:cs typeface="Chivo"/>
              <a:sym typeface="Chivo"/>
            </a:endParaRPr>
          </a:p>
          <a:p>
            <a:pPr marL="0" marR="0" lvl="0" indent="0" algn="l" rtl="0">
              <a:lnSpc>
                <a:spcPct val="90000"/>
              </a:lnSpc>
              <a:spcBef>
                <a:spcPts val="800"/>
              </a:spcBef>
              <a:spcAft>
                <a:spcPts val="0"/>
              </a:spcAft>
              <a:buClr>
                <a:schemeClr val="dk1"/>
              </a:buClr>
              <a:buSzPts val="4400"/>
              <a:buFont typeface="Calibri"/>
              <a:buNone/>
            </a:pPr>
            <a:endParaRPr sz="3000" b="0" i="0" u="none" strike="noStrike" cap="none">
              <a:solidFill>
                <a:schemeClr val="accent5"/>
              </a:solidFill>
              <a:latin typeface="Chivo"/>
              <a:ea typeface="Chivo"/>
              <a:cs typeface="Chivo"/>
              <a:sym typeface="Chiv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8"/>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pic>
        <p:nvPicPr>
          <p:cNvPr id="237" name="Google Shape;237;p38"/>
          <p:cNvPicPr preferRelativeResize="0"/>
          <p:nvPr/>
        </p:nvPicPr>
        <p:blipFill rotWithShape="1">
          <a:blip r:embed="rId3">
            <a:alphaModFix/>
          </a:blip>
          <a:srcRect/>
          <a:stretch/>
        </p:blipFill>
        <p:spPr>
          <a:xfrm rot="9749916">
            <a:off x="3674734" y="3624337"/>
            <a:ext cx="1664692" cy="2057937"/>
          </a:xfrm>
          <a:prstGeom prst="rect">
            <a:avLst/>
          </a:prstGeom>
          <a:noFill/>
          <a:ln>
            <a:noFill/>
          </a:ln>
        </p:spPr>
      </p:pic>
      <p:sp>
        <p:nvSpPr>
          <p:cNvPr id="238" name="Google Shape;238;p38"/>
          <p:cNvSpPr txBox="1">
            <a:spLocks noGrp="1"/>
          </p:cNvSpPr>
          <p:nvPr>
            <p:ph type="body" idx="1"/>
          </p:nvPr>
        </p:nvSpPr>
        <p:spPr>
          <a:xfrm>
            <a:off x="286572" y="2183915"/>
            <a:ext cx="5610338" cy="31347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it-IT" sz="1900">
                <a:latin typeface="Chivo"/>
                <a:ea typeface="Chivo"/>
                <a:cs typeface="Chivo"/>
                <a:sym typeface="Chivo"/>
              </a:rPr>
              <a:t>This concept refers to the idea that the aesthetic dimension is a relevant aspect of the pedagogical quality of the scholastic and educational space. </a:t>
            </a:r>
            <a:endParaRPr/>
          </a:p>
          <a:p>
            <a:pPr marL="0" lvl="0" indent="0" algn="l" rtl="0">
              <a:lnSpc>
                <a:spcPct val="90000"/>
              </a:lnSpc>
              <a:spcBef>
                <a:spcPts val="0"/>
              </a:spcBef>
              <a:spcAft>
                <a:spcPts val="0"/>
              </a:spcAft>
              <a:buSzPts val="2800"/>
              <a:buNone/>
            </a:pPr>
            <a:endParaRPr sz="1900">
              <a:latin typeface="Chivo"/>
              <a:ea typeface="Chivo"/>
              <a:cs typeface="Chivo"/>
              <a:sym typeface="Chivo"/>
            </a:endParaRPr>
          </a:p>
          <a:p>
            <a:pPr marL="0" lvl="0" indent="0" algn="l" rtl="0">
              <a:lnSpc>
                <a:spcPct val="90000"/>
              </a:lnSpc>
              <a:spcBef>
                <a:spcPts val="0"/>
              </a:spcBef>
              <a:spcAft>
                <a:spcPts val="0"/>
              </a:spcAft>
              <a:buSzPts val="2800"/>
              <a:buNone/>
            </a:pPr>
            <a:endParaRPr sz="1900">
              <a:latin typeface="Chivo"/>
              <a:ea typeface="Chivo"/>
              <a:cs typeface="Chivo"/>
              <a:sym typeface="Chivo"/>
            </a:endParaRPr>
          </a:p>
          <a:p>
            <a:pPr marL="0" lvl="0" indent="0" algn="just" rtl="0">
              <a:lnSpc>
                <a:spcPct val="90000"/>
              </a:lnSpc>
              <a:spcBef>
                <a:spcPts val="0"/>
              </a:spcBef>
              <a:spcAft>
                <a:spcPts val="0"/>
              </a:spcAft>
              <a:buSzPts val="2800"/>
              <a:buNone/>
            </a:pPr>
            <a:r>
              <a:rPr lang="it-IT" sz="1900">
                <a:latin typeface="Chivo"/>
                <a:ea typeface="Chivo"/>
                <a:cs typeface="Chivo"/>
                <a:sym typeface="Chivo"/>
              </a:rPr>
              <a:t>An attractive and welcoming ecosystem, a relational space where the interactions implemented and created emerge as the predominant elements. </a:t>
            </a:r>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
        <p:nvSpPr>
          <p:cNvPr id="239" name="Google Shape;239;p38"/>
          <p:cNvSpPr txBox="1"/>
          <p:nvPr/>
        </p:nvSpPr>
        <p:spPr>
          <a:xfrm>
            <a:off x="4912980" y="5741838"/>
            <a:ext cx="6551802" cy="286232"/>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it-IT" sz="1400" b="0" i="1" u="none" strike="noStrike" cap="none">
                <a:solidFill>
                  <a:schemeClr val="dk1"/>
                </a:solidFill>
                <a:latin typeface="Chivo"/>
                <a:ea typeface="Chivo"/>
                <a:cs typeface="Chivo"/>
                <a:sym typeface="Chivo"/>
              </a:rPr>
              <a:t>Picture from “Quaderni” Supplemento de “il Tratto”  (13), 2019.</a:t>
            </a:r>
            <a:endParaRPr/>
          </a:p>
        </p:txBody>
      </p:sp>
      <p:sp>
        <p:nvSpPr>
          <p:cNvPr id="240" name="Google Shape;240;p38"/>
          <p:cNvSpPr txBox="1"/>
          <p:nvPr/>
        </p:nvSpPr>
        <p:spPr>
          <a:xfrm>
            <a:off x="465742" y="474380"/>
            <a:ext cx="7430572" cy="1325700"/>
          </a:xfrm>
          <a:prstGeom prst="rect">
            <a:avLst/>
          </a:prstGeom>
          <a:noFill/>
          <a:ln>
            <a:noFill/>
          </a:ln>
        </p:spPr>
        <p:txBody>
          <a:bodyPr spcFirstLastPara="1" wrap="square" lIns="91425" tIns="45700" rIns="91425" bIns="45700" anchor="ctr" anchorCtr="0">
            <a:normAutofit fontScale="32500" lnSpcReduction="20000"/>
          </a:bodyPr>
          <a:lstStyle/>
          <a:p>
            <a:pPr marL="0" marR="0" lvl="0" indent="0" algn="just" rtl="0">
              <a:lnSpc>
                <a:spcPct val="150000"/>
              </a:lnSpc>
              <a:spcBef>
                <a:spcPts val="0"/>
              </a:spcBef>
              <a:spcAft>
                <a:spcPts val="0"/>
              </a:spcAft>
              <a:buClr>
                <a:schemeClr val="dk1"/>
              </a:buClr>
              <a:buSzPct val="73846"/>
              <a:buFont typeface="Calibri"/>
              <a:buNone/>
            </a:pPr>
            <a:r>
              <a:rPr lang="it-IT" sz="7500" b="0" i="0" u="none" strike="noStrike" cap="none">
                <a:solidFill>
                  <a:schemeClr val="accent5"/>
                </a:solidFill>
                <a:latin typeface="Chivo"/>
                <a:ea typeface="Chivo"/>
                <a:cs typeface="Chivo"/>
                <a:sym typeface="Chivo"/>
              </a:rPr>
              <a:t>Learning environments and the concept of “shared aesthetics” in the Reggio Emilia Approach  </a:t>
            </a:r>
            <a:endParaRPr sz="7500" b="0" i="0" u="none" strike="noStrike" cap="none">
              <a:solidFill>
                <a:schemeClr val="accent5"/>
              </a:solidFill>
              <a:latin typeface="Chivo"/>
              <a:ea typeface="Chivo"/>
              <a:cs typeface="Chivo"/>
              <a:sym typeface="Chivo"/>
            </a:endParaRPr>
          </a:p>
          <a:p>
            <a:pPr marL="0" marR="0" lvl="0" indent="0" algn="l" rtl="0">
              <a:lnSpc>
                <a:spcPct val="90000"/>
              </a:lnSpc>
              <a:spcBef>
                <a:spcPts val="800"/>
              </a:spcBef>
              <a:spcAft>
                <a:spcPts val="0"/>
              </a:spcAft>
              <a:buClr>
                <a:schemeClr val="dk1"/>
              </a:buClr>
              <a:buSzPts val="4400"/>
              <a:buFont typeface="Calibri"/>
              <a:buNone/>
            </a:pPr>
            <a:endParaRPr sz="3000" b="0" i="0" u="none" strike="noStrike" cap="none">
              <a:solidFill>
                <a:schemeClr val="accent5"/>
              </a:solidFill>
              <a:latin typeface="Chivo"/>
              <a:ea typeface="Chivo"/>
              <a:cs typeface="Chivo"/>
              <a:sym typeface="Chiv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9"/>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pic>
        <p:nvPicPr>
          <p:cNvPr id="246" name="Google Shape;246;p39"/>
          <p:cNvPicPr preferRelativeResize="0"/>
          <p:nvPr/>
        </p:nvPicPr>
        <p:blipFill rotWithShape="1">
          <a:blip r:embed="rId3">
            <a:alphaModFix/>
          </a:blip>
          <a:srcRect/>
          <a:stretch/>
        </p:blipFill>
        <p:spPr>
          <a:xfrm rot="9749916">
            <a:off x="3674734" y="3624337"/>
            <a:ext cx="1664692" cy="2057937"/>
          </a:xfrm>
          <a:prstGeom prst="rect">
            <a:avLst/>
          </a:prstGeom>
          <a:noFill/>
          <a:ln>
            <a:noFill/>
          </a:ln>
        </p:spPr>
      </p:pic>
      <p:sp>
        <p:nvSpPr>
          <p:cNvPr id="247" name="Google Shape;247;p39"/>
          <p:cNvSpPr txBox="1">
            <a:spLocks noGrp="1"/>
          </p:cNvSpPr>
          <p:nvPr>
            <p:ph type="body" idx="1"/>
          </p:nvPr>
        </p:nvSpPr>
        <p:spPr>
          <a:xfrm>
            <a:off x="155870" y="2729629"/>
            <a:ext cx="5610338" cy="18850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it-IT" sz="1900">
                <a:latin typeface="Chivo"/>
                <a:ea typeface="Chivo"/>
                <a:cs typeface="Chivo"/>
                <a:sym typeface="Chivo"/>
              </a:rPr>
              <a:t>The educational space is not defined according to a rigid functional order, but rather it is a metaphor of knowledge, to challenge many false dichotomies: art versus science, individual versus community, enjoyment versus study.</a:t>
            </a:r>
            <a:endParaRPr sz="1900">
              <a:latin typeface="Chivo"/>
              <a:ea typeface="Chivo"/>
              <a:cs typeface="Chivo"/>
              <a:sym typeface="Chivo"/>
            </a:endParaRPr>
          </a:p>
          <a:p>
            <a:pPr marL="0" lvl="0" indent="0" algn="l" rtl="0">
              <a:lnSpc>
                <a:spcPct val="90000"/>
              </a:lnSpc>
              <a:spcBef>
                <a:spcPts val="0"/>
              </a:spcBef>
              <a:spcAft>
                <a:spcPts val="0"/>
              </a:spcAft>
              <a:buSzPts val="2800"/>
              <a:buNone/>
            </a:pPr>
            <a:endParaRPr sz="1900">
              <a:latin typeface="Chivo"/>
              <a:ea typeface="Chivo"/>
              <a:cs typeface="Chivo"/>
              <a:sym typeface="Chivo"/>
            </a:endParaRPr>
          </a:p>
          <a:p>
            <a:pPr marL="0" lvl="0" indent="0" algn="l" rtl="0">
              <a:lnSpc>
                <a:spcPct val="90000"/>
              </a:lnSpc>
              <a:spcBef>
                <a:spcPts val="0"/>
              </a:spcBef>
              <a:spcAft>
                <a:spcPts val="0"/>
              </a:spcAft>
              <a:buSzPts val="2800"/>
              <a:buNone/>
            </a:pPr>
            <a:endParaRPr sz="19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
        <p:nvSpPr>
          <p:cNvPr id="248" name="Google Shape;248;p39"/>
          <p:cNvSpPr txBox="1"/>
          <p:nvPr/>
        </p:nvSpPr>
        <p:spPr>
          <a:xfrm>
            <a:off x="4912980" y="5741838"/>
            <a:ext cx="6551802" cy="286232"/>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it-IT" sz="1400" b="0" i="1" u="none" strike="noStrike" cap="none">
                <a:solidFill>
                  <a:schemeClr val="dk1"/>
                </a:solidFill>
                <a:latin typeface="Chivo"/>
                <a:ea typeface="Chivo"/>
                <a:cs typeface="Chivo"/>
                <a:sym typeface="Chivo"/>
              </a:rPr>
              <a:t>Picture from “Quaderni” Supplemento de “il Tratto”  (13), 2019.</a:t>
            </a:r>
            <a:endParaRPr/>
          </a:p>
        </p:txBody>
      </p:sp>
      <p:sp>
        <p:nvSpPr>
          <p:cNvPr id="249" name="Google Shape;249;p39"/>
          <p:cNvSpPr txBox="1"/>
          <p:nvPr/>
        </p:nvSpPr>
        <p:spPr>
          <a:xfrm>
            <a:off x="465742" y="474380"/>
            <a:ext cx="7430572" cy="1325700"/>
          </a:xfrm>
          <a:prstGeom prst="rect">
            <a:avLst/>
          </a:prstGeom>
          <a:noFill/>
          <a:ln>
            <a:noFill/>
          </a:ln>
        </p:spPr>
        <p:txBody>
          <a:bodyPr spcFirstLastPara="1" wrap="square" lIns="91425" tIns="45700" rIns="91425" bIns="45700" anchor="ctr" anchorCtr="0">
            <a:normAutofit fontScale="32500" lnSpcReduction="20000"/>
          </a:bodyPr>
          <a:lstStyle/>
          <a:p>
            <a:pPr marL="0" marR="0" lvl="0" indent="0" algn="just" rtl="0">
              <a:lnSpc>
                <a:spcPct val="150000"/>
              </a:lnSpc>
              <a:spcBef>
                <a:spcPts val="0"/>
              </a:spcBef>
              <a:spcAft>
                <a:spcPts val="0"/>
              </a:spcAft>
              <a:buClr>
                <a:schemeClr val="dk1"/>
              </a:buClr>
              <a:buSzPct val="73846"/>
              <a:buFont typeface="Calibri"/>
              <a:buNone/>
            </a:pPr>
            <a:r>
              <a:rPr lang="it-IT" sz="7500" b="0" i="0" u="none" strike="noStrike" cap="none">
                <a:solidFill>
                  <a:schemeClr val="accent5"/>
                </a:solidFill>
                <a:latin typeface="Chivo"/>
                <a:ea typeface="Chivo"/>
                <a:cs typeface="Chivo"/>
                <a:sym typeface="Chivo"/>
              </a:rPr>
              <a:t>Learning environments and the concept of “shared aesthetics” in the Reggio Emilia Approach  </a:t>
            </a:r>
            <a:endParaRPr sz="7500" b="0" i="0" u="none" strike="noStrike" cap="none">
              <a:solidFill>
                <a:schemeClr val="accent5"/>
              </a:solidFill>
              <a:latin typeface="Chivo"/>
              <a:ea typeface="Chivo"/>
              <a:cs typeface="Chivo"/>
              <a:sym typeface="Chivo"/>
            </a:endParaRPr>
          </a:p>
          <a:p>
            <a:pPr marL="0" marR="0" lvl="0" indent="0" algn="l" rtl="0">
              <a:lnSpc>
                <a:spcPct val="90000"/>
              </a:lnSpc>
              <a:spcBef>
                <a:spcPts val="800"/>
              </a:spcBef>
              <a:spcAft>
                <a:spcPts val="0"/>
              </a:spcAft>
              <a:buClr>
                <a:schemeClr val="dk1"/>
              </a:buClr>
              <a:buSzPts val="4400"/>
              <a:buFont typeface="Calibri"/>
              <a:buNone/>
            </a:pPr>
            <a:endParaRPr sz="3000" b="0" i="0" u="none" strike="noStrike" cap="none">
              <a:solidFill>
                <a:schemeClr val="accent5"/>
              </a:solidFill>
              <a:latin typeface="Chivo"/>
              <a:ea typeface="Chivo"/>
              <a:cs typeface="Chivo"/>
              <a:sym typeface="Chivo"/>
            </a:endParaRPr>
          </a:p>
        </p:txBody>
      </p:sp>
      <p:pic>
        <p:nvPicPr>
          <p:cNvPr id="250" name="Google Shape;250;p39"/>
          <p:cNvPicPr preferRelativeResize="0"/>
          <p:nvPr/>
        </p:nvPicPr>
        <p:blipFill rotWithShape="1">
          <a:blip r:embed="rId3">
            <a:alphaModFix/>
          </a:blip>
          <a:srcRect/>
          <a:stretch/>
        </p:blipFill>
        <p:spPr>
          <a:xfrm rot="9749916">
            <a:off x="-14272" y="953487"/>
            <a:ext cx="1455295" cy="17990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40"/>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pic>
        <p:nvPicPr>
          <p:cNvPr id="256" name="Google Shape;256;p40"/>
          <p:cNvPicPr preferRelativeResize="0"/>
          <p:nvPr/>
        </p:nvPicPr>
        <p:blipFill rotWithShape="1">
          <a:blip r:embed="rId3">
            <a:alphaModFix/>
          </a:blip>
          <a:srcRect/>
          <a:stretch/>
        </p:blipFill>
        <p:spPr>
          <a:xfrm rot="9749916">
            <a:off x="3674734" y="3624337"/>
            <a:ext cx="1664692" cy="2057937"/>
          </a:xfrm>
          <a:prstGeom prst="rect">
            <a:avLst/>
          </a:prstGeom>
          <a:noFill/>
          <a:ln>
            <a:noFill/>
          </a:ln>
        </p:spPr>
      </p:pic>
      <p:sp>
        <p:nvSpPr>
          <p:cNvPr id="257" name="Google Shape;257;p40"/>
          <p:cNvSpPr txBox="1">
            <a:spLocks noGrp="1"/>
          </p:cNvSpPr>
          <p:nvPr>
            <p:ph type="body" idx="1"/>
          </p:nvPr>
        </p:nvSpPr>
        <p:spPr>
          <a:xfrm>
            <a:off x="77935" y="2768268"/>
            <a:ext cx="5610338" cy="1885037"/>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SzPts val="2800"/>
              <a:buNone/>
            </a:pPr>
            <a:r>
              <a:rPr lang="it-IT" sz="1900">
                <a:latin typeface="Chivo"/>
                <a:ea typeface="Chivo"/>
                <a:cs typeface="Chivo"/>
                <a:sym typeface="Chivo"/>
              </a:rPr>
              <a:t>Caring for the furniture and objects generates a sense of familiarity and belonging, an appreciation for beauty and aesthetics. </a:t>
            </a:r>
            <a:endParaRPr/>
          </a:p>
          <a:p>
            <a:pPr marL="0" lvl="0" indent="0" algn="just" rtl="0">
              <a:lnSpc>
                <a:spcPct val="90000"/>
              </a:lnSpc>
              <a:spcBef>
                <a:spcPts val="0"/>
              </a:spcBef>
              <a:spcAft>
                <a:spcPts val="0"/>
              </a:spcAft>
              <a:buSzPts val="2800"/>
              <a:buNone/>
            </a:pPr>
            <a:endParaRPr sz="1900">
              <a:latin typeface="Chivo"/>
              <a:ea typeface="Chivo"/>
              <a:cs typeface="Chivo"/>
              <a:sym typeface="Chivo"/>
            </a:endParaRPr>
          </a:p>
          <a:p>
            <a:pPr marL="0" lvl="0" indent="0" algn="just" rtl="0">
              <a:lnSpc>
                <a:spcPct val="90000"/>
              </a:lnSpc>
              <a:spcBef>
                <a:spcPts val="0"/>
              </a:spcBef>
              <a:spcAft>
                <a:spcPts val="0"/>
              </a:spcAft>
              <a:buSzPts val="2800"/>
              <a:buNone/>
            </a:pPr>
            <a:r>
              <a:rPr lang="it-IT" sz="1900">
                <a:latin typeface="Chivo"/>
                <a:ea typeface="Chivo"/>
                <a:cs typeface="Chivo"/>
                <a:sym typeface="Chivo"/>
              </a:rPr>
              <a:t>Relationship-sensitive environments, capable of acknowledging and valuing the traces left by children</a:t>
            </a:r>
            <a:endParaRPr/>
          </a:p>
          <a:p>
            <a:pPr marL="0" lvl="0" indent="0" algn="just" rtl="0">
              <a:lnSpc>
                <a:spcPct val="90000"/>
              </a:lnSpc>
              <a:spcBef>
                <a:spcPts val="0"/>
              </a:spcBef>
              <a:spcAft>
                <a:spcPts val="0"/>
              </a:spcAft>
              <a:buSzPts val="2800"/>
              <a:buNone/>
            </a:pPr>
            <a:endParaRPr sz="1900">
              <a:latin typeface="Chivo"/>
              <a:ea typeface="Chivo"/>
              <a:cs typeface="Chivo"/>
              <a:sym typeface="Chivo"/>
            </a:endParaRPr>
          </a:p>
          <a:p>
            <a:pPr marL="0" lvl="0" indent="0" algn="just" rtl="0">
              <a:lnSpc>
                <a:spcPct val="90000"/>
              </a:lnSpc>
              <a:spcBef>
                <a:spcPts val="0"/>
              </a:spcBef>
              <a:spcAft>
                <a:spcPts val="0"/>
              </a:spcAft>
              <a:buSzPts val="2800"/>
              <a:buNone/>
            </a:pPr>
            <a:endParaRPr sz="1900">
              <a:latin typeface="Chivo"/>
              <a:ea typeface="Chivo"/>
              <a:cs typeface="Chivo"/>
              <a:sym typeface="Chivo"/>
            </a:endParaRPr>
          </a:p>
          <a:p>
            <a:pPr marL="0" lvl="0" indent="0" algn="l" rtl="0">
              <a:lnSpc>
                <a:spcPct val="90000"/>
              </a:lnSpc>
              <a:spcBef>
                <a:spcPts val="0"/>
              </a:spcBef>
              <a:spcAft>
                <a:spcPts val="0"/>
              </a:spcAft>
              <a:buSzPts val="2800"/>
              <a:buNone/>
            </a:pPr>
            <a:endParaRPr sz="19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
        <p:nvSpPr>
          <p:cNvPr id="258" name="Google Shape;258;p40"/>
          <p:cNvSpPr txBox="1"/>
          <p:nvPr/>
        </p:nvSpPr>
        <p:spPr>
          <a:xfrm>
            <a:off x="465742" y="474380"/>
            <a:ext cx="7430572" cy="1325700"/>
          </a:xfrm>
          <a:prstGeom prst="rect">
            <a:avLst/>
          </a:prstGeom>
          <a:noFill/>
          <a:ln>
            <a:noFill/>
          </a:ln>
        </p:spPr>
        <p:txBody>
          <a:bodyPr spcFirstLastPara="1" wrap="square" lIns="91425" tIns="45700" rIns="91425" bIns="45700" anchor="ctr" anchorCtr="0">
            <a:normAutofit fontScale="32500" lnSpcReduction="20000"/>
          </a:bodyPr>
          <a:lstStyle/>
          <a:p>
            <a:pPr marL="0" marR="0" lvl="0" indent="0" algn="just" rtl="0">
              <a:lnSpc>
                <a:spcPct val="150000"/>
              </a:lnSpc>
              <a:spcBef>
                <a:spcPts val="0"/>
              </a:spcBef>
              <a:spcAft>
                <a:spcPts val="0"/>
              </a:spcAft>
              <a:buClr>
                <a:schemeClr val="dk1"/>
              </a:buClr>
              <a:buSzPct val="73846"/>
              <a:buFont typeface="Calibri"/>
              <a:buNone/>
            </a:pPr>
            <a:r>
              <a:rPr lang="it-IT" sz="7500" b="0" i="0" u="none" strike="noStrike" cap="none">
                <a:solidFill>
                  <a:schemeClr val="accent5"/>
                </a:solidFill>
                <a:latin typeface="Chivo"/>
                <a:ea typeface="Chivo"/>
                <a:cs typeface="Chivo"/>
                <a:sym typeface="Chivo"/>
              </a:rPr>
              <a:t>Learning environments and the concept of “shared aesthetics” in the Reggio Emilia Approach  </a:t>
            </a:r>
            <a:endParaRPr sz="7500" b="0" i="0" u="none" strike="noStrike" cap="none">
              <a:solidFill>
                <a:schemeClr val="accent5"/>
              </a:solidFill>
              <a:latin typeface="Chivo"/>
              <a:ea typeface="Chivo"/>
              <a:cs typeface="Chivo"/>
              <a:sym typeface="Chivo"/>
            </a:endParaRPr>
          </a:p>
          <a:p>
            <a:pPr marL="0" marR="0" lvl="0" indent="0" algn="l" rtl="0">
              <a:lnSpc>
                <a:spcPct val="90000"/>
              </a:lnSpc>
              <a:spcBef>
                <a:spcPts val="800"/>
              </a:spcBef>
              <a:spcAft>
                <a:spcPts val="0"/>
              </a:spcAft>
              <a:buClr>
                <a:schemeClr val="dk1"/>
              </a:buClr>
              <a:buSzPts val="4400"/>
              <a:buFont typeface="Calibri"/>
              <a:buNone/>
            </a:pPr>
            <a:endParaRPr sz="3000" b="0" i="0" u="none" strike="noStrike" cap="none">
              <a:solidFill>
                <a:schemeClr val="accent5"/>
              </a:solidFill>
              <a:latin typeface="Chivo"/>
              <a:ea typeface="Chivo"/>
              <a:cs typeface="Chivo"/>
              <a:sym typeface="Chivo"/>
            </a:endParaRPr>
          </a:p>
        </p:txBody>
      </p:sp>
      <p:pic>
        <p:nvPicPr>
          <p:cNvPr id="259" name="Google Shape;259;p40"/>
          <p:cNvPicPr preferRelativeResize="0"/>
          <p:nvPr/>
        </p:nvPicPr>
        <p:blipFill rotWithShape="1">
          <a:blip r:embed="rId3">
            <a:alphaModFix/>
          </a:blip>
          <a:srcRect/>
          <a:stretch/>
        </p:blipFill>
        <p:spPr>
          <a:xfrm rot="9749916">
            <a:off x="-14272" y="953487"/>
            <a:ext cx="1455295" cy="1799076"/>
          </a:xfrm>
          <a:prstGeom prst="rect">
            <a:avLst/>
          </a:prstGeom>
          <a:noFill/>
          <a:ln>
            <a:noFill/>
          </a:ln>
        </p:spPr>
      </p:pic>
      <p:sp>
        <p:nvSpPr>
          <p:cNvPr id="260" name="Google Shape;260;p40"/>
          <p:cNvSpPr txBox="1"/>
          <p:nvPr/>
        </p:nvSpPr>
        <p:spPr>
          <a:xfrm>
            <a:off x="5057011" y="5203286"/>
            <a:ext cx="6037943"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it-IT" sz="1400" b="0" i="0" u="none" strike="noStrike" cap="none">
                <a:solidFill>
                  <a:schemeClr val="lt1"/>
                </a:solidFill>
                <a:latin typeface="Arial"/>
                <a:ea typeface="Arial"/>
                <a:cs typeface="Arial"/>
                <a:sym typeface="Arial"/>
              </a:rPr>
              <a:t>© </a:t>
            </a:r>
            <a:r>
              <a:rPr lang="it-IT" sz="1500" b="0" i="0" u="none" strike="noStrike" cap="none">
                <a:solidFill>
                  <a:schemeClr val="lt1"/>
                </a:solidFill>
                <a:latin typeface="Arial"/>
                <a:ea typeface="Arial"/>
                <a:cs typeface="Arial"/>
                <a:sym typeface="Arial"/>
              </a:rPr>
              <a:t>Progetto FARE SCUOLA, Reggio Children Foundation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title"/>
          </p:nvPr>
        </p:nvSpPr>
        <p:spPr>
          <a:xfrm>
            <a:off x="537196" y="389650"/>
            <a:ext cx="4473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sz="3000">
                <a:solidFill>
                  <a:schemeClr val="accent5"/>
                </a:solidFill>
                <a:latin typeface="Chivo"/>
                <a:ea typeface="Chivo"/>
                <a:cs typeface="Chivo"/>
                <a:sym typeface="Chivo"/>
              </a:rPr>
              <a:t>The key features of the </a:t>
            </a:r>
            <a:endParaRPr sz="3000">
              <a:solidFill>
                <a:schemeClr val="accent5"/>
              </a:solidFill>
              <a:latin typeface="Chivo"/>
              <a:ea typeface="Chivo"/>
              <a:cs typeface="Chivo"/>
              <a:sym typeface="Chivo"/>
            </a:endParaRPr>
          </a:p>
          <a:p>
            <a:pPr marL="0" lvl="0" indent="0" algn="l" rtl="0">
              <a:lnSpc>
                <a:spcPct val="90000"/>
              </a:lnSpc>
              <a:spcBef>
                <a:spcPts val="0"/>
              </a:spcBef>
              <a:spcAft>
                <a:spcPts val="0"/>
              </a:spcAft>
              <a:buClr>
                <a:schemeClr val="dk1"/>
              </a:buClr>
              <a:buSzPts val="4400"/>
              <a:buFont typeface="Calibri"/>
              <a:buNone/>
            </a:pPr>
            <a:r>
              <a:rPr lang="it-IT" sz="3000">
                <a:solidFill>
                  <a:schemeClr val="accent5"/>
                </a:solidFill>
                <a:latin typeface="Chivo"/>
                <a:ea typeface="Chivo"/>
                <a:cs typeface="Chivo"/>
                <a:sym typeface="Chivo"/>
              </a:rPr>
              <a:t>Reggio Emilia Approach </a:t>
            </a:r>
            <a:endParaRPr/>
          </a:p>
        </p:txBody>
      </p:sp>
      <p:pic>
        <p:nvPicPr>
          <p:cNvPr id="93" name="Google Shape;93;p3"/>
          <p:cNvPicPr preferRelativeResize="0"/>
          <p:nvPr/>
        </p:nvPicPr>
        <p:blipFill rotWithShape="1">
          <a:blip r:embed="rId3">
            <a:alphaModFix/>
          </a:blip>
          <a:srcRect/>
          <a:stretch/>
        </p:blipFill>
        <p:spPr>
          <a:xfrm rot="9000531">
            <a:off x="5138646" y="121299"/>
            <a:ext cx="1674983" cy="23840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41"/>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pic>
        <p:nvPicPr>
          <p:cNvPr id="266" name="Google Shape;266;p41"/>
          <p:cNvPicPr preferRelativeResize="0"/>
          <p:nvPr/>
        </p:nvPicPr>
        <p:blipFill rotWithShape="1">
          <a:blip r:embed="rId3">
            <a:alphaModFix/>
          </a:blip>
          <a:srcRect/>
          <a:stretch/>
        </p:blipFill>
        <p:spPr>
          <a:xfrm rot="9749916">
            <a:off x="3674734" y="3624337"/>
            <a:ext cx="1664692" cy="2057937"/>
          </a:xfrm>
          <a:prstGeom prst="rect">
            <a:avLst/>
          </a:prstGeom>
          <a:noFill/>
          <a:ln>
            <a:noFill/>
          </a:ln>
        </p:spPr>
      </p:pic>
      <p:sp>
        <p:nvSpPr>
          <p:cNvPr id="267" name="Google Shape;267;p41"/>
          <p:cNvSpPr txBox="1">
            <a:spLocks noGrp="1"/>
          </p:cNvSpPr>
          <p:nvPr>
            <p:ph type="body" idx="1"/>
          </p:nvPr>
        </p:nvSpPr>
        <p:spPr>
          <a:xfrm>
            <a:off x="77935" y="2639190"/>
            <a:ext cx="5610338" cy="1885037"/>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SzPts val="2800"/>
              <a:buNone/>
            </a:pPr>
            <a:r>
              <a:rPr lang="it-IT" sz="1900">
                <a:latin typeface="Chivo"/>
                <a:ea typeface="Chivo"/>
                <a:cs typeface="Chivo"/>
                <a:sym typeface="Chivo"/>
              </a:rPr>
              <a:t>The Reggio Emilia Approach provides the possibility to explore the physical properties of different materials and media </a:t>
            </a:r>
            <a:endParaRPr/>
          </a:p>
          <a:p>
            <a:pPr marL="0" lvl="0" indent="0" algn="just" rtl="0">
              <a:lnSpc>
                <a:spcPct val="90000"/>
              </a:lnSpc>
              <a:spcBef>
                <a:spcPts val="0"/>
              </a:spcBef>
              <a:spcAft>
                <a:spcPts val="0"/>
              </a:spcAft>
              <a:buSzPts val="2800"/>
              <a:buNone/>
            </a:pPr>
            <a:endParaRPr sz="1900">
              <a:latin typeface="Chivo"/>
              <a:ea typeface="Chivo"/>
              <a:cs typeface="Chivo"/>
              <a:sym typeface="Chivo"/>
            </a:endParaRPr>
          </a:p>
          <a:p>
            <a:pPr marL="0" lvl="0" indent="0" algn="just" rtl="0">
              <a:lnSpc>
                <a:spcPct val="90000"/>
              </a:lnSpc>
              <a:spcBef>
                <a:spcPts val="0"/>
              </a:spcBef>
              <a:spcAft>
                <a:spcPts val="0"/>
              </a:spcAft>
              <a:buSzPts val="2800"/>
              <a:buNone/>
            </a:pPr>
            <a:r>
              <a:rPr lang="it-IT" sz="1900">
                <a:latin typeface="Chivo"/>
                <a:ea typeface="Chivo"/>
                <a:cs typeface="Chivo"/>
                <a:sym typeface="Chivo"/>
              </a:rPr>
              <a:t>allowing children to become more familiar with the affordances of objects and media, increasing their sense of agency. </a:t>
            </a:r>
            <a:endParaRPr/>
          </a:p>
          <a:p>
            <a:pPr marL="0" lvl="0" indent="0" algn="just" rtl="0">
              <a:lnSpc>
                <a:spcPct val="90000"/>
              </a:lnSpc>
              <a:spcBef>
                <a:spcPts val="0"/>
              </a:spcBef>
              <a:spcAft>
                <a:spcPts val="0"/>
              </a:spcAft>
              <a:buSzPts val="2800"/>
              <a:buNone/>
            </a:pPr>
            <a:endParaRPr sz="1900">
              <a:latin typeface="Chivo"/>
              <a:ea typeface="Chivo"/>
              <a:cs typeface="Chivo"/>
              <a:sym typeface="Chivo"/>
            </a:endParaRPr>
          </a:p>
          <a:p>
            <a:pPr marL="0" lvl="0" indent="0" algn="l" rtl="0">
              <a:lnSpc>
                <a:spcPct val="90000"/>
              </a:lnSpc>
              <a:spcBef>
                <a:spcPts val="0"/>
              </a:spcBef>
              <a:spcAft>
                <a:spcPts val="0"/>
              </a:spcAft>
              <a:buSzPts val="2800"/>
              <a:buNone/>
            </a:pPr>
            <a:endParaRPr sz="19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
        <p:nvSpPr>
          <p:cNvPr id="268" name="Google Shape;268;p41"/>
          <p:cNvSpPr txBox="1"/>
          <p:nvPr/>
        </p:nvSpPr>
        <p:spPr>
          <a:xfrm>
            <a:off x="465742" y="474380"/>
            <a:ext cx="7430572" cy="1325700"/>
          </a:xfrm>
          <a:prstGeom prst="rect">
            <a:avLst/>
          </a:prstGeom>
          <a:noFill/>
          <a:ln>
            <a:noFill/>
          </a:ln>
        </p:spPr>
        <p:txBody>
          <a:bodyPr spcFirstLastPara="1" wrap="square" lIns="91425" tIns="45700" rIns="91425" bIns="45700" anchor="ctr" anchorCtr="0">
            <a:normAutofit/>
          </a:bodyPr>
          <a:lstStyle/>
          <a:p>
            <a:pPr marL="0" marR="0" lvl="0" indent="0" algn="just" rtl="0">
              <a:lnSpc>
                <a:spcPct val="150000"/>
              </a:lnSpc>
              <a:spcBef>
                <a:spcPts val="0"/>
              </a:spcBef>
              <a:spcAft>
                <a:spcPts val="0"/>
              </a:spcAft>
              <a:buClr>
                <a:schemeClr val="dk1"/>
              </a:buClr>
              <a:buSzPts val="1800"/>
              <a:buFont typeface="Calibri"/>
              <a:buNone/>
            </a:pPr>
            <a:r>
              <a:rPr lang="it-IT" sz="3400" b="0" i="0" u="none" strike="noStrike" cap="none">
                <a:solidFill>
                  <a:schemeClr val="accent5"/>
                </a:solidFill>
                <a:latin typeface="Chivo"/>
                <a:ea typeface="Chivo"/>
                <a:cs typeface="Chivo"/>
                <a:sym typeface="Chivo"/>
              </a:rPr>
              <a:t>Affordances</a:t>
            </a:r>
            <a:endParaRPr/>
          </a:p>
          <a:p>
            <a:pPr marL="0" marR="0" lvl="0" indent="0" algn="l" rtl="0">
              <a:lnSpc>
                <a:spcPct val="90000"/>
              </a:lnSpc>
              <a:spcBef>
                <a:spcPts val="800"/>
              </a:spcBef>
              <a:spcAft>
                <a:spcPts val="0"/>
              </a:spcAft>
              <a:buClr>
                <a:schemeClr val="dk1"/>
              </a:buClr>
              <a:buSzPts val="4400"/>
              <a:buFont typeface="Calibri"/>
              <a:buNone/>
            </a:pPr>
            <a:endParaRPr sz="3000" b="0" i="0" u="none" strike="noStrike" cap="none">
              <a:solidFill>
                <a:schemeClr val="accent5"/>
              </a:solidFill>
              <a:latin typeface="Chivo"/>
              <a:ea typeface="Chivo"/>
              <a:cs typeface="Chivo"/>
              <a:sym typeface="Chivo"/>
            </a:endParaRPr>
          </a:p>
        </p:txBody>
      </p:sp>
      <p:pic>
        <p:nvPicPr>
          <p:cNvPr id="269" name="Google Shape;269;p41"/>
          <p:cNvPicPr preferRelativeResize="0"/>
          <p:nvPr/>
        </p:nvPicPr>
        <p:blipFill rotWithShape="1">
          <a:blip r:embed="rId3">
            <a:alphaModFix/>
          </a:blip>
          <a:srcRect/>
          <a:stretch/>
        </p:blipFill>
        <p:spPr>
          <a:xfrm rot="9749916">
            <a:off x="-14272" y="953487"/>
            <a:ext cx="1455295" cy="1799076"/>
          </a:xfrm>
          <a:prstGeom prst="rect">
            <a:avLst/>
          </a:prstGeom>
          <a:noFill/>
          <a:ln>
            <a:noFill/>
          </a:ln>
        </p:spPr>
      </p:pic>
      <p:sp>
        <p:nvSpPr>
          <p:cNvPr id="270" name="Google Shape;270;p41"/>
          <p:cNvSpPr txBox="1"/>
          <p:nvPr/>
        </p:nvSpPr>
        <p:spPr>
          <a:xfrm>
            <a:off x="4912980" y="5741838"/>
            <a:ext cx="6551802" cy="286232"/>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it-IT" sz="1400" b="0" i="1" u="none" strike="noStrike" cap="none">
                <a:solidFill>
                  <a:schemeClr val="dk1"/>
                </a:solidFill>
                <a:latin typeface="Chivo"/>
                <a:ea typeface="Chivo"/>
                <a:cs typeface="Chivo"/>
                <a:sym typeface="Chivo"/>
              </a:rPr>
              <a:t>Picture from “Quaderni” Supplemento de “il Tratto”  (13), 2019.</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42"/>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pic>
        <p:nvPicPr>
          <p:cNvPr id="276" name="Google Shape;276;p42"/>
          <p:cNvPicPr preferRelativeResize="0"/>
          <p:nvPr/>
        </p:nvPicPr>
        <p:blipFill rotWithShape="1">
          <a:blip r:embed="rId3">
            <a:alphaModFix/>
          </a:blip>
          <a:srcRect/>
          <a:stretch/>
        </p:blipFill>
        <p:spPr>
          <a:xfrm rot="9749916">
            <a:off x="3674734" y="3624337"/>
            <a:ext cx="1664692" cy="2057937"/>
          </a:xfrm>
          <a:prstGeom prst="rect">
            <a:avLst/>
          </a:prstGeom>
          <a:noFill/>
          <a:ln>
            <a:noFill/>
          </a:ln>
        </p:spPr>
      </p:pic>
      <p:sp>
        <p:nvSpPr>
          <p:cNvPr id="277" name="Google Shape;277;p42"/>
          <p:cNvSpPr txBox="1">
            <a:spLocks noGrp="1"/>
          </p:cNvSpPr>
          <p:nvPr>
            <p:ph type="body" idx="1"/>
          </p:nvPr>
        </p:nvSpPr>
        <p:spPr>
          <a:xfrm>
            <a:off x="99989" y="2121790"/>
            <a:ext cx="5610338" cy="2599734"/>
          </a:xfrm>
          <a:prstGeom prst="rect">
            <a:avLst/>
          </a:prstGeom>
          <a:noFill/>
          <a:ln>
            <a:noFill/>
          </a:ln>
        </p:spPr>
        <p:txBody>
          <a:bodyPr spcFirstLastPara="1" wrap="square" lIns="91425" tIns="45700" rIns="91425" bIns="45700" anchor="t" anchorCtr="0">
            <a:normAutofit fontScale="92500" lnSpcReduction="20000"/>
          </a:bodyPr>
          <a:lstStyle/>
          <a:p>
            <a:pPr marL="114300" lvl="0" indent="0" algn="just" rtl="0">
              <a:lnSpc>
                <a:spcPct val="150000"/>
              </a:lnSpc>
              <a:spcBef>
                <a:spcPts val="1000"/>
              </a:spcBef>
              <a:spcAft>
                <a:spcPts val="0"/>
              </a:spcAft>
              <a:buSzPct val="102418"/>
              <a:buNone/>
            </a:pPr>
            <a:r>
              <a:rPr lang="it-IT" sz="1900">
                <a:latin typeface="Chivo"/>
                <a:ea typeface="Chivo"/>
                <a:cs typeface="Chivo"/>
                <a:sym typeface="Chivo"/>
              </a:rPr>
              <a:t>The “metaphor corresponds to an investigative attitude towards reality, participation that allows our thoughts to broaden and break down the rigid boundaries that are usually constructed. I see metaphor as a genuine system for organizing intellectual development” (Vecchi, 2010, p. 34). </a:t>
            </a:r>
            <a:endParaRPr sz="1900">
              <a:latin typeface="Chivo"/>
              <a:ea typeface="Chivo"/>
              <a:cs typeface="Chivo"/>
              <a:sym typeface="Chivo"/>
            </a:endParaRPr>
          </a:p>
          <a:p>
            <a:pPr marL="0" lvl="0" indent="0" algn="just" rtl="0">
              <a:lnSpc>
                <a:spcPct val="90000"/>
              </a:lnSpc>
              <a:spcBef>
                <a:spcPts val="800"/>
              </a:spcBef>
              <a:spcAft>
                <a:spcPts val="0"/>
              </a:spcAft>
              <a:buSzPct val="159317"/>
              <a:buNone/>
            </a:pPr>
            <a:endParaRPr sz="1900">
              <a:latin typeface="Chivo"/>
              <a:ea typeface="Chivo"/>
              <a:cs typeface="Chivo"/>
              <a:sym typeface="Chivo"/>
            </a:endParaRPr>
          </a:p>
          <a:p>
            <a:pPr marL="0" lvl="0" indent="0" algn="l" rtl="0">
              <a:lnSpc>
                <a:spcPct val="90000"/>
              </a:lnSpc>
              <a:spcBef>
                <a:spcPts val="0"/>
              </a:spcBef>
              <a:spcAft>
                <a:spcPts val="0"/>
              </a:spcAft>
              <a:buSzPct val="159317"/>
              <a:buNone/>
            </a:pPr>
            <a:endParaRPr sz="1900">
              <a:latin typeface="Chivo"/>
              <a:ea typeface="Chivo"/>
              <a:cs typeface="Chivo"/>
              <a:sym typeface="Chivo"/>
            </a:endParaRPr>
          </a:p>
          <a:p>
            <a:pPr marL="285750" lvl="0" indent="-107950" algn="l" rtl="0">
              <a:lnSpc>
                <a:spcPct val="90000"/>
              </a:lnSpc>
              <a:spcBef>
                <a:spcPts val="0"/>
              </a:spcBef>
              <a:spcAft>
                <a:spcPts val="0"/>
              </a:spcAft>
              <a:buSzPct val="178060"/>
              <a:buNone/>
            </a:pPr>
            <a:endParaRPr sz="1700">
              <a:latin typeface="Chivo"/>
              <a:ea typeface="Chivo"/>
              <a:cs typeface="Chivo"/>
              <a:sym typeface="Chivo"/>
            </a:endParaRPr>
          </a:p>
          <a:p>
            <a:pPr marL="0" lvl="0" indent="0" algn="l" rtl="0">
              <a:lnSpc>
                <a:spcPct val="90000"/>
              </a:lnSpc>
              <a:spcBef>
                <a:spcPts val="0"/>
              </a:spcBef>
              <a:spcAft>
                <a:spcPts val="0"/>
              </a:spcAft>
              <a:buSzPct val="178060"/>
              <a:buNone/>
            </a:pPr>
            <a:endParaRPr sz="1700">
              <a:latin typeface="Chivo"/>
              <a:ea typeface="Chivo"/>
              <a:cs typeface="Chivo"/>
              <a:sym typeface="Chivo"/>
            </a:endParaRPr>
          </a:p>
          <a:p>
            <a:pPr marL="285750" lvl="0" indent="-107950" algn="l" rtl="0">
              <a:lnSpc>
                <a:spcPct val="90000"/>
              </a:lnSpc>
              <a:spcBef>
                <a:spcPts val="0"/>
              </a:spcBef>
              <a:spcAft>
                <a:spcPts val="0"/>
              </a:spcAft>
              <a:buSzPct val="178060"/>
              <a:buNone/>
            </a:pPr>
            <a:endParaRPr sz="1700">
              <a:latin typeface="Chivo"/>
              <a:ea typeface="Chivo"/>
              <a:cs typeface="Chivo"/>
              <a:sym typeface="Chivo"/>
            </a:endParaRPr>
          </a:p>
          <a:p>
            <a:pPr marL="0" lvl="0" indent="0" algn="l" rtl="0">
              <a:lnSpc>
                <a:spcPct val="90000"/>
              </a:lnSpc>
              <a:spcBef>
                <a:spcPts val="0"/>
              </a:spcBef>
              <a:spcAft>
                <a:spcPts val="0"/>
              </a:spcAft>
              <a:buSzPct val="178060"/>
              <a:buNone/>
            </a:pPr>
            <a:endParaRPr sz="1700">
              <a:latin typeface="Chivo"/>
              <a:ea typeface="Chivo"/>
              <a:cs typeface="Chivo"/>
              <a:sym typeface="Chivo"/>
            </a:endParaRPr>
          </a:p>
          <a:p>
            <a:pPr marL="285750" lvl="0" indent="-107950" algn="l" rtl="0">
              <a:lnSpc>
                <a:spcPct val="90000"/>
              </a:lnSpc>
              <a:spcBef>
                <a:spcPts val="0"/>
              </a:spcBef>
              <a:spcAft>
                <a:spcPts val="0"/>
              </a:spcAft>
              <a:buSzPct val="17806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ct val="178060"/>
              <a:buNone/>
            </a:pPr>
            <a:endParaRPr sz="1700" i="1">
              <a:latin typeface="Chivo"/>
              <a:ea typeface="Chivo"/>
              <a:cs typeface="Chivo"/>
              <a:sym typeface="Chivo"/>
            </a:endParaRPr>
          </a:p>
        </p:txBody>
      </p:sp>
      <p:sp>
        <p:nvSpPr>
          <p:cNvPr id="278" name="Google Shape;278;p42"/>
          <p:cNvSpPr txBox="1"/>
          <p:nvPr/>
        </p:nvSpPr>
        <p:spPr>
          <a:xfrm>
            <a:off x="465742" y="474380"/>
            <a:ext cx="7430572" cy="1325700"/>
          </a:xfrm>
          <a:prstGeom prst="rect">
            <a:avLst/>
          </a:prstGeom>
          <a:noFill/>
          <a:ln>
            <a:noFill/>
          </a:ln>
        </p:spPr>
        <p:txBody>
          <a:bodyPr spcFirstLastPara="1" wrap="square" lIns="91425" tIns="45700" rIns="91425" bIns="45700" anchor="ctr" anchorCtr="0">
            <a:normAutofit/>
          </a:bodyPr>
          <a:lstStyle/>
          <a:p>
            <a:pPr marL="0" marR="0" lvl="0" indent="0" algn="just" rtl="0">
              <a:lnSpc>
                <a:spcPct val="150000"/>
              </a:lnSpc>
              <a:spcBef>
                <a:spcPts val="0"/>
              </a:spcBef>
              <a:spcAft>
                <a:spcPts val="0"/>
              </a:spcAft>
              <a:buClr>
                <a:schemeClr val="dk1"/>
              </a:buClr>
              <a:buSzPts val="1800"/>
              <a:buFont typeface="Calibri"/>
              <a:buNone/>
            </a:pPr>
            <a:r>
              <a:rPr lang="it-IT" sz="3400" b="0" i="0" u="none" strike="noStrike" cap="none">
                <a:solidFill>
                  <a:schemeClr val="accent5"/>
                </a:solidFill>
                <a:latin typeface="Chivo"/>
                <a:ea typeface="Chivo"/>
                <a:cs typeface="Chivo"/>
                <a:sym typeface="Chivo"/>
              </a:rPr>
              <a:t>Metaphors</a:t>
            </a:r>
            <a:endParaRPr sz="3400" b="0" i="0" u="none" strike="noStrike" cap="none">
              <a:solidFill>
                <a:schemeClr val="accent5"/>
              </a:solidFill>
              <a:latin typeface="Chivo"/>
              <a:ea typeface="Chivo"/>
              <a:cs typeface="Chivo"/>
              <a:sym typeface="Chivo"/>
            </a:endParaRPr>
          </a:p>
          <a:p>
            <a:pPr marL="0" marR="0" lvl="0" indent="0" algn="l" rtl="0">
              <a:lnSpc>
                <a:spcPct val="90000"/>
              </a:lnSpc>
              <a:spcBef>
                <a:spcPts val="800"/>
              </a:spcBef>
              <a:spcAft>
                <a:spcPts val="0"/>
              </a:spcAft>
              <a:buClr>
                <a:schemeClr val="dk1"/>
              </a:buClr>
              <a:buSzPts val="4400"/>
              <a:buFont typeface="Calibri"/>
              <a:buNone/>
            </a:pPr>
            <a:endParaRPr sz="3000" b="0" i="0" u="none" strike="noStrike" cap="none">
              <a:solidFill>
                <a:schemeClr val="accent5"/>
              </a:solidFill>
              <a:latin typeface="Chivo"/>
              <a:ea typeface="Chivo"/>
              <a:cs typeface="Chivo"/>
              <a:sym typeface="Chivo"/>
            </a:endParaRPr>
          </a:p>
        </p:txBody>
      </p:sp>
      <p:pic>
        <p:nvPicPr>
          <p:cNvPr id="279" name="Google Shape;279;p42"/>
          <p:cNvPicPr preferRelativeResize="0"/>
          <p:nvPr/>
        </p:nvPicPr>
        <p:blipFill rotWithShape="1">
          <a:blip r:embed="rId3">
            <a:alphaModFix/>
          </a:blip>
          <a:srcRect/>
          <a:stretch/>
        </p:blipFill>
        <p:spPr>
          <a:xfrm rot="9749916">
            <a:off x="-48850" y="620990"/>
            <a:ext cx="1455295" cy="1799076"/>
          </a:xfrm>
          <a:prstGeom prst="rect">
            <a:avLst/>
          </a:prstGeom>
          <a:noFill/>
          <a:ln>
            <a:noFill/>
          </a:ln>
        </p:spPr>
      </p:pic>
      <p:sp>
        <p:nvSpPr>
          <p:cNvPr id="280" name="Google Shape;280;p42"/>
          <p:cNvSpPr txBox="1"/>
          <p:nvPr/>
        </p:nvSpPr>
        <p:spPr>
          <a:xfrm>
            <a:off x="4912980" y="5741838"/>
            <a:ext cx="6551802" cy="286232"/>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it-IT" sz="1400" b="0" i="1" u="none" strike="noStrike" cap="none">
                <a:solidFill>
                  <a:schemeClr val="dk1"/>
                </a:solidFill>
                <a:latin typeface="Chivo"/>
                <a:ea typeface="Chivo"/>
                <a:cs typeface="Chivo"/>
                <a:sym typeface="Chivo"/>
              </a:rPr>
              <a:t>Picture from “Quaderni” Supplemento de “il Tratto”  (13), 2019.</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43"/>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pic>
        <p:nvPicPr>
          <p:cNvPr id="286" name="Google Shape;286;p43"/>
          <p:cNvPicPr preferRelativeResize="0"/>
          <p:nvPr/>
        </p:nvPicPr>
        <p:blipFill rotWithShape="1">
          <a:blip r:embed="rId3">
            <a:alphaModFix/>
          </a:blip>
          <a:srcRect/>
          <a:stretch/>
        </p:blipFill>
        <p:spPr>
          <a:xfrm rot="9749916">
            <a:off x="3674734" y="3624337"/>
            <a:ext cx="1664692" cy="2057937"/>
          </a:xfrm>
          <a:prstGeom prst="rect">
            <a:avLst/>
          </a:prstGeom>
          <a:noFill/>
          <a:ln>
            <a:noFill/>
          </a:ln>
        </p:spPr>
      </p:pic>
      <p:sp>
        <p:nvSpPr>
          <p:cNvPr id="287" name="Google Shape;287;p43"/>
          <p:cNvSpPr txBox="1">
            <a:spLocks noGrp="1"/>
          </p:cNvSpPr>
          <p:nvPr>
            <p:ph type="body" idx="1"/>
          </p:nvPr>
        </p:nvSpPr>
        <p:spPr>
          <a:xfrm>
            <a:off x="99989" y="2121790"/>
            <a:ext cx="5610338" cy="2599734"/>
          </a:xfrm>
          <a:prstGeom prst="rect">
            <a:avLst/>
          </a:prstGeom>
          <a:noFill/>
          <a:ln>
            <a:noFill/>
          </a:ln>
        </p:spPr>
        <p:txBody>
          <a:bodyPr spcFirstLastPara="1" wrap="square" lIns="91425" tIns="45700" rIns="91425" bIns="45700" anchor="t" anchorCtr="0">
            <a:normAutofit lnSpcReduction="10000"/>
          </a:bodyPr>
          <a:lstStyle/>
          <a:p>
            <a:pPr marL="457200" lvl="0" indent="-342900" algn="just" rtl="0">
              <a:lnSpc>
                <a:spcPct val="150000"/>
              </a:lnSpc>
              <a:spcBef>
                <a:spcPts val="1000"/>
              </a:spcBef>
              <a:spcAft>
                <a:spcPts val="0"/>
              </a:spcAft>
              <a:buSzPts val="1800"/>
              <a:buChar char="•"/>
            </a:pPr>
            <a:r>
              <a:rPr lang="it-IT" sz="1800">
                <a:latin typeface="Chivo"/>
                <a:ea typeface="Chivo"/>
                <a:cs typeface="Chivo"/>
                <a:sym typeface="Chivo"/>
              </a:rPr>
              <a:t>Its use and understanding first of all require the creation of original categories;</a:t>
            </a:r>
            <a:endParaRPr/>
          </a:p>
          <a:p>
            <a:pPr marL="457200" lvl="0" indent="-342900" algn="just" rtl="0">
              <a:lnSpc>
                <a:spcPct val="150000"/>
              </a:lnSpc>
              <a:spcBef>
                <a:spcPts val="1800"/>
              </a:spcBef>
              <a:spcAft>
                <a:spcPts val="0"/>
              </a:spcAft>
              <a:buSzPts val="1800"/>
              <a:buChar char="•"/>
            </a:pPr>
            <a:r>
              <a:rPr lang="it-IT" sz="1800">
                <a:latin typeface="Chivo"/>
                <a:ea typeface="Chivo"/>
                <a:cs typeface="Chivo"/>
                <a:sym typeface="Chivo"/>
              </a:rPr>
              <a:t>It concerns the reconfiguration of cognitive meanings and the development of complex inferential and conceptual processes</a:t>
            </a:r>
            <a:endParaRPr/>
          </a:p>
          <a:p>
            <a:pPr marL="0" lvl="0" indent="0" algn="l" rtl="0">
              <a:lnSpc>
                <a:spcPct val="90000"/>
              </a:lnSpc>
              <a:spcBef>
                <a:spcPts val="800"/>
              </a:spcBef>
              <a:spcAft>
                <a:spcPts val="0"/>
              </a:spcAft>
              <a:buSzPts val="2800"/>
              <a:buNone/>
            </a:pPr>
            <a:endParaRPr sz="19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
        <p:nvSpPr>
          <p:cNvPr id="288" name="Google Shape;288;p43"/>
          <p:cNvSpPr txBox="1"/>
          <p:nvPr/>
        </p:nvSpPr>
        <p:spPr>
          <a:xfrm>
            <a:off x="465742" y="474380"/>
            <a:ext cx="7430572" cy="1325700"/>
          </a:xfrm>
          <a:prstGeom prst="rect">
            <a:avLst/>
          </a:prstGeom>
          <a:noFill/>
          <a:ln>
            <a:noFill/>
          </a:ln>
        </p:spPr>
        <p:txBody>
          <a:bodyPr spcFirstLastPara="1" wrap="square" lIns="91425" tIns="45700" rIns="91425" bIns="45700" anchor="ctr" anchorCtr="0">
            <a:normAutofit/>
          </a:bodyPr>
          <a:lstStyle/>
          <a:p>
            <a:pPr marL="0" marR="0" lvl="0" indent="0" algn="just" rtl="0">
              <a:lnSpc>
                <a:spcPct val="150000"/>
              </a:lnSpc>
              <a:spcBef>
                <a:spcPts val="0"/>
              </a:spcBef>
              <a:spcAft>
                <a:spcPts val="0"/>
              </a:spcAft>
              <a:buClr>
                <a:schemeClr val="dk1"/>
              </a:buClr>
              <a:buSzPts val="1800"/>
              <a:buFont typeface="Calibri"/>
              <a:buNone/>
            </a:pPr>
            <a:r>
              <a:rPr lang="it-IT" sz="3400" b="0" i="0" u="none" strike="noStrike" cap="none">
                <a:solidFill>
                  <a:schemeClr val="accent5"/>
                </a:solidFill>
                <a:latin typeface="Chivo"/>
                <a:ea typeface="Chivo"/>
                <a:cs typeface="Chivo"/>
                <a:sym typeface="Chivo"/>
              </a:rPr>
              <a:t>Metaphors</a:t>
            </a:r>
            <a:endParaRPr sz="3400" b="0" i="0" u="none" strike="noStrike" cap="none">
              <a:solidFill>
                <a:schemeClr val="accent5"/>
              </a:solidFill>
              <a:latin typeface="Chivo"/>
              <a:ea typeface="Chivo"/>
              <a:cs typeface="Chivo"/>
              <a:sym typeface="Chivo"/>
            </a:endParaRPr>
          </a:p>
          <a:p>
            <a:pPr marL="0" marR="0" lvl="0" indent="0" algn="l" rtl="0">
              <a:lnSpc>
                <a:spcPct val="90000"/>
              </a:lnSpc>
              <a:spcBef>
                <a:spcPts val="800"/>
              </a:spcBef>
              <a:spcAft>
                <a:spcPts val="0"/>
              </a:spcAft>
              <a:buClr>
                <a:schemeClr val="dk1"/>
              </a:buClr>
              <a:buSzPts val="4400"/>
              <a:buFont typeface="Calibri"/>
              <a:buNone/>
            </a:pPr>
            <a:endParaRPr sz="3000" b="0" i="0" u="none" strike="noStrike" cap="none">
              <a:solidFill>
                <a:schemeClr val="accent5"/>
              </a:solidFill>
              <a:latin typeface="Chivo"/>
              <a:ea typeface="Chivo"/>
              <a:cs typeface="Chivo"/>
              <a:sym typeface="Chivo"/>
            </a:endParaRPr>
          </a:p>
        </p:txBody>
      </p:sp>
      <p:pic>
        <p:nvPicPr>
          <p:cNvPr id="289" name="Google Shape;289;p43"/>
          <p:cNvPicPr preferRelativeResize="0"/>
          <p:nvPr/>
        </p:nvPicPr>
        <p:blipFill rotWithShape="1">
          <a:blip r:embed="rId3">
            <a:alphaModFix/>
          </a:blip>
          <a:srcRect/>
          <a:stretch/>
        </p:blipFill>
        <p:spPr>
          <a:xfrm rot="9749916">
            <a:off x="-48850" y="620990"/>
            <a:ext cx="1455295" cy="1799076"/>
          </a:xfrm>
          <a:prstGeom prst="rect">
            <a:avLst/>
          </a:prstGeom>
          <a:noFill/>
          <a:ln>
            <a:noFill/>
          </a:ln>
        </p:spPr>
      </p:pic>
      <p:sp>
        <p:nvSpPr>
          <p:cNvPr id="290" name="Google Shape;290;p43"/>
          <p:cNvSpPr txBox="1"/>
          <p:nvPr/>
        </p:nvSpPr>
        <p:spPr>
          <a:xfrm>
            <a:off x="5486448" y="5809632"/>
            <a:ext cx="6551802" cy="507831"/>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it-IT" sz="1400" b="0" i="1" u="none" strike="noStrike" cap="none">
                <a:solidFill>
                  <a:schemeClr val="dk1"/>
                </a:solidFill>
                <a:latin typeface="Chivo"/>
                <a:ea typeface="Chivo"/>
                <a:cs typeface="Chivo"/>
                <a:sym typeface="Chivo"/>
              </a:rPr>
              <a:t>Picture from </a:t>
            </a:r>
            <a:endParaRPr/>
          </a:p>
          <a:p>
            <a:pPr marL="0" marR="0" lvl="0" indent="0" algn="r" rtl="0">
              <a:lnSpc>
                <a:spcPct val="90000"/>
              </a:lnSpc>
              <a:spcBef>
                <a:spcPts val="0"/>
              </a:spcBef>
              <a:spcAft>
                <a:spcPts val="0"/>
              </a:spcAft>
              <a:buNone/>
            </a:pPr>
            <a:r>
              <a:rPr lang="it-IT" sz="1600" b="0" i="0" u="sng" strike="noStrike" cap="none">
                <a:solidFill>
                  <a:srgbClr val="0563C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https://www.reggiochildren.it/assets/Uploads/Rechild-Dicembre-2018.pdf</a:t>
            </a:r>
            <a:r>
              <a:rPr lang="it-IT" sz="1200" b="0" i="1" u="none" strike="noStrike" cap="none">
                <a:solidFill>
                  <a:schemeClr val="dk1"/>
                </a:solidFill>
                <a:latin typeface="Chivo"/>
                <a:ea typeface="Chivo"/>
                <a:cs typeface="Chivo"/>
                <a:sym typeface="Chivo"/>
              </a:rPr>
              <a: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44"/>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pic>
        <p:nvPicPr>
          <p:cNvPr id="296" name="Google Shape;296;p44"/>
          <p:cNvPicPr preferRelativeResize="0"/>
          <p:nvPr/>
        </p:nvPicPr>
        <p:blipFill rotWithShape="1">
          <a:blip r:embed="rId3">
            <a:alphaModFix/>
          </a:blip>
          <a:srcRect/>
          <a:stretch/>
        </p:blipFill>
        <p:spPr>
          <a:xfrm rot="9749916">
            <a:off x="3674734" y="3624337"/>
            <a:ext cx="1664692" cy="2057937"/>
          </a:xfrm>
          <a:prstGeom prst="rect">
            <a:avLst/>
          </a:prstGeom>
          <a:noFill/>
          <a:ln>
            <a:noFill/>
          </a:ln>
        </p:spPr>
      </p:pic>
      <p:sp>
        <p:nvSpPr>
          <p:cNvPr id="297" name="Google Shape;297;p44"/>
          <p:cNvSpPr txBox="1">
            <a:spLocks noGrp="1"/>
          </p:cNvSpPr>
          <p:nvPr>
            <p:ph type="body" idx="1"/>
          </p:nvPr>
        </p:nvSpPr>
        <p:spPr>
          <a:xfrm>
            <a:off x="80906" y="2504989"/>
            <a:ext cx="5610338" cy="2599734"/>
          </a:xfrm>
          <a:prstGeom prst="rect">
            <a:avLst/>
          </a:prstGeom>
          <a:noFill/>
          <a:ln>
            <a:noFill/>
          </a:ln>
        </p:spPr>
        <p:txBody>
          <a:bodyPr spcFirstLastPara="1" wrap="square" lIns="91425" tIns="45700" rIns="91425" bIns="45700" anchor="t" anchorCtr="0">
            <a:normAutofit/>
          </a:bodyPr>
          <a:lstStyle/>
          <a:p>
            <a:pPr marL="114300" lvl="0" indent="0" algn="just" rtl="0">
              <a:lnSpc>
                <a:spcPct val="90000"/>
              </a:lnSpc>
              <a:spcBef>
                <a:spcPts val="1000"/>
              </a:spcBef>
              <a:spcAft>
                <a:spcPts val="0"/>
              </a:spcAft>
              <a:buSzPts val="1800"/>
              <a:buNone/>
            </a:pPr>
            <a:r>
              <a:rPr lang="it-IT" sz="1800">
                <a:latin typeface="Chivo"/>
                <a:ea typeface="Chivo"/>
                <a:cs typeface="Chivo"/>
                <a:sym typeface="Chivo"/>
              </a:rPr>
              <a:t>Visual metaphors are images that stimulate the observer to project one or more traits that belong to the source domain onto the target domain, allowing “interpreters to see one thing as another with which the first is not ordinarily associated”. </a:t>
            </a:r>
            <a:endParaRPr sz="1800">
              <a:latin typeface="Chivo"/>
              <a:ea typeface="Chivo"/>
              <a:cs typeface="Chivo"/>
              <a:sym typeface="Chivo"/>
            </a:endParaRPr>
          </a:p>
          <a:p>
            <a:pPr marL="0" lvl="0" indent="0" algn="l" rtl="0">
              <a:lnSpc>
                <a:spcPct val="90000"/>
              </a:lnSpc>
              <a:spcBef>
                <a:spcPts val="0"/>
              </a:spcBef>
              <a:spcAft>
                <a:spcPts val="0"/>
              </a:spcAft>
              <a:buSzPts val="2800"/>
              <a:buNone/>
            </a:pPr>
            <a:endParaRPr sz="19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
        <p:nvSpPr>
          <p:cNvPr id="298" name="Google Shape;298;p44"/>
          <p:cNvSpPr txBox="1"/>
          <p:nvPr/>
        </p:nvSpPr>
        <p:spPr>
          <a:xfrm>
            <a:off x="465742" y="474380"/>
            <a:ext cx="7430572" cy="1325700"/>
          </a:xfrm>
          <a:prstGeom prst="rect">
            <a:avLst/>
          </a:prstGeom>
          <a:noFill/>
          <a:ln>
            <a:noFill/>
          </a:ln>
        </p:spPr>
        <p:txBody>
          <a:bodyPr spcFirstLastPara="1" wrap="square" lIns="91425" tIns="45700" rIns="91425" bIns="45700" anchor="ctr" anchorCtr="0">
            <a:normAutofit/>
          </a:bodyPr>
          <a:lstStyle/>
          <a:p>
            <a:pPr marL="0" marR="0" lvl="0" indent="0" algn="just" rtl="0">
              <a:lnSpc>
                <a:spcPct val="150000"/>
              </a:lnSpc>
              <a:spcBef>
                <a:spcPts val="0"/>
              </a:spcBef>
              <a:spcAft>
                <a:spcPts val="0"/>
              </a:spcAft>
              <a:buClr>
                <a:schemeClr val="dk1"/>
              </a:buClr>
              <a:buSzPts val="1800"/>
              <a:buFont typeface="Calibri"/>
              <a:buNone/>
            </a:pPr>
            <a:r>
              <a:rPr lang="it-IT" sz="3400" b="0" i="0" u="none" strike="noStrike" cap="none">
                <a:solidFill>
                  <a:schemeClr val="accent5"/>
                </a:solidFill>
                <a:latin typeface="Chivo"/>
                <a:ea typeface="Chivo"/>
                <a:cs typeface="Chivo"/>
                <a:sym typeface="Chivo"/>
              </a:rPr>
              <a:t>Visual metaphors</a:t>
            </a:r>
            <a:endParaRPr sz="3400" b="0" i="0" u="none" strike="noStrike" cap="none">
              <a:solidFill>
                <a:schemeClr val="accent5"/>
              </a:solidFill>
              <a:latin typeface="Chivo"/>
              <a:ea typeface="Chivo"/>
              <a:cs typeface="Chivo"/>
              <a:sym typeface="Chivo"/>
            </a:endParaRPr>
          </a:p>
          <a:p>
            <a:pPr marL="0" marR="0" lvl="0" indent="0" algn="l" rtl="0">
              <a:lnSpc>
                <a:spcPct val="90000"/>
              </a:lnSpc>
              <a:spcBef>
                <a:spcPts val="800"/>
              </a:spcBef>
              <a:spcAft>
                <a:spcPts val="0"/>
              </a:spcAft>
              <a:buClr>
                <a:schemeClr val="dk1"/>
              </a:buClr>
              <a:buSzPts val="4400"/>
              <a:buFont typeface="Calibri"/>
              <a:buNone/>
            </a:pPr>
            <a:endParaRPr sz="3000" b="0" i="0" u="none" strike="noStrike" cap="none">
              <a:solidFill>
                <a:schemeClr val="accent5"/>
              </a:solidFill>
              <a:latin typeface="Chivo"/>
              <a:ea typeface="Chivo"/>
              <a:cs typeface="Chivo"/>
              <a:sym typeface="Chivo"/>
            </a:endParaRPr>
          </a:p>
        </p:txBody>
      </p:sp>
      <p:pic>
        <p:nvPicPr>
          <p:cNvPr id="299" name="Google Shape;299;p44"/>
          <p:cNvPicPr preferRelativeResize="0"/>
          <p:nvPr/>
        </p:nvPicPr>
        <p:blipFill rotWithShape="1">
          <a:blip r:embed="rId3">
            <a:alphaModFix/>
          </a:blip>
          <a:srcRect/>
          <a:stretch/>
        </p:blipFill>
        <p:spPr>
          <a:xfrm rot="9749916">
            <a:off x="-48850" y="620990"/>
            <a:ext cx="1455295" cy="1799076"/>
          </a:xfrm>
          <a:prstGeom prst="rect">
            <a:avLst/>
          </a:prstGeom>
          <a:noFill/>
          <a:ln>
            <a:noFill/>
          </a:ln>
        </p:spPr>
      </p:pic>
      <p:sp>
        <p:nvSpPr>
          <p:cNvPr id="300" name="Google Shape;300;p44"/>
          <p:cNvSpPr txBox="1"/>
          <p:nvPr/>
        </p:nvSpPr>
        <p:spPr>
          <a:xfrm>
            <a:off x="5486448" y="5809632"/>
            <a:ext cx="6551802" cy="507831"/>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it-IT" sz="1400" b="0" i="1" u="none" strike="noStrike" cap="none">
                <a:solidFill>
                  <a:schemeClr val="dk1"/>
                </a:solidFill>
                <a:latin typeface="Chivo"/>
                <a:ea typeface="Chivo"/>
                <a:cs typeface="Chivo"/>
                <a:sym typeface="Chivo"/>
              </a:rPr>
              <a:t>Picture from </a:t>
            </a:r>
            <a:endParaRPr/>
          </a:p>
          <a:p>
            <a:pPr marL="0" marR="0" lvl="0" indent="0" algn="r" rtl="0">
              <a:lnSpc>
                <a:spcPct val="90000"/>
              </a:lnSpc>
              <a:spcBef>
                <a:spcPts val="0"/>
              </a:spcBef>
              <a:spcAft>
                <a:spcPts val="0"/>
              </a:spcAft>
              <a:buNone/>
            </a:pPr>
            <a:r>
              <a:rPr lang="it-IT" sz="1600" b="0" i="0" u="sng" strike="noStrike" cap="none">
                <a:solidFill>
                  <a:srgbClr val="0563C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https://www.reggiochildren.it/assets/Uploads/Rechild-Dicembre-2018.pdf</a:t>
            </a:r>
            <a:r>
              <a:rPr lang="it-IT" sz="1200" b="0" i="1" u="none" strike="noStrike" cap="none">
                <a:solidFill>
                  <a:schemeClr val="dk1"/>
                </a:solidFill>
                <a:latin typeface="Chivo"/>
                <a:ea typeface="Chivo"/>
                <a:cs typeface="Chivo"/>
                <a:sym typeface="Chivo"/>
              </a:rPr>
              <a: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45"/>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pic>
        <p:nvPicPr>
          <p:cNvPr id="306" name="Google Shape;306;p45"/>
          <p:cNvPicPr preferRelativeResize="0"/>
          <p:nvPr/>
        </p:nvPicPr>
        <p:blipFill rotWithShape="1">
          <a:blip r:embed="rId3">
            <a:alphaModFix/>
          </a:blip>
          <a:srcRect/>
          <a:stretch/>
        </p:blipFill>
        <p:spPr>
          <a:xfrm rot="9749916">
            <a:off x="3674734" y="3624337"/>
            <a:ext cx="1664692" cy="2057937"/>
          </a:xfrm>
          <a:prstGeom prst="rect">
            <a:avLst/>
          </a:prstGeom>
          <a:noFill/>
          <a:ln>
            <a:noFill/>
          </a:ln>
        </p:spPr>
      </p:pic>
      <p:sp>
        <p:nvSpPr>
          <p:cNvPr id="307" name="Google Shape;307;p45"/>
          <p:cNvSpPr txBox="1">
            <a:spLocks noGrp="1"/>
          </p:cNvSpPr>
          <p:nvPr>
            <p:ph type="body" idx="1"/>
          </p:nvPr>
        </p:nvSpPr>
        <p:spPr>
          <a:xfrm>
            <a:off x="-67018" y="2504989"/>
            <a:ext cx="5610338" cy="2599734"/>
          </a:xfrm>
          <a:prstGeom prst="rect">
            <a:avLst/>
          </a:prstGeom>
          <a:noFill/>
          <a:ln>
            <a:noFill/>
          </a:ln>
        </p:spPr>
        <p:txBody>
          <a:bodyPr spcFirstLastPara="1" wrap="square" lIns="91425" tIns="45700" rIns="91425" bIns="45700" anchor="t" anchorCtr="0">
            <a:normAutofit/>
          </a:bodyPr>
          <a:lstStyle/>
          <a:p>
            <a:pPr marL="114300" lvl="0" indent="0" algn="just" rtl="0">
              <a:lnSpc>
                <a:spcPct val="150000"/>
              </a:lnSpc>
              <a:spcBef>
                <a:spcPts val="1000"/>
              </a:spcBef>
              <a:spcAft>
                <a:spcPts val="0"/>
              </a:spcAft>
              <a:buSzPts val="1800"/>
              <a:buNone/>
            </a:pPr>
            <a:r>
              <a:rPr lang="it-IT" sz="1800">
                <a:latin typeface="Chivo"/>
                <a:ea typeface="Chivo"/>
                <a:cs typeface="Chivo"/>
                <a:sym typeface="Chivo"/>
              </a:rPr>
              <a:t>The act of comparing and connecting objects and images that belong to different conceptual domains is reinforced by the exploration of the similarities that children can identify in the visual characteristics of different objects. </a:t>
            </a:r>
            <a:endParaRPr sz="1800">
              <a:latin typeface="Chivo"/>
              <a:ea typeface="Chivo"/>
              <a:cs typeface="Chivo"/>
              <a:sym typeface="Chivo"/>
            </a:endParaRPr>
          </a:p>
          <a:p>
            <a:pPr marL="0" lvl="0" indent="0" algn="l" rtl="0">
              <a:lnSpc>
                <a:spcPct val="90000"/>
              </a:lnSpc>
              <a:spcBef>
                <a:spcPts val="800"/>
              </a:spcBef>
              <a:spcAft>
                <a:spcPts val="0"/>
              </a:spcAft>
              <a:buSzPts val="2800"/>
              <a:buNone/>
            </a:pPr>
            <a:endParaRPr sz="19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
        <p:nvSpPr>
          <p:cNvPr id="308" name="Google Shape;308;p45"/>
          <p:cNvSpPr txBox="1"/>
          <p:nvPr/>
        </p:nvSpPr>
        <p:spPr>
          <a:xfrm>
            <a:off x="465742" y="474380"/>
            <a:ext cx="7430572" cy="1325700"/>
          </a:xfrm>
          <a:prstGeom prst="rect">
            <a:avLst/>
          </a:prstGeom>
          <a:noFill/>
          <a:ln>
            <a:noFill/>
          </a:ln>
        </p:spPr>
        <p:txBody>
          <a:bodyPr spcFirstLastPara="1" wrap="square" lIns="91425" tIns="45700" rIns="91425" bIns="45700" anchor="ctr" anchorCtr="0">
            <a:normAutofit/>
          </a:bodyPr>
          <a:lstStyle/>
          <a:p>
            <a:pPr marL="0" marR="0" lvl="0" indent="0" algn="just" rtl="0">
              <a:lnSpc>
                <a:spcPct val="150000"/>
              </a:lnSpc>
              <a:spcBef>
                <a:spcPts val="0"/>
              </a:spcBef>
              <a:spcAft>
                <a:spcPts val="0"/>
              </a:spcAft>
              <a:buClr>
                <a:schemeClr val="dk1"/>
              </a:buClr>
              <a:buSzPts val="1800"/>
              <a:buFont typeface="Calibri"/>
              <a:buNone/>
            </a:pPr>
            <a:r>
              <a:rPr lang="it-IT" sz="3400" b="0" i="0" u="none" strike="noStrike" cap="none">
                <a:solidFill>
                  <a:schemeClr val="accent5"/>
                </a:solidFill>
                <a:latin typeface="Chivo"/>
                <a:ea typeface="Chivo"/>
                <a:cs typeface="Chivo"/>
                <a:sym typeface="Chivo"/>
              </a:rPr>
              <a:t>Visual metaphors</a:t>
            </a:r>
            <a:endParaRPr sz="3400" b="0" i="0" u="none" strike="noStrike" cap="none">
              <a:solidFill>
                <a:schemeClr val="accent5"/>
              </a:solidFill>
              <a:latin typeface="Chivo"/>
              <a:ea typeface="Chivo"/>
              <a:cs typeface="Chivo"/>
              <a:sym typeface="Chivo"/>
            </a:endParaRPr>
          </a:p>
          <a:p>
            <a:pPr marL="0" marR="0" lvl="0" indent="0" algn="l" rtl="0">
              <a:lnSpc>
                <a:spcPct val="90000"/>
              </a:lnSpc>
              <a:spcBef>
                <a:spcPts val="800"/>
              </a:spcBef>
              <a:spcAft>
                <a:spcPts val="0"/>
              </a:spcAft>
              <a:buClr>
                <a:schemeClr val="dk1"/>
              </a:buClr>
              <a:buSzPts val="4400"/>
              <a:buFont typeface="Calibri"/>
              <a:buNone/>
            </a:pPr>
            <a:endParaRPr sz="3000" b="0" i="0" u="none" strike="noStrike" cap="none">
              <a:solidFill>
                <a:schemeClr val="accent5"/>
              </a:solidFill>
              <a:latin typeface="Chivo"/>
              <a:ea typeface="Chivo"/>
              <a:cs typeface="Chivo"/>
              <a:sym typeface="Chivo"/>
            </a:endParaRPr>
          </a:p>
        </p:txBody>
      </p:sp>
      <p:pic>
        <p:nvPicPr>
          <p:cNvPr id="309" name="Google Shape;309;p45"/>
          <p:cNvPicPr preferRelativeResize="0"/>
          <p:nvPr/>
        </p:nvPicPr>
        <p:blipFill rotWithShape="1">
          <a:blip r:embed="rId3">
            <a:alphaModFix/>
          </a:blip>
          <a:srcRect/>
          <a:stretch/>
        </p:blipFill>
        <p:spPr>
          <a:xfrm rot="9749916">
            <a:off x="-48850" y="620990"/>
            <a:ext cx="1455295" cy="1799076"/>
          </a:xfrm>
          <a:prstGeom prst="rect">
            <a:avLst/>
          </a:prstGeom>
          <a:noFill/>
          <a:ln>
            <a:noFill/>
          </a:ln>
        </p:spPr>
      </p:pic>
      <p:sp>
        <p:nvSpPr>
          <p:cNvPr id="310" name="Google Shape;310;p45"/>
          <p:cNvSpPr txBox="1"/>
          <p:nvPr/>
        </p:nvSpPr>
        <p:spPr>
          <a:xfrm>
            <a:off x="5486448" y="5809632"/>
            <a:ext cx="6551802" cy="507831"/>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it-IT" sz="1400" b="0" i="1" u="none" strike="noStrike" cap="none">
                <a:solidFill>
                  <a:schemeClr val="dk1"/>
                </a:solidFill>
                <a:latin typeface="Chivo"/>
                <a:ea typeface="Chivo"/>
                <a:cs typeface="Chivo"/>
                <a:sym typeface="Chivo"/>
              </a:rPr>
              <a:t>Picture from </a:t>
            </a:r>
            <a:endParaRPr/>
          </a:p>
          <a:p>
            <a:pPr marL="0" marR="0" lvl="0" indent="0" algn="r" rtl="0">
              <a:lnSpc>
                <a:spcPct val="90000"/>
              </a:lnSpc>
              <a:spcBef>
                <a:spcPts val="0"/>
              </a:spcBef>
              <a:spcAft>
                <a:spcPts val="0"/>
              </a:spcAft>
              <a:buNone/>
            </a:pPr>
            <a:r>
              <a:rPr lang="it-IT" sz="1600" b="0" i="0" u="sng" strike="noStrike" cap="none">
                <a:solidFill>
                  <a:srgbClr val="0563C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https://www.reggiochildren.it/assets/Uploads/Rechild-Dicembre-2018.pdf</a:t>
            </a:r>
            <a:r>
              <a:rPr lang="it-IT" sz="1200" b="0" i="1" u="none" strike="noStrike" cap="none">
                <a:solidFill>
                  <a:schemeClr val="dk1"/>
                </a:solidFill>
                <a:latin typeface="Chivo"/>
                <a:ea typeface="Chivo"/>
                <a:cs typeface="Chivo"/>
                <a:sym typeface="Chivo"/>
              </a:rPr>
              <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46"/>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pic>
        <p:nvPicPr>
          <p:cNvPr id="316" name="Google Shape;316;p46"/>
          <p:cNvPicPr preferRelativeResize="0"/>
          <p:nvPr/>
        </p:nvPicPr>
        <p:blipFill rotWithShape="1">
          <a:blip r:embed="rId3">
            <a:alphaModFix/>
          </a:blip>
          <a:srcRect/>
          <a:stretch/>
        </p:blipFill>
        <p:spPr>
          <a:xfrm rot="9749916">
            <a:off x="3674734" y="3624337"/>
            <a:ext cx="1664692" cy="2057937"/>
          </a:xfrm>
          <a:prstGeom prst="rect">
            <a:avLst/>
          </a:prstGeom>
          <a:noFill/>
          <a:ln>
            <a:noFill/>
          </a:ln>
        </p:spPr>
      </p:pic>
      <p:sp>
        <p:nvSpPr>
          <p:cNvPr id="317" name="Google Shape;317;p46"/>
          <p:cNvSpPr txBox="1">
            <a:spLocks noGrp="1"/>
          </p:cNvSpPr>
          <p:nvPr>
            <p:ph type="body" idx="1"/>
          </p:nvPr>
        </p:nvSpPr>
        <p:spPr>
          <a:xfrm>
            <a:off x="126759" y="2372281"/>
            <a:ext cx="5610338" cy="2599734"/>
          </a:xfrm>
          <a:prstGeom prst="rect">
            <a:avLst/>
          </a:prstGeom>
          <a:noFill/>
          <a:ln>
            <a:noFill/>
          </a:ln>
        </p:spPr>
        <p:txBody>
          <a:bodyPr spcFirstLastPara="1" wrap="square" lIns="91425" tIns="45700" rIns="91425" bIns="45700" anchor="t" anchorCtr="0">
            <a:normAutofit/>
          </a:bodyPr>
          <a:lstStyle/>
          <a:p>
            <a:pPr marL="114300" lvl="0" indent="0" algn="just" rtl="0">
              <a:lnSpc>
                <a:spcPct val="100000"/>
              </a:lnSpc>
              <a:spcBef>
                <a:spcPts val="1000"/>
              </a:spcBef>
              <a:spcAft>
                <a:spcPts val="0"/>
              </a:spcAft>
              <a:buSzPts val="1800"/>
              <a:buNone/>
            </a:pPr>
            <a:r>
              <a:rPr lang="it-IT" sz="1800">
                <a:latin typeface="Chivo"/>
                <a:ea typeface="Chivo"/>
                <a:cs typeface="Chivo"/>
                <a:sym typeface="Chivo"/>
              </a:rPr>
              <a:t>The concept of the Atelier is a place closely connected with the other spaces of the school, entrusted to a person with artistic training (the so-called atelierista), aimed to enhance the “hundred languages” of children. </a:t>
            </a:r>
            <a:endParaRPr/>
          </a:p>
          <a:p>
            <a:pPr marL="114300" lvl="0" indent="0" algn="just" rtl="0">
              <a:lnSpc>
                <a:spcPct val="100000"/>
              </a:lnSpc>
              <a:spcBef>
                <a:spcPts val="1800"/>
              </a:spcBef>
              <a:spcAft>
                <a:spcPts val="0"/>
              </a:spcAft>
              <a:buSzPts val="1800"/>
              <a:buNone/>
            </a:pPr>
            <a:endParaRPr sz="1800">
              <a:latin typeface="Chivo"/>
              <a:ea typeface="Chivo"/>
              <a:cs typeface="Chivo"/>
              <a:sym typeface="Chivo"/>
            </a:endParaRPr>
          </a:p>
          <a:p>
            <a:pPr marL="114300" lvl="0" indent="0" algn="just" rtl="0">
              <a:lnSpc>
                <a:spcPct val="100000"/>
              </a:lnSpc>
              <a:spcBef>
                <a:spcPts val="1800"/>
              </a:spcBef>
              <a:spcAft>
                <a:spcPts val="0"/>
              </a:spcAft>
              <a:buSzPts val="1800"/>
              <a:buNone/>
            </a:pPr>
            <a:endParaRPr sz="1900">
              <a:latin typeface="Chivo"/>
              <a:ea typeface="Chivo"/>
              <a:cs typeface="Chivo"/>
              <a:sym typeface="Chivo"/>
            </a:endParaRPr>
          </a:p>
          <a:p>
            <a:pPr marL="285750" lvl="0" indent="-107950" algn="l" rtl="0">
              <a:lnSpc>
                <a:spcPct val="90000"/>
              </a:lnSpc>
              <a:spcBef>
                <a:spcPts val="80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
        <p:nvSpPr>
          <p:cNvPr id="318" name="Google Shape;318;p46"/>
          <p:cNvSpPr txBox="1"/>
          <p:nvPr/>
        </p:nvSpPr>
        <p:spPr>
          <a:xfrm>
            <a:off x="465742" y="474380"/>
            <a:ext cx="8944072" cy="1325700"/>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just" rtl="0">
              <a:lnSpc>
                <a:spcPct val="150000"/>
              </a:lnSpc>
              <a:spcBef>
                <a:spcPts val="0"/>
              </a:spcBef>
              <a:spcAft>
                <a:spcPts val="800"/>
              </a:spcAft>
              <a:buClr>
                <a:schemeClr val="dk1"/>
              </a:buClr>
              <a:buSzPct val="68311"/>
              <a:buFont typeface="Calibri"/>
              <a:buNone/>
            </a:pPr>
            <a:r>
              <a:rPr lang="it-IT" sz="3400" b="0" i="0" u="none" strike="noStrike" cap="none">
                <a:solidFill>
                  <a:schemeClr val="accent5"/>
                </a:solidFill>
                <a:latin typeface="Chivo"/>
                <a:ea typeface="Chivo"/>
                <a:cs typeface="Chivo"/>
                <a:sym typeface="Chivo"/>
              </a:rPr>
              <a:t>The atelier and the exploration of artistic techniques </a:t>
            </a:r>
            <a:endParaRPr/>
          </a:p>
        </p:txBody>
      </p:sp>
      <p:pic>
        <p:nvPicPr>
          <p:cNvPr id="319" name="Google Shape;319;p46"/>
          <p:cNvPicPr preferRelativeResize="0"/>
          <p:nvPr/>
        </p:nvPicPr>
        <p:blipFill rotWithShape="1">
          <a:blip r:embed="rId3">
            <a:alphaModFix/>
          </a:blip>
          <a:srcRect/>
          <a:stretch/>
        </p:blipFill>
        <p:spPr>
          <a:xfrm rot="9749916">
            <a:off x="-48850" y="620990"/>
            <a:ext cx="1455295" cy="1799076"/>
          </a:xfrm>
          <a:prstGeom prst="rect">
            <a:avLst/>
          </a:prstGeom>
          <a:noFill/>
          <a:ln>
            <a:noFill/>
          </a:ln>
        </p:spPr>
      </p:pic>
      <p:sp>
        <p:nvSpPr>
          <p:cNvPr id="320" name="Google Shape;320;p46"/>
          <p:cNvSpPr txBox="1"/>
          <p:nvPr/>
        </p:nvSpPr>
        <p:spPr>
          <a:xfrm>
            <a:off x="4542522" y="5661483"/>
            <a:ext cx="6551802" cy="286232"/>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it-IT" sz="1400" b="0" i="1" u="none" strike="noStrike" cap="none">
                <a:solidFill>
                  <a:schemeClr val="dk1"/>
                </a:solidFill>
                <a:latin typeface="Chivo"/>
                <a:ea typeface="Chivo"/>
                <a:cs typeface="Chivo"/>
                <a:sym typeface="Chivo"/>
              </a:rPr>
              <a:t>Picture from “Quaderni” Supplemento de “il Tratto”  (13), 2019.</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47"/>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pic>
        <p:nvPicPr>
          <p:cNvPr id="326" name="Google Shape;326;p47"/>
          <p:cNvPicPr preferRelativeResize="0"/>
          <p:nvPr/>
        </p:nvPicPr>
        <p:blipFill rotWithShape="1">
          <a:blip r:embed="rId3">
            <a:alphaModFix/>
          </a:blip>
          <a:srcRect/>
          <a:stretch/>
        </p:blipFill>
        <p:spPr>
          <a:xfrm rot="9749916">
            <a:off x="3674734" y="3624337"/>
            <a:ext cx="1664692" cy="2057937"/>
          </a:xfrm>
          <a:prstGeom prst="rect">
            <a:avLst/>
          </a:prstGeom>
          <a:noFill/>
          <a:ln>
            <a:noFill/>
          </a:ln>
        </p:spPr>
      </p:pic>
      <p:sp>
        <p:nvSpPr>
          <p:cNvPr id="327" name="Google Shape;327;p47"/>
          <p:cNvSpPr txBox="1">
            <a:spLocks noGrp="1"/>
          </p:cNvSpPr>
          <p:nvPr>
            <p:ph type="body" idx="1"/>
          </p:nvPr>
        </p:nvSpPr>
        <p:spPr>
          <a:xfrm>
            <a:off x="0" y="2169173"/>
            <a:ext cx="5610338" cy="3123217"/>
          </a:xfrm>
          <a:prstGeom prst="rect">
            <a:avLst/>
          </a:prstGeom>
          <a:noFill/>
          <a:ln>
            <a:noFill/>
          </a:ln>
        </p:spPr>
        <p:txBody>
          <a:bodyPr spcFirstLastPara="1" wrap="square" lIns="91425" tIns="45700" rIns="91425" bIns="45700" anchor="t" anchorCtr="0">
            <a:normAutofit/>
          </a:bodyPr>
          <a:lstStyle/>
          <a:p>
            <a:pPr marL="114300" lvl="0" indent="0" algn="just" rtl="0">
              <a:lnSpc>
                <a:spcPct val="100000"/>
              </a:lnSpc>
              <a:spcBef>
                <a:spcPts val="1000"/>
              </a:spcBef>
              <a:spcAft>
                <a:spcPts val="0"/>
              </a:spcAft>
              <a:buSzPts val="1800"/>
              <a:buNone/>
            </a:pPr>
            <a:r>
              <a:rPr lang="it-IT" sz="1800">
                <a:latin typeface="Chivo"/>
                <a:ea typeface="Chivo"/>
                <a:cs typeface="Chivo"/>
                <a:sym typeface="Chivo"/>
              </a:rPr>
              <a:t>The introduction of the Atelier in each Municipal Preschool was an intuition and a choice that contributed to the construction of an original educational philosophy where “the aesthetic dimension and the research of beauty have been adopted as important dimensions in the life of our species and thus also in the school and in learning” (Giudici &amp; Cagliari, 2018 p. 1467). </a:t>
            </a:r>
            <a:endParaRPr sz="1800">
              <a:latin typeface="Chivo"/>
              <a:ea typeface="Chivo"/>
              <a:cs typeface="Chivo"/>
              <a:sym typeface="Chivo"/>
            </a:endParaRPr>
          </a:p>
          <a:p>
            <a:pPr marL="114300" lvl="0" indent="0" algn="just" rtl="0">
              <a:lnSpc>
                <a:spcPct val="100000"/>
              </a:lnSpc>
              <a:spcBef>
                <a:spcPts val="1800"/>
              </a:spcBef>
              <a:spcAft>
                <a:spcPts val="0"/>
              </a:spcAft>
              <a:buSzPts val="1800"/>
              <a:buNone/>
            </a:pPr>
            <a:endParaRPr sz="1800">
              <a:latin typeface="Chivo"/>
              <a:ea typeface="Chivo"/>
              <a:cs typeface="Chivo"/>
              <a:sym typeface="Chivo"/>
            </a:endParaRPr>
          </a:p>
          <a:p>
            <a:pPr marL="114300" lvl="0" indent="0" algn="just" rtl="0">
              <a:lnSpc>
                <a:spcPct val="100000"/>
              </a:lnSpc>
              <a:spcBef>
                <a:spcPts val="1800"/>
              </a:spcBef>
              <a:spcAft>
                <a:spcPts val="0"/>
              </a:spcAft>
              <a:buSzPts val="1800"/>
              <a:buNone/>
            </a:pPr>
            <a:endParaRPr sz="1800">
              <a:latin typeface="Chivo"/>
              <a:ea typeface="Chivo"/>
              <a:cs typeface="Chivo"/>
              <a:sym typeface="Chivo"/>
            </a:endParaRPr>
          </a:p>
          <a:p>
            <a:pPr marL="114300" lvl="0" indent="0" algn="just" rtl="0">
              <a:lnSpc>
                <a:spcPct val="100000"/>
              </a:lnSpc>
              <a:spcBef>
                <a:spcPts val="1800"/>
              </a:spcBef>
              <a:spcAft>
                <a:spcPts val="0"/>
              </a:spcAft>
              <a:buSzPts val="1800"/>
              <a:buNone/>
            </a:pPr>
            <a:endParaRPr sz="1900">
              <a:latin typeface="Chivo"/>
              <a:ea typeface="Chivo"/>
              <a:cs typeface="Chivo"/>
              <a:sym typeface="Chivo"/>
            </a:endParaRPr>
          </a:p>
          <a:p>
            <a:pPr marL="285750" lvl="0" indent="-107950" algn="l" rtl="0">
              <a:lnSpc>
                <a:spcPct val="90000"/>
              </a:lnSpc>
              <a:spcBef>
                <a:spcPts val="80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
        <p:nvSpPr>
          <p:cNvPr id="328" name="Google Shape;328;p47"/>
          <p:cNvSpPr txBox="1"/>
          <p:nvPr/>
        </p:nvSpPr>
        <p:spPr>
          <a:xfrm>
            <a:off x="550803" y="310196"/>
            <a:ext cx="8944072" cy="1325700"/>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just" rtl="0">
              <a:lnSpc>
                <a:spcPct val="150000"/>
              </a:lnSpc>
              <a:spcBef>
                <a:spcPts val="0"/>
              </a:spcBef>
              <a:spcAft>
                <a:spcPts val="800"/>
              </a:spcAft>
              <a:buClr>
                <a:schemeClr val="dk1"/>
              </a:buClr>
              <a:buSzPct val="68311"/>
              <a:buFont typeface="Calibri"/>
              <a:buNone/>
            </a:pPr>
            <a:r>
              <a:rPr lang="it-IT" sz="3400" b="0" i="0" u="none" strike="noStrike" cap="none">
                <a:solidFill>
                  <a:schemeClr val="accent5"/>
                </a:solidFill>
                <a:latin typeface="Chivo"/>
                <a:ea typeface="Chivo"/>
                <a:cs typeface="Chivo"/>
                <a:sym typeface="Chivo"/>
              </a:rPr>
              <a:t>The atelier and the exploration of artistic techniques </a:t>
            </a:r>
            <a:endParaRPr/>
          </a:p>
        </p:txBody>
      </p:sp>
      <p:pic>
        <p:nvPicPr>
          <p:cNvPr id="329" name="Google Shape;329;p47"/>
          <p:cNvPicPr preferRelativeResize="0"/>
          <p:nvPr/>
        </p:nvPicPr>
        <p:blipFill rotWithShape="1">
          <a:blip r:embed="rId3">
            <a:alphaModFix/>
          </a:blip>
          <a:srcRect/>
          <a:stretch/>
        </p:blipFill>
        <p:spPr>
          <a:xfrm rot="9749916">
            <a:off x="-48850" y="620990"/>
            <a:ext cx="1455295" cy="1799076"/>
          </a:xfrm>
          <a:prstGeom prst="rect">
            <a:avLst/>
          </a:prstGeom>
          <a:noFill/>
          <a:ln>
            <a:noFill/>
          </a:ln>
        </p:spPr>
      </p:pic>
      <p:sp>
        <p:nvSpPr>
          <p:cNvPr id="330" name="Google Shape;330;p47"/>
          <p:cNvSpPr txBox="1"/>
          <p:nvPr/>
        </p:nvSpPr>
        <p:spPr>
          <a:xfrm>
            <a:off x="5137944" y="5595792"/>
            <a:ext cx="6551802" cy="480131"/>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it-IT" sz="1400" b="0" i="1" u="none" strike="noStrike" cap="none">
                <a:solidFill>
                  <a:schemeClr val="dk1"/>
                </a:solidFill>
                <a:latin typeface="Chivo"/>
                <a:ea typeface="Chivo"/>
                <a:cs typeface="Chivo"/>
                <a:sym typeface="Chivo"/>
              </a:rPr>
              <a:t>Picture from </a:t>
            </a:r>
            <a:endParaRPr/>
          </a:p>
          <a:p>
            <a:pPr marL="0" marR="0" lvl="0" indent="0" algn="r" rtl="0">
              <a:lnSpc>
                <a:spcPct val="90000"/>
              </a:lnSpc>
              <a:spcBef>
                <a:spcPts val="0"/>
              </a:spcBef>
              <a:spcAft>
                <a:spcPts val="0"/>
              </a:spcAft>
              <a:buNone/>
            </a:pPr>
            <a:r>
              <a:rPr lang="it-IT" sz="1400" b="0" i="1" u="none" strike="noStrike" cap="none">
                <a:solidFill>
                  <a:schemeClr val="dk1"/>
                </a:solidFill>
                <a:latin typeface="Chivo"/>
                <a:ea typeface="Chivo"/>
                <a:cs typeface="Chivo"/>
                <a:sym typeface="Chivo"/>
              </a:rPr>
              <a:t>https://startupitalia.eu/39935-20160111-reggio-emilia-approach.</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48"/>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pic>
        <p:nvPicPr>
          <p:cNvPr id="336" name="Google Shape;336;p48"/>
          <p:cNvPicPr preferRelativeResize="0"/>
          <p:nvPr/>
        </p:nvPicPr>
        <p:blipFill rotWithShape="1">
          <a:blip r:embed="rId3">
            <a:alphaModFix/>
          </a:blip>
          <a:srcRect/>
          <a:stretch/>
        </p:blipFill>
        <p:spPr>
          <a:xfrm rot="9749916">
            <a:off x="3674734" y="3624337"/>
            <a:ext cx="1664692" cy="2057937"/>
          </a:xfrm>
          <a:prstGeom prst="rect">
            <a:avLst/>
          </a:prstGeom>
          <a:noFill/>
          <a:ln>
            <a:noFill/>
          </a:ln>
        </p:spPr>
      </p:pic>
      <p:sp>
        <p:nvSpPr>
          <p:cNvPr id="337" name="Google Shape;337;p48"/>
          <p:cNvSpPr txBox="1">
            <a:spLocks noGrp="1"/>
          </p:cNvSpPr>
          <p:nvPr>
            <p:ph type="body" idx="1"/>
          </p:nvPr>
        </p:nvSpPr>
        <p:spPr>
          <a:xfrm>
            <a:off x="0" y="2169173"/>
            <a:ext cx="5610338" cy="3123217"/>
          </a:xfrm>
          <a:prstGeom prst="rect">
            <a:avLst/>
          </a:prstGeom>
          <a:noFill/>
          <a:ln>
            <a:noFill/>
          </a:ln>
        </p:spPr>
        <p:txBody>
          <a:bodyPr spcFirstLastPara="1" wrap="square" lIns="91425" tIns="45700" rIns="91425" bIns="45700" anchor="t" anchorCtr="0">
            <a:normAutofit/>
          </a:bodyPr>
          <a:lstStyle/>
          <a:p>
            <a:pPr marL="114300" lvl="0" indent="0" algn="just" rtl="0">
              <a:lnSpc>
                <a:spcPct val="100000"/>
              </a:lnSpc>
              <a:spcBef>
                <a:spcPts val="1000"/>
              </a:spcBef>
              <a:spcAft>
                <a:spcPts val="0"/>
              </a:spcAft>
              <a:buSzPts val="1800"/>
              <a:buNone/>
            </a:pPr>
            <a:r>
              <a:rPr lang="it-IT" sz="1800">
                <a:latin typeface="Chivo"/>
                <a:ea typeface="Chivo"/>
                <a:cs typeface="Chivo"/>
                <a:sym typeface="Chivo"/>
              </a:rPr>
              <a:t>“We wanted to create possibilities to refine taste and aesthetic sensibility, to observe and find theories about children starting from scribbles and going forward. We also wanted to try out tools, materials, and techniques” (Malaguzzi, 1988, p. 28). </a:t>
            </a:r>
            <a:endParaRPr sz="1800">
              <a:latin typeface="Chivo"/>
              <a:ea typeface="Chivo"/>
              <a:cs typeface="Chivo"/>
              <a:sym typeface="Chivo"/>
            </a:endParaRPr>
          </a:p>
          <a:p>
            <a:pPr marL="114300" lvl="0" indent="0" algn="just" rtl="0">
              <a:lnSpc>
                <a:spcPct val="100000"/>
              </a:lnSpc>
              <a:spcBef>
                <a:spcPts val="1800"/>
              </a:spcBef>
              <a:spcAft>
                <a:spcPts val="0"/>
              </a:spcAft>
              <a:buSzPts val="1800"/>
              <a:buNone/>
            </a:pPr>
            <a:endParaRPr sz="1800">
              <a:latin typeface="Chivo"/>
              <a:ea typeface="Chivo"/>
              <a:cs typeface="Chivo"/>
              <a:sym typeface="Chivo"/>
            </a:endParaRPr>
          </a:p>
          <a:p>
            <a:pPr marL="114300" lvl="0" indent="0" algn="just" rtl="0">
              <a:lnSpc>
                <a:spcPct val="100000"/>
              </a:lnSpc>
              <a:spcBef>
                <a:spcPts val="1800"/>
              </a:spcBef>
              <a:spcAft>
                <a:spcPts val="0"/>
              </a:spcAft>
              <a:buSzPts val="1800"/>
              <a:buNone/>
            </a:pPr>
            <a:endParaRPr sz="1800">
              <a:latin typeface="Chivo"/>
              <a:ea typeface="Chivo"/>
              <a:cs typeface="Chivo"/>
              <a:sym typeface="Chivo"/>
            </a:endParaRPr>
          </a:p>
          <a:p>
            <a:pPr marL="114300" lvl="0" indent="0" algn="just" rtl="0">
              <a:lnSpc>
                <a:spcPct val="100000"/>
              </a:lnSpc>
              <a:spcBef>
                <a:spcPts val="1800"/>
              </a:spcBef>
              <a:spcAft>
                <a:spcPts val="0"/>
              </a:spcAft>
              <a:buSzPts val="1800"/>
              <a:buNone/>
            </a:pPr>
            <a:endParaRPr sz="1800">
              <a:latin typeface="Chivo"/>
              <a:ea typeface="Chivo"/>
              <a:cs typeface="Chivo"/>
              <a:sym typeface="Chivo"/>
            </a:endParaRPr>
          </a:p>
          <a:p>
            <a:pPr marL="114300" lvl="0" indent="0" algn="just" rtl="0">
              <a:lnSpc>
                <a:spcPct val="100000"/>
              </a:lnSpc>
              <a:spcBef>
                <a:spcPts val="1800"/>
              </a:spcBef>
              <a:spcAft>
                <a:spcPts val="0"/>
              </a:spcAft>
              <a:buSzPts val="1800"/>
              <a:buNone/>
            </a:pPr>
            <a:endParaRPr sz="1900">
              <a:latin typeface="Chivo"/>
              <a:ea typeface="Chivo"/>
              <a:cs typeface="Chivo"/>
              <a:sym typeface="Chivo"/>
            </a:endParaRPr>
          </a:p>
          <a:p>
            <a:pPr marL="285750" lvl="0" indent="-107950" algn="l" rtl="0">
              <a:lnSpc>
                <a:spcPct val="90000"/>
              </a:lnSpc>
              <a:spcBef>
                <a:spcPts val="80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
        <p:nvSpPr>
          <p:cNvPr id="338" name="Google Shape;338;p48"/>
          <p:cNvSpPr txBox="1"/>
          <p:nvPr/>
        </p:nvSpPr>
        <p:spPr>
          <a:xfrm>
            <a:off x="550803" y="310196"/>
            <a:ext cx="8944072" cy="1325700"/>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just" rtl="0">
              <a:lnSpc>
                <a:spcPct val="150000"/>
              </a:lnSpc>
              <a:spcBef>
                <a:spcPts val="0"/>
              </a:spcBef>
              <a:spcAft>
                <a:spcPts val="800"/>
              </a:spcAft>
              <a:buClr>
                <a:schemeClr val="dk1"/>
              </a:buClr>
              <a:buSzPct val="68311"/>
              <a:buFont typeface="Calibri"/>
              <a:buNone/>
            </a:pPr>
            <a:r>
              <a:rPr lang="it-IT" sz="3400" b="0" i="0" u="none" strike="noStrike" cap="none">
                <a:solidFill>
                  <a:schemeClr val="accent5"/>
                </a:solidFill>
                <a:latin typeface="Chivo"/>
                <a:ea typeface="Chivo"/>
                <a:cs typeface="Chivo"/>
                <a:sym typeface="Chivo"/>
              </a:rPr>
              <a:t>The atelier and the exploration of artistic techniques </a:t>
            </a:r>
            <a:endParaRPr/>
          </a:p>
        </p:txBody>
      </p:sp>
      <p:pic>
        <p:nvPicPr>
          <p:cNvPr id="339" name="Google Shape;339;p48"/>
          <p:cNvPicPr preferRelativeResize="0"/>
          <p:nvPr/>
        </p:nvPicPr>
        <p:blipFill rotWithShape="1">
          <a:blip r:embed="rId3">
            <a:alphaModFix/>
          </a:blip>
          <a:srcRect/>
          <a:stretch/>
        </p:blipFill>
        <p:spPr>
          <a:xfrm rot="9749916">
            <a:off x="-48850" y="620990"/>
            <a:ext cx="1455295" cy="1799076"/>
          </a:xfrm>
          <a:prstGeom prst="rect">
            <a:avLst/>
          </a:prstGeom>
          <a:noFill/>
          <a:ln>
            <a:noFill/>
          </a:ln>
        </p:spPr>
      </p:pic>
      <p:sp>
        <p:nvSpPr>
          <p:cNvPr id="340" name="Google Shape;340;p48"/>
          <p:cNvSpPr txBox="1"/>
          <p:nvPr/>
        </p:nvSpPr>
        <p:spPr>
          <a:xfrm>
            <a:off x="5486448" y="5825667"/>
            <a:ext cx="6551802" cy="480131"/>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it-IT" sz="1400" b="0" i="1" u="none" strike="noStrike" cap="none">
                <a:solidFill>
                  <a:schemeClr val="dk1"/>
                </a:solidFill>
                <a:latin typeface="Chivo"/>
                <a:ea typeface="Chivo"/>
                <a:cs typeface="Chivo"/>
                <a:sym typeface="Chivo"/>
              </a:rPr>
              <a:t>Picture from </a:t>
            </a:r>
            <a:endParaRPr/>
          </a:p>
          <a:p>
            <a:pPr marL="0" marR="0" lvl="0" indent="0" algn="r" rtl="0">
              <a:lnSpc>
                <a:spcPct val="90000"/>
              </a:lnSpc>
              <a:spcBef>
                <a:spcPts val="0"/>
              </a:spcBef>
              <a:spcAft>
                <a:spcPts val="0"/>
              </a:spcAft>
              <a:buNone/>
            </a:pPr>
            <a:r>
              <a:rPr lang="it-IT" sz="1400" b="0" i="1" u="none" strike="noStrike" cap="none">
                <a:solidFill>
                  <a:schemeClr val="dk1"/>
                </a:solidFill>
                <a:latin typeface="Chivo"/>
                <a:ea typeface="Chivo"/>
                <a:cs typeface="Chivo"/>
                <a:sym typeface="Chivo"/>
              </a:rPr>
              <a:t>https://startupitalia.eu/39935-20160111-reggio-emilia-approach.</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49"/>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pic>
        <p:nvPicPr>
          <p:cNvPr id="346" name="Google Shape;346;p49"/>
          <p:cNvPicPr preferRelativeResize="0"/>
          <p:nvPr/>
        </p:nvPicPr>
        <p:blipFill rotWithShape="1">
          <a:blip r:embed="rId3">
            <a:alphaModFix/>
          </a:blip>
          <a:srcRect/>
          <a:stretch/>
        </p:blipFill>
        <p:spPr>
          <a:xfrm rot="9749916">
            <a:off x="3674734" y="3624337"/>
            <a:ext cx="1664692" cy="2057937"/>
          </a:xfrm>
          <a:prstGeom prst="rect">
            <a:avLst/>
          </a:prstGeom>
          <a:noFill/>
          <a:ln>
            <a:noFill/>
          </a:ln>
        </p:spPr>
      </p:pic>
      <p:sp>
        <p:nvSpPr>
          <p:cNvPr id="347" name="Google Shape;347;p49"/>
          <p:cNvSpPr txBox="1">
            <a:spLocks noGrp="1"/>
          </p:cNvSpPr>
          <p:nvPr>
            <p:ph type="body" idx="1"/>
          </p:nvPr>
        </p:nvSpPr>
        <p:spPr>
          <a:xfrm>
            <a:off x="108806" y="2110539"/>
            <a:ext cx="5610338" cy="3123217"/>
          </a:xfrm>
          <a:prstGeom prst="rect">
            <a:avLst/>
          </a:prstGeom>
          <a:noFill/>
          <a:ln>
            <a:noFill/>
          </a:ln>
        </p:spPr>
        <p:txBody>
          <a:bodyPr spcFirstLastPara="1" wrap="square" lIns="91425" tIns="45700" rIns="91425" bIns="45700" anchor="t" anchorCtr="0">
            <a:normAutofit/>
          </a:bodyPr>
          <a:lstStyle/>
          <a:p>
            <a:pPr marL="114300" lvl="0" indent="0" algn="just" rtl="0">
              <a:lnSpc>
                <a:spcPct val="100000"/>
              </a:lnSpc>
              <a:spcBef>
                <a:spcPts val="1000"/>
              </a:spcBef>
              <a:spcAft>
                <a:spcPts val="0"/>
              </a:spcAft>
              <a:buSzPts val="1800"/>
              <a:buNone/>
            </a:pPr>
            <a:r>
              <a:rPr lang="it-IT" sz="1800" b="1">
                <a:latin typeface="Chivo"/>
                <a:ea typeface="Chivo"/>
                <a:cs typeface="Chivo"/>
                <a:sym typeface="Chivo"/>
              </a:rPr>
              <a:t>Estrangement</a:t>
            </a:r>
            <a:r>
              <a:rPr lang="it-IT" sz="1800">
                <a:latin typeface="Chivo"/>
                <a:ea typeface="Chivo"/>
                <a:cs typeface="Chivo"/>
                <a:sym typeface="Chivo"/>
              </a:rPr>
              <a:t>: a concept that refers to a device able to interrupt routinized forms of perception, provoking a shifting from how a certain element normally appears to us </a:t>
            </a:r>
            <a:endParaRPr/>
          </a:p>
          <a:p>
            <a:pPr marL="114300" lvl="0" indent="0" algn="just" rtl="0">
              <a:lnSpc>
                <a:spcPct val="100000"/>
              </a:lnSpc>
              <a:spcBef>
                <a:spcPts val="1800"/>
              </a:spcBef>
              <a:spcAft>
                <a:spcPts val="0"/>
              </a:spcAft>
              <a:buSzPts val="1800"/>
              <a:buNone/>
            </a:pPr>
            <a:r>
              <a:rPr lang="it-IT" sz="1800">
                <a:latin typeface="Chivo"/>
                <a:ea typeface="Chivo"/>
                <a:cs typeface="Chivo"/>
                <a:sym typeface="Chivo"/>
              </a:rPr>
              <a:t>Children’s aesthetic education should be a form of escape from rhetoric and stereotypes through encountering the possibilities offered by different artistic techniques. </a:t>
            </a:r>
            <a:endParaRPr/>
          </a:p>
          <a:p>
            <a:pPr marL="114300" lvl="0" indent="0" algn="just" rtl="0">
              <a:lnSpc>
                <a:spcPct val="100000"/>
              </a:lnSpc>
              <a:spcBef>
                <a:spcPts val="1800"/>
              </a:spcBef>
              <a:spcAft>
                <a:spcPts val="0"/>
              </a:spcAft>
              <a:buSzPts val="1800"/>
              <a:buNone/>
            </a:pPr>
            <a:endParaRPr sz="1800">
              <a:latin typeface="Chivo"/>
              <a:ea typeface="Chivo"/>
              <a:cs typeface="Chivo"/>
              <a:sym typeface="Chivo"/>
            </a:endParaRPr>
          </a:p>
          <a:p>
            <a:pPr marL="114300" lvl="0" indent="0" algn="just" rtl="0">
              <a:lnSpc>
                <a:spcPct val="100000"/>
              </a:lnSpc>
              <a:spcBef>
                <a:spcPts val="1800"/>
              </a:spcBef>
              <a:spcAft>
                <a:spcPts val="0"/>
              </a:spcAft>
              <a:buSzPts val="1800"/>
              <a:buNone/>
            </a:pPr>
            <a:endParaRPr sz="1800">
              <a:latin typeface="Chivo"/>
              <a:ea typeface="Chivo"/>
              <a:cs typeface="Chivo"/>
              <a:sym typeface="Chivo"/>
            </a:endParaRPr>
          </a:p>
          <a:p>
            <a:pPr marL="114300" lvl="0" indent="0" algn="just" rtl="0">
              <a:lnSpc>
                <a:spcPct val="100000"/>
              </a:lnSpc>
              <a:spcBef>
                <a:spcPts val="1800"/>
              </a:spcBef>
              <a:spcAft>
                <a:spcPts val="0"/>
              </a:spcAft>
              <a:buSzPts val="1800"/>
              <a:buNone/>
            </a:pPr>
            <a:endParaRPr sz="1800">
              <a:latin typeface="Chivo"/>
              <a:ea typeface="Chivo"/>
              <a:cs typeface="Chivo"/>
              <a:sym typeface="Chivo"/>
            </a:endParaRPr>
          </a:p>
          <a:p>
            <a:pPr marL="114300" lvl="0" indent="0" algn="just" rtl="0">
              <a:lnSpc>
                <a:spcPct val="100000"/>
              </a:lnSpc>
              <a:spcBef>
                <a:spcPts val="1800"/>
              </a:spcBef>
              <a:spcAft>
                <a:spcPts val="0"/>
              </a:spcAft>
              <a:buSzPts val="1800"/>
              <a:buNone/>
            </a:pPr>
            <a:endParaRPr sz="1900">
              <a:latin typeface="Chivo"/>
              <a:ea typeface="Chivo"/>
              <a:cs typeface="Chivo"/>
              <a:sym typeface="Chivo"/>
            </a:endParaRPr>
          </a:p>
          <a:p>
            <a:pPr marL="285750" lvl="0" indent="-107950" algn="l" rtl="0">
              <a:lnSpc>
                <a:spcPct val="90000"/>
              </a:lnSpc>
              <a:spcBef>
                <a:spcPts val="80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
        <p:nvSpPr>
          <p:cNvPr id="348" name="Google Shape;348;p49"/>
          <p:cNvSpPr txBox="1"/>
          <p:nvPr/>
        </p:nvSpPr>
        <p:spPr>
          <a:xfrm>
            <a:off x="550803" y="310196"/>
            <a:ext cx="8944072" cy="1325700"/>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just" rtl="0">
              <a:lnSpc>
                <a:spcPct val="150000"/>
              </a:lnSpc>
              <a:spcBef>
                <a:spcPts val="0"/>
              </a:spcBef>
              <a:spcAft>
                <a:spcPts val="800"/>
              </a:spcAft>
              <a:buClr>
                <a:schemeClr val="dk1"/>
              </a:buClr>
              <a:buSzPct val="68311"/>
              <a:buFont typeface="Calibri"/>
              <a:buNone/>
            </a:pPr>
            <a:r>
              <a:rPr lang="it-IT" sz="3400" b="0" i="0" u="none" strike="noStrike" cap="none">
                <a:solidFill>
                  <a:schemeClr val="accent5"/>
                </a:solidFill>
                <a:latin typeface="Chivo"/>
                <a:ea typeface="Chivo"/>
                <a:cs typeface="Chivo"/>
                <a:sym typeface="Chivo"/>
              </a:rPr>
              <a:t>The atelier and the exploration of artistic techniques </a:t>
            </a:r>
            <a:endParaRPr/>
          </a:p>
        </p:txBody>
      </p:sp>
      <p:pic>
        <p:nvPicPr>
          <p:cNvPr id="349" name="Google Shape;349;p49"/>
          <p:cNvPicPr preferRelativeResize="0"/>
          <p:nvPr/>
        </p:nvPicPr>
        <p:blipFill rotWithShape="1">
          <a:blip r:embed="rId3">
            <a:alphaModFix/>
          </a:blip>
          <a:srcRect/>
          <a:stretch/>
        </p:blipFill>
        <p:spPr>
          <a:xfrm rot="9749916">
            <a:off x="-48850" y="620990"/>
            <a:ext cx="1455295" cy="1799076"/>
          </a:xfrm>
          <a:prstGeom prst="rect">
            <a:avLst/>
          </a:prstGeom>
          <a:noFill/>
          <a:ln>
            <a:noFill/>
          </a:ln>
        </p:spPr>
      </p:pic>
      <p:sp>
        <p:nvSpPr>
          <p:cNvPr id="350" name="Google Shape;350;p49"/>
          <p:cNvSpPr txBox="1"/>
          <p:nvPr/>
        </p:nvSpPr>
        <p:spPr>
          <a:xfrm>
            <a:off x="5486448" y="5758409"/>
            <a:ext cx="6551802" cy="286232"/>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it-IT" sz="1400" b="0" i="1" u="none" strike="noStrike" cap="none">
                <a:solidFill>
                  <a:schemeClr val="dk1"/>
                </a:solidFill>
                <a:latin typeface="Chivo"/>
                <a:ea typeface="Chivo"/>
                <a:cs typeface="Chivo"/>
                <a:sym typeface="Chivo"/>
              </a:rPr>
              <a:t>Picture from “Quaderni” Supplemento de “il Tratto”  (13), 2019.</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50"/>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pic>
        <p:nvPicPr>
          <p:cNvPr id="356" name="Google Shape;356;p50"/>
          <p:cNvPicPr preferRelativeResize="0"/>
          <p:nvPr/>
        </p:nvPicPr>
        <p:blipFill rotWithShape="1">
          <a:blip r:embed="rId3">
            <a:alphaModFix/>
          </a:blip>
          <a:srcRect/>
          <a:stretch/>
        </p:blipFill>
        <p:spPr>
          <a:xfrm rot="9749916">
            <a:off x="3674734" y="3624337"/>
            <a:ext cx="1664692" cy="2057937"/>
          </a:xfrm>
          <a:prstGeom prst="rect">
            <a:avLst/>
          </a:prstGeom>
          <a:noFill/>
          <a:ln>
            <a:noFill/>
          </a:ln>
        </p:spPr>
      </p:pic>
      <p:sp>
        <p:nvSpPr>
          <p:cNvPr id="357" name="Google Shape;357;p50"/>
          <p:cNvSpPr txBox="1">
            <a:spLocks noGrp="1"/>
          </p:cNvSpPr>
          <p:nvPr>
            <p:ph type="body" idx="1"/>
          </p:nvPr>
        </p:nvSpPr>
        <p:spPr>
          <a:xfrm>
            <a:off x="156485" y="2080914"/>
            <a:ext cx="5610338" cy="3123217"/>
          </a:xfrm>
          <a:prstGeom prst="rect">
            <a:avLst/>
          </a:prstGeom>
          <a:noFill/>
          <a:ln>
            <a:noFill/>
          </a:ln>
        </p:spPr>
        <p:txBody>
          <a:bodyPr spcFirstLastPara="1" wrap="square" lIns="91425" tIns="45700" rIns="91425" bIns="45700" anchor="t" anchorCtr="0">
            <a:normAutofit/>
          </a:bodyPr>
          <a:lstStyle/>
          <a:p>
            <a:pPr marL="114300" lvl="0" indent="0" algn="just" rtl="0">
              <a:lnSpc>
                <a:spcPct val="100000"/>
              </a:lnSpc>
              <a:spcBef>
                <a:spcPts val="1000"/>
              </a:spcBef>
              <a:spcAft>
                <a:spcPts val="0"/>
              </a:spcAft>
              <a:buSzPts val="1800"/>
              <a:buNone/>
            </a:pPr>
            <a:r>
              <a:rPr lang="it-IT" sz="1800">
                <a:latin typeface="Chivo"/>
                <a:ea typeface="Chivo"/>
                <a:cs typeface="Chivo"/>
                <a:sym typeface="Chivo"/>
              </a:rPr>
              <a:t>Working alone and in groups, these processes sustain children in becoming more knowledgeable about the different affordances that materials and media can express, the immediate (salient) and hidden (supervenient) emergences that different objects evoke, confronting their views with their peers and the adults coordinating the experiences. </a:t>
            </a:r>
            <a:endParaRPr sz="1800">
              <a:latin typeface="Chivo"/>
              <a:ea typeface="Chivo"/>
              <a:cs typeface="Chivo"/>
              <a:sym typeface="Chivo"/>
            </a:endParaRPr>
          </a:p>
          <a:p>
            <a:pPr marL="114300" lvl="0" indent="0" algn="just" rtl="0">
              <a:lnSpc>
                <a:spcPct val="100000"/>
              </a:lnSpc>
              <a:spcBef>
                <a:spcPts val="1800"/>
              </a:spcBef>
              <a:spcAft>
                <a:spcPts val="0"/>
              </a:spcAft>
              <a:buSzPts val="1800"/>
              <a:buNone/>
            </a:pPr>
            <a:endParaRPr sz="1800">
              <a:latin typeface="Chivo"/>
              <a:ea typeface="Chivo"/>
              <a:cs typeface="Chivo"/>
              <a:sym typeface="Chivo"/>
            </a:endParaRPr>
          </a:p>
          <a:p>
            <a:pPr marL="114300" lvl="0" indent="0" algn="just" rtl="0">
              <a:lnSpc>
                <a:spcPct val="100000"/>
              </a:lnSpc>
              <a:spcBef>
                <a:spcPts val="1800"/>
              </a:spcBef>
              <a:spcAft>
                <a:spcPts val="0"/>
              </a:spcAft>
              <a:buSzPts val="1800"/>
              <a:buNone/>
            </a:pPr>
            <a:endParaRPr sz="1800">
              <a:latin typeface="Chivo"/>
              <a:ea typeface="Chivo"/>
              <a:cs typeface="Chivo"/>
              <a:sym typeface="Chivo"/>
            </a:endParaRPr>
          </a:p>
          <a:p>
            <a:pPr marL="114300" lvl="0" indent="0" algn="just" rtl="0">
              <a:lnSpc>
                <a:spcPct val="100000"/>
              </a:lnSpc>
              <a:spcBef>
                <a:spcPts val="1800"/>
              </a:spcBef>
              <a:spcAft>
                <a:spcPts val="0"/>
              </a:spcAft>
              <a:buSzPts val="1800"/>
              <a:buNone/>
            </a:pPr>
            <a:endParaRPr sz="1900">
              <a:latin typeface="Chivo"/>
              <a:ea typeface="Chivo"/>
              <a:cs typeface="Chivo"/>
              <a:sym typeface="Chivo"/>
            </a:endParaRPr>
          </a:p>
          <a:p>
            <a:pPr marL="285750" lvl="0" indent="-107950" algn="l" rtl="0">
              <a:lnSpc>
                <a:spcPct val="90000"/>
              </a:lnSpc>
              <a:spcBef>
                <a:spcPts val="80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
        <p:nvSpPr>
          <p:cNvPr id="358" name="Google Shape;358;p50"/>
          <p:cNvSpPr txBox="1"/>
          <p:nvPr/>
        </p:nvSpPr>
        <p:spPr>
          <a:xfrm>
            <a:off x="550803" y="310196"/>
            <a:ext cx="8944072" cy="1325700"/>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just" rtl="0">
              <a:lnSpc>
                <a:spcPct val="150000"/>
              </a:lnSpc>
              <a:spcBef>
                <a:spcPts val="0"/>
              </a:spcBef>
              <a:spcAft>
                <a:spcPts val="800"/>
              </a:spcAft>
              <a:buClr>
                <a:schemeClr val="dk1"/>
              </a:buClr>
              <a:buSzPct val="68311"/>
              <a:buFont typeface="Calibri"/>
              <a:buNone/>
            </a:pPr>
            <a:r>
              <a:rPr lang="it-IT" sz="3400" b="0" i="0" u="none" strike="noStrike" cap="none">
                <a:solidFill>
                  <a:schemeClr val="accent5"/>
                </a:solidFill>
                <a:latin typeface="Chivo"/>
                <a:ea typeface="Chivo"/>
                <a:cs typeface="Chivo"/>
                <a:sym typeface="Chivo"/>
              </a:rPr>
              <a:t>The atelier and the exploration of artistic techniques </a:t>
            </a:r>
            <a:endParaRPr/>
          </a:p>
        </p:txBody>
      </p:sp>
      <p:pic>
        <p:nvPicPr>
          <p:cNvPr id="359" name="Google Shape;359;p50"/>
          <p:cNvPicPr preferRelativeResize="0"/>
          <p:nvPr/>
        </p:nvPicPr>
        <p:blipFill rotWithShape="1">
          <a:blip r:embed="rId3">
            <a:alphaModFix/>
          </a:blip>
          <a:srcRect/>
          <a:stretch/>
        </p:blipFill>
        <p:spPr>
          <a:xfrm rot="9749916">
            <a:off x="-48850" y="620990"/>
            <a:ext cx="1455295" cy="1799076"/>
          </a:xfrm>
          <a:prstGeom prst="rect">
            <a:avLst/>
          </a:prstGeom>
          <a:noFill/>
          <a:ln>
            <a:noFill/>
          </a:ln>
        </p:spPr>
      </p:pic>
      <p:sp>
        <p:nvSpPr>
          <p:cNvPr id="360" name="Google Shape;360;p50"/>
          <p:cNvSpPr txBox="1"/>
          <p:nvPr/>
        </p:nvSpPr>
        <p:spPr>
          <a:xfrm>
            <a:off x="5486448" y="5758409"/>
            <a:ext cx="6551802" cy="286232"/>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it-IT" sz="1400" b="0" i="1" u="none" strike="noStrike" cap="none">
                <a:solidFill>
                  <a:schemeClr val="dk1"/>
                </a:solidFill>
                <a:latin typeface="Chivo"/>
                <a:ea typeface="Chivo"/>
                <a:cs typeface="Chivo"/>
                <a:sym typeface="Chivo"/>
              </a:rPr>
              <a:t>Picture from “Quaderni” Supplemento de “il Tratto”  (13), 2019.</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6"/>
          <p:cNvPicPr preferRelativeResize="0"/>
          <p:nvPr/>
        </p:nvPicPr>
        <p:blipFill rotWithShape="1">
          <a:blip r:embed="rId3">
            <a:alphaModFix/>
          </a:blip>
          <a:srcRect/>
          <a:stretch/>
        </p:blipFill>
        <p:spPr>
          <a:xfrm rot="9749916">
            <a:off x="-14272" y="953487"/>
            <a:ext cx="1455295" cy="1799076"/>
          </a:xfrm>
          <a:prstGeom prst="rect">
            <a:avLst/>
          </a:prstGeom>
          <a:noFill/>
          <a:ln>
            <a:noFill/>
          </a:ln>
        </p:spPr>
      </p:pic>
      <p:pic>
        <p:nvPicPr>
          <p:cNvPr id="99" name="Google Shape;99;p6"/>
          <p:cNvPicPr preferRelativeResize="0"/>
          <p:nvPr/>
        </p:nvPicPr>
        <p:blipFill rotWithShape="1">
          <a:blip r:embed="rId3">
            <a:alphaModFix/>
          </a:blip>
          <a:srcRect/>
          <a:stretch/>
        </p:blipFill>
        <p:spPr>
          <a:xfrm rot="9056677">
            <a:off x="7301505" y="2319554"/>
            <a:ext cx="1455295" cy="1799076"/>
          </a:xfrm>
          <a:prstGeom prst="rect">
            <a:avLst/>
          </a:prstGeom>
          <a:noFill/>
          <a:ln>
            <a:noFill/>
          </a:ln>
        </p:spPr>
      </p:pic>
      <p:pic>
        <p:nvPicPr>
          <p:cNvPr id="100" name="Google Shape;100;p6"/>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sp>
        <p:nvSpPr>
          <p:cNvPr id="101" name="Google Shape;101;p6"/>
          <p:cNvSpPr txBox="1"/>
          <p:nvPr/>
        </p:nvSpPr>
        <p:spPr>
          <a:xfrm>
            <a:off x="7995079" y="4168843"/>
            <a:ext cx="3744349" cy="36930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chemeClr val="dk1"/>
                </a:solidFill>
                <a:latin typeface="Chivo"/>
                <a:ea typeface="Chivo"/>
                <a:cs typeface="Chivo"/>
                <a:sym typeface="Chivo"/>
              </a:rPr>
              <a:t>Fernández-Santín, M., Feliu-Torruella, M. (2020). </a:t>
            </a:r>
            <a:endParaRPr sz="1200" b="0" i="0" u="none" strike="noStrike" cap="none">
              <a:solidFill>
                <a:schemeClr val="dk1"/>
              </a:solidFill>
              <a:latin typeface="Chivo"/>
              <a:ea typeface="Chivo"/>
              <a:cs typeface="Chivo"/>
              <a:sym typeface="Chivo"/>
            </a:endParaRPr>
          </a:p>
        </p:txBody>
      </p:sp>
      <p:sp>
        <p:nvSpPr>
          <p:cNvPr id="102" name="Google Shape;102;p6"/>
          <p:cNvSpPr txBox="1"/>
          <p:nvPr/>
        </p:nvSpPr>
        <p:spPr>
          <a:xfrm>
            <a:off x="4852063" y="6131869"/>
            <a:ext cx="3000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chemeClr val="dk1"/>
                </a:solidFill>
                <a:latin typeface="Chivo"/>
                <a:ea typeface="Chivo"/>
                <a:cs typeface="Chivo"/>
                <a:sym typeface="Chivo"/>
              </a:rPr>
              <a:t> Vecchi (2010)</a:t>
            </a:r>
            <a:endParaRPr sz="1200" b="0" i="0" u="none" strike="noStrike" cap="none">
              <a:solidFill>
                <a:schemeClr val="dk1"/>
              </a:solidFill>
              <a:latin typeface="Chivo"/>
              <a:ea typeface="Chivo"/>
              <a:cs typeface="Chivo"/>
              <a:sym typeface="Chivo"/>
            </a:endParaRPr>
          </a:p>
        </p:txBody>
      </p:sp>
      <p:sp>
        <p:nvSpPr>
          <p:cNvPr id="103" name="Google Shape;103;p6"/>
          <p:cNvSpPr txBox="1"/>
          <p:nvPr/>
        </p:nvSpPr>
        <p:spPr>
          <a:xfrm>
            <a:off x="1093440" y="5179172"/>
            <a:ext cx="3000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chemeClr val="dk1"/>
                </a:solidFill>
                <a:latin typeface="Chivo"/>
                <a:ea typeface="Chivo"/>
                <a:cs typeface="Chivo"/>
                <a:sym typeface="Chivo"/>
              </a:rPr>
              <a:t>Rinaldi (2021) </a:t>
            </a:r>
            <a:endParaRPr sz="1200" b="0" i="0" u="none" strike="noStrike" cap="none">
              <a:solidFill>
                <a:schemeClr val="dk1"/>
              </a:solidFill>
              <a:latin typeface="Chivo"/>
              <a:ea typeface="Chivo"/>
              <a:cs typeface="Chivo"/>
              <a:sym typeface="Chivo"/>
            </a:endParaRPr>
          </a:p>
        </p:txBody>
      </p:sp>
      <p:sp>
        <p:nvSpPr>
          <p:cNvPr id="104" name="Google Shape;104;p6"/>
          <p:cNvSpPr txBox="1"/>
          <p:nvPr/>
        </p:nvSpPr>
        <p:spPr>
          <a:xfrm>
            <a:off x="669874" y="1227223"/>
            <a:ext cx="3000000" cy="43393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800"/>
              <a:buFont typeface="Arial"/>
              <a:buNone/>
            </a:pPr>
            <a:r>
              <a:rPr lang="it-IT" sz="1800" b="0" i="0" u="none" strike="noStrike" cap="none">
                <a:solidFill>
                  <a:schemeClr val="dk1"/>
                </a:solidFill>
                <a:latin typeface="Chivo"/>
                <a:ea typeface="Chivo"/>
                <a:cs typeface="Chivo"/>
                <a:sym typeface="Chivo"/>
              </a:rPr>
              <a:t>Publications</a:t>
            </a:r>
            <a:endParaRPr sz="1000" b="0" i="0" u="none" strike="noStrike" cap="none">
              <a:solidFill>
                <a:srgbClr val="000000"/>
              </a:solidFill>
              <a:latin typeface="Arial"/>
              <a:ea typeface="Arial"/>
              <a:cs typeface="Arial"/>
              <a:sym typeface="Arial"/>
            </a:endParaRPr>
          </a:p>
        </p:txBody>
      </p:sp>
      <p:pic>
        <p:nvPicPr>
          <p:cNvPr id="105" name="Google Shape;105;p6"/>
          <p:cNvPicPr preferRelativeResize="0"/>
          <p:nvPr/>
        </p:nvPicPr>
        <p:blipFill rotWithShape="1">
          <a:blip r:embed="rId3">
            <a:alphaModFix/>
          </a:blip>
          <a:srcRect/>
          <a:stretch/>
        </p:blipFill>
        <p:spPr>
          <a:xfrm rot="9749916">
            <a:off x="3504493" y="2400031"/>
            <a:ext cx="1664692" cy="2057937"/>
          </a:xfrm>
          <a:prstGeom prst="rect">
            <a:avLst/>
          </a:prstGeom>
          <a:noFill/>
          <a:ln>
            <a:noFill/>
          </a:ln>
        </p:spPr>
      </p:pic>
      <p:sp>
        <p:nvSpPr>
          <p:cNvPr id="106" name="Google Shape;106;p6"/>
          <p:cNvSpPr txBox="1"/>
          <p:nvPr/>
        </p:nvSpPr>
        <p:spPr>
          <a:xfrm>
            <a:off x="669874" y="109313"/>
            <a:ext cx="44730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it-IT" sz="3000" b="0" i="0" u="none" strike="noStrike" cap="none">
                <a:solidFill>
                  <a:schemeClr val="accent5"/>
                </a:solidFill>
                <a:latin typeface="Chivo"/>
                <a:ea typeface="Chivo"/>
                <a:cs typeface="Chivo"/>
                <a:sym typeface="Chivo"/>
              </a:rPr>
              <a:t>The key features of the </a:t>
            </a:r>
            <a:endParaRPr/>
          </a:p>
          <a:p>
            <a:pPr marL="0" marR="0" lvl="0" indent="0" algn="l" rtl="0">
              <a:lnSpc>
                <a:spcPct val="90000"/>
              </a:lnSpc>
              <a:spcBef>
                <a:spcPts val="0"/>
              </a:spcBef>
              <a:spcAft>
                <a:spcPts val="0"/>
              </a:spcAft>
              <a:buClr>
                <a:schemeClr val="dk1"/>
              </a:buClr>
              <a:buSzPts val="4400"/>
              <a:buFont typeface="Calibri"/>
              <a:buNone/>
            </a:pPr>
            <a:r>
              <a:rPr lang="it-IT" sz="3000" b="0" i="0" u="none" strike="noStrike" cap="none">
                <a:solidFill>
                  <a:schemeClr val="accent5"/>
                </a:solidFill>
                <a:latin typeface="Chivo"/>
                <a:ea typeface="Chivo"/>
                <a:cs typeface="Chivo"/>
                <a:sym typeface="Chivo"/>
              </a:rPr>
              <a:t>Reggio Emilia Approach </a:t>
            </a:r>
            <a:endParaRPr sz="44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51"/>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pic>
        <p:nvPicPr>
          <p:cNvPr id="366" name="Google Shape;366;p51"/>
          <p:cNvPicPr preferRelativeResize="0"/>
          <p:nvPr/>
        </p:nvPicPr>
        <p:blipFill rotWithShape="1">
          <a:blip r:embed="rId3">
            <a:alphaModFix/>
          </a:blip>
          <a:srcRect/>
          <a:stretch/>
        </p:blipFill>
        <p:spPr>
          <a:xfrm rot="9749916">
            <a:off x="3674734" y="3624337"/>
            <a:ext cx="1664692" cy="2057937"/>
          </a:xfrm>
          <a:prstGeom prst="rect">
            <a:avLst/>
          </a:prstGeom>
          <a:noFill/>
          <a:ln>
            <a:noFill/>
          </a:ln>
        </p:spPr>
      </p:pic>
      <p:sp>
        <p:nvSpPr>
          <p:cNvPr id="367" name="Google Shape;367;p51"/>
          <p:cNvSpPr txBox="1">
            <a:spLocks noGrp="1"/>
          </p:cNvSpPr>
          <p:nvPr>
            <p:ph type="body" idx="1"/>
          </p:nvPr>
        </p:nvSpPr>
        <p:spPr>
          <a:xfrm>
            <a:off x="370878" y="2440499"/>
            <a:ext cx="5610338" cy="3123217"/>
          </a:xfrm>
          <a:prstGeom prst="rect">
            <a:avLst/>
          </a:prstGeom>
          <a:noFill/>
          <a:ln>
            <a:noFill/>
          </a:ln>
        </p:spPr>
        <p:txBody>
          <a:bodyPr spcFirstLastPara="1" wrap="square" lIns="91425" tIns="45700" rIns="91425" bIns="45700" anchor="t" anchorCtr="0">
            <a:normAutofit/>
          </a:bodyPr>
          <a:lstStyle/>
          <a:p>
            <a:pPr marL="114300" lvl="0" indent="0" algn="just" rtl="0">
              <a:lnSpc>
                <a:spcPct val="100000"/>
              </a:lnSpc>
              <a:spcBef>
                <a:spcPts val="1000"/>
              </a:spcBef>
              <a:spcAft>
                <a:spcPts val="0"/>
              </a:spcAft>
              <a:buSzPts val="1800"/>
              <a:buNone/>
            </a:pPr>
            <a:r>
              <a:rPr lang="it-IT" sz="1800">
                <a:latin typeface="Chivo"/>
                <a:ea typeface="Chivo"/>
                <a:cs typeface="Chivo"/>
                <a:sym typeface="Chivo"/>
              </a:rPr>
              <a:t>Children can explore the affordances of materials and objects discarded from end-product manufacturing which are carefully selected by the adults and offered to small groups of children in order to find new possible meanings, new expressive purposes. </a:t>
            </a:r>
            <a:endParaRPr/>
          </a:p>
          <a:p>
            <a:pPr marL="114300" lvl="0" indent="0" algn="just" rtl="0">
              <a:lnSpc>
                <a:spcPct val="100000"/>
              </a:lnSpc>
              <a:spcBef>
                <a:spcPts val="1800"/>
              </a:spcBef>
              <a:spcAft>
                <a:spcPts val="0"/>
              </a:spcAft>
              <a:buSzPts val="1800"/>
              <a:buNone/>
            </a:pPr>
            <a:endParaRPr sz="1800">
              <a:latin typeface="Chivo"/>
              <a:ea typeface="Chivo"/>
              <a:cs typeface="Chivo"/>
              <a:sym typeface="Chivo"/>
            </a:endParaRPr>
          </a:p>
          <a:p>
            <a:pPr marL="114300" lvl="0" indent="0" algn="just" rtl="0">
              <a:lnSpc>
                <a:spcPct val="100000"/>
              </a:lnSpc>
              <a:spcBef>
                <a:spcPts val="1800"/>
              </a:spcBef>
              <a:spcAft>
                <a:spcPts val="0"/>
              </a:spcAft>
              <a:buSzPts val="1800"/>
              <a:buNone/>
            </a:pPr>
            <a:endParaRPr sz="1900">
              <a:latin typeface="Chivo"/>
              <a:ea typeface="Chivo"/>
              <a:cs typeface="Chivo"/>
              <a:sym typeface="Chivo"/>
            </a:endParaRPr>
          </a:p>
          <a:p>
            <a:pPr marL="285750" lvl="0" indent="-107950" algn="l" rtl="0">
              <a:lnSpc>
                <a:spcPct val="90000"/>
              </a:lnSpc>
              <a:spcBef>
                <a:spcPts val="80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
        <p:nvSpPr>
          <p:cNvPr id="368" name="Google Shape;368;p51"/>
          <p:cNvSpPr txBox="1"/>
          <p:nvPr/>
        </p:nvSpPr>
        <p:spPr>
          <a:xfrm>
            <a:off x="753343" y="652659"/>
            <a:ext cx="5765335" cy="1325700"/>
          </a:xfrm>
          <a:prstGeom prst="rect">
            <a:avLst/>
          </a:prstGeom>
          <a:noFill/>
          <a:ln>
            <a:noFill/>
          </a:ln>
        </p:spPr>
        <p:txBody>
          <a:bodyPr spcFirstLastPara="1" wrap="square" lIns="91425" tIns="45700" rIns="91425" bIns="45700" anchor="ctr" anchorCtr="0">
            <a:normAutofit fontScale="25000" lnSpcReduction="20000"/>
          </a:bodyPr>
          <a:lstStyle/>
          <a:p>
            <a:pPr marL="0" marR="0" lvl="0" indent="0" algn="ctr" rtl="0">
              <a:lnSpc>
                <a:spcPct val="150000"/>
              </a:lnSpc>
              <a:spcBef>
                <a:spcPts val="0"/>
              </a:spcBef>
              <a:spcAft>
                <a:spcPts val="0"/>
              </a:spcAft>
              <a:buClr>
                <a:schemeClr val="dk1"/>
              </a:buClr>
              <a:buSzPct val="75000"/>
              <a:buFont typeface="Calibri"/>
              <a:buNone/>
            </a:pPr>
            <a:r>
              <a:rPr lang="it-IT" sz="9600" b="0" i="0" u="none" strike="noStrike" cap="none">
                <a:solidFill>
                  <a:schemeClr val="accent5"/>
                </a:solidFill>
                <a:latin typeface="Chivo"/>
                <a:ea typeface="Chivo"/>
                <a:cs typeface="Chivo"/>
                <a:sym typeface="Chivo"/>
              </a:rPr>
              <a:t>The affordances of materials and the role  of documentation</a:t>
            </a:r>
            <a:endParaRPr sz="9600" b="0" i="0" u="none" strike="noStrike" cap="none">
              <a:solidFill>
                <a:schemeClr val="accent5"/>
              </a:solidFill>
              <a:latin typeface="Chivo"/>
              <a:ea typeface="Chivo"/>
              <a:cs typeface="Chivo"/>
              <a:sym typeface="Chivo"/>
            </a:endParaRPr>
          </a:p>
          <a:p>
            <a:pPr marL="0" marR="0" lvl="0" indent="0" algn="ctr" rtl="0">
              <a:lnSpc>
                <a:spcPct val="150000"/>
              </a:lnSpc>
              <a:spcBef>
                <a:spcPts val="800"/>
              </a:spcBef>
              <a:spcAft>
                <a:spcPts val="0"/>
              </a:spcAft>
              <a:buClr>
                <a:schemeClr val="dk1"/>
              </a:buClr>
              <a:buSzPts val="1800"/>
              <a:buFont typeface="Calibri"/>
              <a:buNone/>
            </a:pPr>
            <a:r>
              <a:rPr lang="it-IT" sz="1800" b="0" i="0" u="none" strike="noStrike" cap="none">
                <a:solidFill>
                  <a:schemeClr val="dk1"/>
                </a:solidFill>
                <a:latin typeface="Times New Roman"/>
                <a:ea typeface="Times New Roman"/>
                <a:cs typeface="Times New Roman"/>
                <a:sym typeface="Times New Roman"/>
              </a:rPr>
              <a:t> </a:t>
            </a:r>
            <a:endParaRPr sz="1800" b="0" i="0" u="none" strike="noStrike" cap="none">
              <a:solidFill>
                <a:schemeClr val="dk1"/>
              </a:solidFill>
              <a:latin typeface="Calibri"/>
              <a:ea typeface="Calibri"/>
              <a:cs typeface="Calibri"/>
              <a:sym typeface="Calibri"/>
            </a:endParaRPr>
          </a:p>
          <a:p>
            <a:pPr marL="0" marR="0" lvl="0" indent="0" algn="ctr" rtl="0">
              <a:lnSpc>
                <a:spcPct val="150000"/>
              </a:lnSpc>
              <a:spcBef>
                <a:spcPts val="800"/>
              </a:spcBef>
              <a:spcAft>
                <a:spcPts val="800"/>
              </a:spcAft>
              <a:buClr>
                <a:schemeClr val="dk1"/>
              </a:buClr>
              <a:buSzPct val="211764"/>
              <a:buFont typeface="Calibri"/>
              <a:buNone/>
            </a:pPr>
            <a:endParaRPr sz="3400" b="0" i="0" u="none" strike="noStrike" cap="none">
              <a:solidFill>
                <a:schemeClr val="accent5"/>
              </a:solidFill>
              <a:latin typeface="Chivo"/>
              <a:ea typeface="Chivo"/>
              <a:cs typeface="Chivo"/>
              <a:sym typeface="Chivo"/>
            </a:endParaRPr>
          </a:p>
        </p:txBody>
      </p:sp>
      <p:pic>
        <p:nvPicPr>
          <p:cNvPr id="369" name="Google Shape;369;p51"/>
          <p:cNvPicPr preferRelativeResize="0"/>
          <p:nvPr/>
        </p:nvPicPr>
        <p:blipFill rotWithShape="1">
          <a:blip r:embed="rId3">
            <a:alphaModFix/>
          </a:blip>
          <a:srcRect/>
          <a:stretch/>
        </p:blipFill>
        <p:spPr>
          <a:xfrm rot="9749916">
            <a:off x="36212" y="627099"/>
            <a:ext cx="1455295" cy="1799076"/>
          </a:xfrm>
          <a:prstGeom prst="rect">
            <a:avLst/>
          </a:prstGeom>
          <a:noFill/>
          <a:ln>
            <a:noFill/>
          </a:ln>
        </p:spPr>
      </p:pic>
      <p:sp>
        <p:nvSpPr>
          <p:cNvPr id="370" name="Google Shape;370;p51"/>
          <p:cNvSpPr txBox="1"/>
          <p:nvPr/>
        </p:nvSpPr>
        <p:spPr>
          <a:xfrm>
            <a:off x="5610338" y="6401758"/>
            <a:ext cx="6551802" cy="286232"/>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it-IT" sz="1400" b="0" i="1" u="none" strike="noStrike" cap="none">
                <a:solidFill>
                  <a:schemeClr val="dk1"/>
                </a:solidFill>
                <a:latin typeface="Chivo"/>
                <a:ea typeface="Chivo"/>
                <a:cs typeface="Chivo"/>
                <a:sym typeface="Chivo"/>
              </a:rPr>
              <a:t>Picture from “Quaderni” Supplemento de “il Tratto”  (13), 2019.</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52"/>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pic>
        <p:nvPicPr>
          <p:cNvPr id="376" name="Google Shape;376;p52"/>
          <p:cNvPicPr preferRelativeResize="0"/>
          <p:nvPr/>
        </p:nvPicPr>
        <p:blipFill rotWithShape="1">
          <a:blip r:embed="rId3">
            <a:alphaModFix/>
          </a:blip>
          <a:srcRect/>
          <a:stretch/>
        </p:blipFill>
        <p:spPr>
          <a:xfrm rot="9749916">
            <a:off x="3674734" y="3624337"/>
            <a:ext cx="1664692" cy="2057937"/>
          </a:xfrm>
          <a:prstGeom prst="rect">
            <a:avLst/>
          </a:prstGeom>
          <a:noFill/>
          <a:ln>
            <a:noFill/>
          </a:ln>
        </p:spPr>
      </p:pic>
      <p:sp>
        <p:nvSpPr>
          <p:cNvPr id="377" name="Google Shape;377;p52"/>
          <p:cNvSpPr txBox="1">
            <a:spLocks noGrp="1"/>
          </p:cNvSpPr>
          <p:nvPr>
            <p:ph type="body" idx="1"/>
          </p:nvPr>
        </p:nvSpPr>
        <p:spPr>
          <a:xfrm>
            <a:off x="555072" y="2761737"/>
            <a:ext cx="5610338" cy="3123217"/>
          </a:xfrm>
          <a:prstGeom prst="rect">
            <a:avLst/>
          </a:prstGeom>
          <a:noFill/>
          <a:ln>
            <a:noFill/>
          </a:ln>
        </p:spPr>
        <p:txBody>
          <a:bodyPr spcFirstLastPara="1" wrap="square" lIns="91425" tIns="45700" rIns="91425" bIns="45700" anchor="t" anchorCtr="0">
            <a:normAutofit/>
          </a:bodyPr>
          <a:lstStyle/>
          <a:p>
            <a:pPr marL="114300" lvl="0" indent="0" algn="just" rtl="0">
              <a:lnSpc>
                <a:spcPct val="100000"/>
              </a:lnSpc>
              <a:spcBef>
                <a:spcPts val="1000"/>
              </a:spcBef>
              <a:spcAft>
                <a:spcPts val="0"/>
              </a:spcAft>
              <a:buSzPts val="1800"/>
              <a:buNone/>
            </a:pPr>
            <a:r>
              <a:rPr lang="it-IT" sz="1800">
                <a:latin typeface="Chivo"/>
                <a:ea typeface="Chivo"/>
                <a:cs typeface="Chivo"/>
                <a:sym typeface="Chivo"/>
              </a:rPr>
              <a:t>The exploration of artistic techniques leads to considering the objects with a different view, exploiting connections and relationships not previously explored. </a:t>
            </a:r>
            <a:endParaRPr/>
          </a:p>
          <a:p>
            <a:pPr marL="114300" lvl="0" indent="0" algn="just" rtl="0">
              <a:lnSpc>
                <a:spcPct val="100000"/>
              </a:lnSpc>
              <a:spcBef>
                <a:spcPts val="1800"/>
              </a:spcBef>
              <a:spcAft>
                <a:spcPts val="0"/>
              </a:spcAft>
              <a:buSzPts val="1800"/>
              <a:buNone/>
            </a:pPr>
            <a:endParaRPr sz="1800">
              <a:latin typeface="Chivo"/>
              <a:ea typeface="Chivo"/>
              <a:cs typeface="Chivo"/>
              <a:sym typeface="Chivo"/>
            </a:endParaRPr>
          </a:p>
          <a:p>
            <a:pPr marL="114300" lvl="0" indent="0" algn="just" rtl="0">
              <a:lnSpc>
                <a:spcPct val="100000"/>
              </a:lnSpc>
              <a:spcBef>
                <a:spcPts val="1800"/>
              </a:spcBef>
              <a:spcAft>
                <a:spcPts val="0"/>
              </a:spcAft>
              <a:buSzPts val="1800"/>
              <a:buNone/>
            </a:pPr>
            <a:endParaRPr sz="1900">
              <a:latin typeface="Chivo"/>
              <a:ea typeface="Chivo"/>
              <a:cs typeface="Chivo"/>
              <a:sym typeface="Chivo"/>
            </a:endParaRPr>
          </a:p>
          <a:p>
            <a:pPr marL="285750" lvl="0" indent="-107950" algn="l" rtl="0">
              <a:lnSpc>
                <a:spcPct val="90000"/>
              </a:lnSpc>
              <a:spcBef>
                <a:spcPts val="80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
        <p:nvSpPr>
          <p:cNvPr id="378" name="Google Shape;378;p52"/>
          <p:cNvSpPr txBox="1"/>
          <p:nvPr/>
        </p:nvSpPr>
        <p:spPr>
          <a:xfrm>
            <a:off x="753343" y="652659"/>
            <a:ext cx="5765335" cy="1325700"/>
          </a:xfrm>
          <a:prstGeom prst="rect">
            <a:avLst/>
          </a:prstGeom>
          <a:noFill/>
          <a:ln>
            <a:noFill/>
          </a:ln>
        </p:spPr>
        <p:txBody>
          <a:bodyPr spcFirstLastPara="1" wrap="square" lIns="91425" tIns="45700" rIns="91425" bIns="45700" anchor="ctr" anchorCtr="0">
            <a:normAutofit fontScale="25000" lnSpcReduction="20000"/>
          </a:bodyPr>
          <a:lstStyle/>
          <a:p>
            <a:pPr marL="0" marR="0" lvl="0" indent="0" algn="ctr" rtl="0">
              <a:lnSpc>
                <a:spcPct val="150000"/>
              </a:lnSpc>
              <a:spcBef>
                <a:spcPts val="0"/>
              </a:spcBef>
              <a:spcAft>
                <a:spcPts val="0"/>
              </a:spcAft>
              <a:buClr>
                <a:schemeClr val="dk1"/>
              </a:buClr>
              <a:buSzPct val="75000"/>
              <a:buFont typeface="Calibri"/>
              <a:buNone/>
            </a:pPr>
            <a:r>
              <a:rPr lang="it-IT" sz="9600" b="0" i="0" u="none" strike="noStrike" cap="none">
                <a:solidFill>
                  <a:schemeClr val="accent5"/>
                </a:solidFill>
                <a:latin typeface="Chivo"/>
                <a:ea typeface="Chivo"/>
                <a:cs typeface="Chivo"/>
                <a:sym typeface="Chivo"/>
              </a:rPr>
              <a:t>The affordances of materials and the role  of documentation</a:t>
            </a:r>
            <a:endParaRPr sz="9600" b="0" i="0" u="none" strike="noStrike" cap="none">
              <a:solidFill>
                <a:schemeClr val="accent5"/>
              </a:solidFill>
              <a:latin typeface="Chivo"/>
              <a:ea typeface="Chivo"/>
              <a:cs typeface="Chivo"/>
              <a:sym typeface="Chivo"/>
            </a:endParaRPr>
          </a:p>
          <a:p>
            <a:pPr marL="0" marR="0" lvl="0" indent="0" algn="ctr" rtl="0">
              <a:lnSpc>
                <a:spcPct val="150000"/>
              </a:lnSpc>
              <a:spcBef>
                <a:spcPts val="800"/>
              </a:spcBef>
              <a:spcAft>
                <a:spcPts val="0"/>
              </a:spcAft>
              <a:buClr>
                <a:schemeClr val="dk1"/>
              </a:buClr>
              <a:buSzPts val="1800"/>
              <a:buFont typeface="Calibri"/>
              <a:buNone/>
            </a:pPr>
            <a:r>
              <a:rPr lang="it-IT" sz="1800" b="0" i="0" u="none" strike="noStrike" cap="none">
                <a:solidFill>
                  <a:schemeClr val="dk1"/>
                </a:solidFill>
                <a:latin typeface="Times New Roman"/>
                <a:ea typeface="Times New Roman"/>
                <a:cs typeface="Times New Roman"/>
                <a:sym typeface="Times New Roman"/>
              </a:rPr>
              <a:t> </a:t>
            </a:r>
            <a:endParaRPr sz="1800" b="0" i="0" u="none" strike="noStrike" cap="none">
              <a:solidFill>
                <a:schemeClr val="dk1"/>
              </a:solidFill>
              <a:latin typeface="Calibri"/>
              <a:ea typeface="Calibri"/>
              <a:cs typeface="Calibri"/>
              <a:sym typeface="Calibri"/>
            </a:endParaRPr>
          </a:p>
          <a:p>
            <a:pPr marL="0" marR="0" lvl="0" indent="0" algn="ctr" rtl="0">
              <a:lnSpc>
                <a:spcPct val="150000"/>
              </a:lnSpc>
              <a:spcBef>
                <a:spcPts val="800"/>
              </a:spcBef>
              <a:spcAft>
                <a:spcPts val="800"/>
              </a:spcAft>
              <a:buClr>
                <a:schemeClr val="dk1"/>
              </a:buClr>
              <a:buSzPct val="211764"/>
              <a:buFont typeface="Calibri"/>
              <a:buNone/>
            </a:pPr>
            <a:endParaRPr sz="3400" b="0" i="0" u="none" strike="noStrike" cap="none">
              <a:solidFill>
                <a:schemeClr val="accent5"/>
              </a:solidFill>
              <a:latin typeface="Chivo"/>
              <a:ea typeface="Chivo"/>
              <a:cs typeface="Chivo"/>
              <a:sym typeface="Chivo"/>
            </a:endParaRPr>
          </a:p>
        </p:txBody>
      </p:sp>
      <p:pic>
        <p:nvPicPr>
          <p:cNvPr id="379" name="Google Shape;379;p52"/>
          <p:cNvPicPr preferRelativeResize="0"/>
          <p:nvPr/>
        </p:nvPicPr>
        <p:blipFill rotWithShape="1">
          <a:blip r:embed="rId3">
            <a:alphaModFix/>
          </a:blip>
          <a:srcRect/>
          <a:stretch/>
        </p:blipFill>
        <p:spPr>
          <a:xfrm rot="9749916">
            <a:off x="36212" y="627099"/>
            <a:ext cx="1455295" cy="1799076"/>
          </a:xfrm>
          <a:prstGeom prst="rect">
            <a:avLst/>
          </a:prstGeom>
          <a:noFill/>
          <a:ln>
            <a:noFill/>
          </a:ln>
        </p:spPr>
      </p:pic>
      <p:sp>
        <p:nvSpPr>
          <p:cNvPr id="380" name="Google Shape;380;p52"/>
          <p:cNvSpPr txBox="1"/>
          <p:nvPr/>
        </p:nvSpPr>
        <p:spPr>
          <a:xfrm>
            <a:off x="5610338" y="6401758"/>
            <a:ext cx="6551802" cy="286232"/>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it-IT" sz="1400" b="0" i="1" u="none" strike="noStrike" cap="none">
                <a:solidFill>
                  <a:schemeClr val="dk1"/>
                </a:solidFill>
                <a:latin typeface="Chivo"/>
                <a:ea typeface="Chivo"/>
                <a:cs typeface="Chivo"/>
                <a:sym typeface="Chivo"/>
              </a:rPr>
              <a:t>Picture from “Quaderni” Supplemento de “il Tratto”  (13), 2019.</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53"/>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pic>
        <p:nvPicPr>
          <p:cNvPr id="386" name="Google Shape;386;p53"/>
          <p:cNvPicPr preferRelativeResize="0"/>
          <p:nvPr/>
        </p:nvPicPr>
        <p:blipFill rotWithShape="1">
          <a:blip r:embed="rId3">
            <a:alphaModFix/>
          </a:blip>
          <a:srcRect/>
          <a:stretch/>
        </p:blipFill>
        <p:spPr>
          <a:xfrm rot="9749916">
            <a:off x="3674734" y="3624337"/>
            <a:ext cx="1664692" cy="2057937"/>
          </a:xfrm>
          <a:prstGeom prst="rect">
            <a:avLst/>
          </a:prstGeom>
          <a:noFill/>
          <a:ln>
            <a:noFill/>
          </a:ln>
        </p:spPr>
      </p:pic>
      <p:sp>
        <p:nvSpPr>
          <p:cNvPr id="387" name="Google Shape;387;p53"/>
          <p:cNvSpPr txBox="1">
            <a:spLocks noGrp="1"/>
          </p:cNvSpPr>
          <p:nvPr>
            <p:ph type="body" idx="1"/>
          </p:nvPr>
        </p:nvSpPr>
        <p:spPr>
          <a:xfrm>
            <a:off x="99041" y="2597251"/>
            <a:ext cx="5610338" cy="3123217"/>
          </a:xfrm>
          <a:prstGeom prst="rect">
            <a:avLst/>
          </a:prstGeom>
          <a:noFill/>
          <a:ln>
            <a:noFill/>
          </a:ln>
        </p:spPr>
        <p:txBody>
          <a:bodyPr spcFirstLastPara="1" wrap="square" lIns="91425" tIns="45700" rIns="91425" bIns="45700" anchor="t" anchorCtr="0">
            <a:normAutofit/>
          </a:bodyPr>
          <a:lstStyle/>
          <a:p>
            <a:pPr marL="457200" lvl="0" indent="-342900" algn="just" rtl="0">
              <a:lnSpc>
                <a:spcPct val="100000"/>
              </a:lnSpc>
              <a:spcBef>
                <a:spcPts val="1000"/>
              </a:spcBef>
              <a:spcAft>
                <a:spcPts val="0"/>
              </a:spcAft>
              <a:buSzPts val="1800"/>
              <a:buChar char="•"/>
            </a:pPr>
            <a:r>
              <a:rPr lang="it-IT" sz="1800">
                <a:latin typeface="Chivo"/>
                <a:ea typeface="Chivo"/>
                <a:cs typeface="Chivo"/>
                <a:sym typeface="Chivo"/>
              </a:rPr>
              <a:t>Digital technologies foster the exploration of unusual perspectives, destructuring perception and eliciting the emergence of new affordances by acting on different representational and symbolic levels. </a:t>
            </a:r>
            <a:endParaRPr sz="1800">
              <a:latin typeface="Chivo"/>
              <a:ea typeface="Chivo"/>
              <a:cs typeface="Chivo"/>
              <a:sym typeface="Chivo"/>
            </a:endParaRPr>
          </a:p>
          <a:p>
            <a:pPr marL="114300" lvl="0" indent="0" algn="just" rtl="0">
              <a:lnSpc>
                <a:spcPct val="100000"/>
              </a:lnSpc>
              <a:spcBef>
                <a:spcPts val="1800"/>
              </a:spcBef>
              <a:spcAft>
                <a:spcPts val="0"/>
              </a:spcAft>
              <a:buSzPts val="1800"/>
              <a:buNone/>
            </a:pPr>
            <a:endParaRPr sz="1800">
              <a:latin typeface="Chivo"/>
              <a:ea typeface="Chivo"/>
              <a:cs typeface="Chivo"/>
              <a:sym typeface="Chivo"/>
            </a:endParaRPr>
          </a:p>
          <a:p>
            <a:pPr marL="114300" lvl="0" indent="0" algn="just" rtl="0">
              <a:lnSpc>
                <a:spcPct val="100000"/>
              </a:lnSpc>
              <a:spcBef>
                <a:spcPts val="1800"/>
              </a:spcBef>
              <a:spcAft>
                <a:spcPts val="0"/>
              </a:spcAft>
              <a:buSzPts val="1800"/>
              <a:buNone/>
            </a:pPr>
            <a:endParaRPr sz="1800">
              <a:latin typeface="Chivo"/>
              <a:ea typeface="Chivo"/>
              <a:cs typeface="Chivo"/>
              <a:sym typeface="Chivo"/>
            </a:endParaRPr>
          </a:p>
          <a:p>
            <a:pPr marL="114300" lvl="0" indent="0" algn="just" rtl="0">
              <a:lnSpc>
                <a:spcPct val="100000"/>
              </a:lnSpc>
              <a:spcBef>
                <a:spcPts val="1800"/>
              </a:spcBef>
              <a:spcAft>
                <a:spcPts val="0"/>
              </a:spcAft>
              <a:buSzPts val="1800"/>
              <a:buNone/>
            </a:pPr>
            <a:endParaRPr sz="1900">
              <a:latin typeface="Chivo"/>
              <a:ea typeface="Chivo"/>
              <a:cs typeface="Chivo"/>
              <a:sym typeface="Chivo"/>
            </a:endParaRPr>
          </a:p>
          <a:p>
            <a:pPr marL="285750" lvl="0" indent="-107950" algn="l" rtl="0">
              <a:lnSpc>
                <a:spcPct val="90000"/>
              </a:lnSpc>
              <a:spcBef>
                <a:spcPts val="80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
        <p:nvSpPr>
          <p:cNvPr id="388" name="Google Shape;388;p53"/>
          <p:cNvSpPr txBox="1"/>
          <p:nvPr/>
        </p:nvSpPr>
        <p:spPr>
          <a:xfrm>
            <a:off x="550803" y="310196"/>
            <a:ext cx="8944072" cy="1325700"/>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just" rtl="0">
              <a:lnSpc>
                <a:spcPct val="150000"/>
              </a:lnSpc>
              <a:spcBef>
                <a:spcPts val="0"/>
              </a:spcBef>
              <a:spcAft>
                <a:spcPts val="800"/>
              </a:spcAft>
              <a:buClr>
                <a:schemeClr val="dk1"/>
              </a:buClr>
              <a:buSzPct val="68311"/>
              <a:buFont typeface="Calibri"/>
              <a:buNone/>
            </a:pPr>
            <a:r>
              <a:rPr lang="it-IT" sz="3400" b="0" i="0" u="none" strike="noStrike" cap="none">
                <a:solidFill>
                  <a:schemeClr val="accent5"/>
                </a:solidFill>
                <a:latin typeface="Chivo"/>
                <a:ea typeface="Chivo"/>
                <a:cs typeface="Chivo"/>
                <a:sym typeface="Chivo"/>
              </a:rPr>
              <a:t>The atelier and the exploration of artistic techniques </a:t>
            </a:r>
            <a:endParaRPr/>
          </a:p>
        </p:txBody>
      </p:sp>
      <p:pic>
        <p:nvPicPr>
          <p:cNvPr id="389" name="Google Shape;389;p53"/>
          <p:cNvPicPr preferRelativeResize="0"/>
          <p:nvPr/>
        </p:nvPicPr>
        <p:blipFill rotWithShape="1">
          <a:blip r:embed="rId3">
            <a:alphaModFix/>
          </a:blip>
          <a:srcRect/>
          <a:stretch/>
        </p:blipFill>
        <p:spPr>
          <a:xfrm rot="9749916">
            <a:off x="-48850" y="620990"/>
            <a:ext cx="1455295" cy="17990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54"/>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pic>
        <p:nvPicPr>
          <p:cNvPr id="395" name="Google Shape;395;p54"/>
          <p:cNvPicPr preferRelativeResize="0"/>
          <p:nvPr/>
        </p:nvPicPr>
        <p:blipFill rotWithShape="1">
          <a:blip r:embed="rId3">
            <a:alphaModFix/>
          </a:blip>
          <a:srcRect/>
          <a:stretch/>
        </p:blipFill>
        <p:spPr>
          <a:xfrm rot="9749916">
            <a:off x="3674734" y="3624337"/>
            <a:ext cx="1664692" cy="2057937"/>
          </a:xfrm>
          <a:prstGeom prst="rect">
            <a:avLst/>
          </a:prstGeom>
          <a:noFill/>
          <a:ln>
            <a:noFill/>
          </a:ln>
        </p:spPr>
      </p:pic>
      <p:sp>
        <p:nvSpPr>
          <p:cNvPr id="396" name="Google Shape;396;p54"/>
          <p:cNvSpPr txBox="1">
            <a:spLocks noGrp="1"/>
          </p:cNvSpPr>
          <p:nvPr>
            <p:ph type="body" idx="1"/>
          </p:nvPr>
        </p:nvSpPr>
        <p:spPr>
          <a:xfrm>
            <a:off x="8946" y="2597251"/>
            <a:ext cx="5610338" cy="3123217"/>
          </a:xfrm>
          <a:prstGeom prst="rect">
            <a:avLst/>
          </a:prstGeom>
          <a:noFill/>
          <a:ln>
            <a:noFill/>
          </a:ln>
        </p:spPr>
        <p:txBody>
          <a:bodyPr spcFirstLastPara="1" wrap="square" lIns="91425" tIns="45700" rIns="91425" bIns="45700" anchor="t" anchorCtr="0">
            <a:normAutofit/>
          </a:bodyPr>
          <a:lstStyle/>
          <a:p>
            <a:pPr marL="114300" lvl="0" indent="0" algn="just" rtl="0">
              <a:lnSpc>
                <a:spcPct val="100000"/>
              </a:lnSpc>
              <a:spcBef>
                <a:spcPts val="1000"/>
              </a:spcBef>
              <a:spcAft>
                <a:spcPts val="0"/>
              </a:spcAft>
              <a:buSzPts val="1800"/>
              <a:buNone/>
            </a:pPr>
            <a:r>
              <a:rPr lang="it-IT" sz="1800">
                <a:latin typeface="Chivo"/>
                <a:ea typeface="Chivo"/>
                <a:cs typeface="Chivo"/>
                <a:sym typeface="Chivo"/>
              </a:rPr>
              <a:t>In order to make visible both the process of exploring the affordances and meaning-making, documentation plays a pivotal role. It refers which refers to both visual and written documents able to record an experience in sufficient detail to help others understand the processes observed. </a:t>
            </a:r>
            <a:endParaRPr/>
          </a:p>
          <a:p>
            <a:pPr marL="114300" lvl="0" indent="0" algn="just" rtl="0">
              <a:lnSpc>
                <a:spcPct val="100000"/>
              </a:lnSpc>
              <a:spcBef>
                <a:spcPts val="1800"/>
              </a:spcBef>
              <a:spcAft>
                <a:spcPts val="0"/>
              </a:spcAft>
              <a:buSzPts val="1800"/>
              <a:buNone/>
            </a:pPr>
            <a:endParaRPr sz="1800">
              <a:latin typeface="Chivo"/>
              <a:ea typeface="Chivo"/>
              <a:cs typeface="Chivo"/>
              <a:sym typeface="Chivo"/>
            </a:endParaRPr>
          </a:p>
          <a:p>
            <a:pPr marL="114300" lvl="0" indent="0" algn="just" rtl="0">
              <a:lnSpc>
                <a:spcPct val="100000"/>
              </a:lnSpc>
              <a:spcBef>
                <a:spcPts val="1800"/>
              </a:spcBef>
              <a:spcAft>
                <a:spcPts val="0"/>
              </a:spcAft>
              <a:buSzPts val="1800"/>
              <a:buNone/>
            </a:pPr>
            <a:endParaRPr sz="1900">
              <a:latin typeface="Chivo"/>
              <a:ea typeface="Chivo"/>
              <a:cs typeface="Chivo"/>
              <a:sym typeface="Chivo"/>
            </a:endParaRPr>
          </a:p>
          <a:p>
            <a:pPr marL="285750" lvl="0" indent="-107950" algn="l" rtl="0">
              <a:lnSpc>
                <a:spcPct val="90000"/>
              </a:lnSpc>
              <a:spcBef>
                <a:spcPts val="80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
        <p:nvSpPr>
          <p:cNvPr id="397" name="Google Shape;397;p54"/>
          <p:cNvSpPr txBox="1"/>
          <p:nvPr/>
        </p:nvSpPr>
        <p:spPr>
          <a:xfrm>
            <a:off x="550803" y="310196"/>
            <a:ext cx="8944072" cy="1325700"/>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just" rtl="0">
              <a:lnSpc>
                <a:spcPct val="150000"/>
              </a:lnSpc>
              <a:spcBef>
                <a:spcPts val="0"/>
              </a:spcBef>
              <a:spcAft>
                <a:spcPts val="800"/>
              </a:spcAft>
              <a:buClr>
                <a:schemeClr val="dk1"/>
              </a:buClr>
              <a:buSzPct val="68311"/>
              <a:buFont typeface="Calibri"/>
              <a:buNone/>
            </a:pPr>
            <a:r>
              <a:rPr lang="it-IT" sz="3400" b="0" i="0" u="none" strike="noStrike" cap="none">
                <a:solidFill>
                  <a:schemeClr val="accent5"/>
                </a:solidFill>
                <a:latin typeface="Chivo"/>
                <a:ea typeface="Chivo"/>
                <a:cs typeface="Chivo"/>
                <a:sym typeface="Chivo"/>
              </a:rPr>
              <a:t>The atelier and the exploration of artistic techniques </a:t>
            </a:r>
            <a:endParaRPr/>
          </a:p>
        </p:txBody>
      </p:sp>
      <p:pic>
        <p:nvPicPr>
          <p:cNvPr id="398" name="Google Shape;398;p54"/>
          <p:cNvPicPr preferRelativeResize="0"/>
          <p:nvPr/>
        </p:nvPicPr>
        <p:blipFill rotWithShape="1">
          <a:blip r:embed="rId3">
            <a:alphaModFix/>
          </a:blip>
          <a:srcRect/>
          <a:stretch/>
        </p:blipFill>
        <p:spPr>
          <a:xfrm rot="9749916">
            <a:off x="-48850" y="620990"/>
            <a:ext cx="1455295" cy="179907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55"/>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pic>
        <p:nvPicPr>
          <p:cNvPr id="404" name="Google Shape;404;p55"/>
          <p:cNvPicPr preferRelativeResize="0"/>
          <p:nvPr/>
        </p:nvPicPr>
        <p:blipFill rotWithShape="1">
          <a:blip r:embed="rId3">
            <a:alphaModFix/>
          </a:blip>
          <a:srcRect/>
          <a:stretch/>
        </p:blipFill>
        <p:spPr>
          <a:xfrm rot="9749916">
            <a:off x="3674734" y="3624337"/>
            <a:ext cx="1664692" cy="2057937"/>
          </a:xfrm>
          <a:prstGeom prst="rect">
            <a:avLst/>
          </a:prstGeom>
          <a:noFill/>
          <a:ln>
            <a:noFill/>
          </a:ln>
        </p:spPr>
      </p:pic>
      <p:sp>
        <p:nvSpPr>
          <p:cNvPr id="405" name="Google Shape;405;p55"/>
          <p:cNvSpPr txBox="1">
            <a:spLocks noGrp="1"/>
          </p:cNvSpPr>
          <p:nvPr>
            <p:ph type="body" idx="1"/>
          </p:nvPr>
        </p:nvSpPr>
        <p:spPr>
          <a:xfrm>
            <a:off x="93000" y="1769505"/>
            <a:ext cx="5610338" cy="3123217"/>
          </a:xfrm>
          <a:prstGeom prst="rect">
            <a:avLst/>
          </a:prstGeom>
          <a:noFill/>
          <a:ln>
            <a:noFill/>
          </a:ln>
        </p:spPr>
        <p:txBody>
          <a:bodyPr spcFirstLastPara="1" wrap="square" lIns="91425" tIns="45700" rIns="91425" bIns="45700" anchor="t" anchorCtr="0">
            <a:normAutofit/>
          </a:bodyPr>
          <a:lstStyle/>
          <a:p>
            <a:pPr marL="114300" lvl="0" indent="0" algn="just" rtl="0">
              <a:lnSpc>
                <a:spcPct val="100000"/>
              </a:lnSpc>
              <a:spcBef>
                <a:spcPts val="1000"/>
              </a:spcBef>
              <a:spcAft>
                <a:spcPts val="0"/>
              </a:spcAft>
              <a:buSzPts val="1800"/>
              <a:buNone/>
            </a:pPr>
            <a:r>
              <a:rPr lang="it-IT" sz="1800">
                <a:latin typeface="Chivo"/>
                <a:ea typeface="Chivo"/>
                <a:cs typeface="Chivo"/>
                <a:sym typeface="Chivo"/>
              </a:rPr>
              <a:t>In the aesthetic perspective that defines the Reggio Emilia Approach, developing children’s sense of agency does not mean deliberately imposing or externalizing pre-formed ideas on matter. On the contrary, it signifies developing a hybrid coalition, an evolving tension with the materials and technologies available, explored through different artistic techniques.</a:t>
            </a:r>
            <a:endParaRPr/>
          </a:p>
          <a:p>
            <a:pPr marL="114300" lvl="0" indent="0" algn="just" rtl="0">
              <a:lnSpc>
                <a:spcPct val="100000"/>
              </a:lnSpc>
              <a:spcBef>
                <a:spcPts val="1800"/>
              </a:spcBef>
              <a:spcAft>
                <a:spcPts val="0"/>
              </a:spcAft>
              <a:buSzPts val="1800"/>
              <a:buNone/>
            </a:pPr>
            <a:endParaRPr sz="1900">
              <a:latin typeface="Chivo"/>
              <a:ea typeface="Chivo"/>
              <a:cs typeface="Chivo"/>
              <a:sym typeface="Chivo"/>
            </a:endParaRPr>
          </a:p>
          <a:p>
            <a:pPr marL="285750" lvl="0" indent="-107950" algn="l" rtl="0">
              <a:lnSpc>
                <a:spcPct val="90000"/>
              </a:lnSpc>
              <a:spcBef>
                <a:spcPts val="80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
        <p:nvSpPr>
          <p:cNvPr id="406" name="Google Shape;406;p55"/>
          <p:cNvSpPr txBox="1"/>
          <p:nvPr/>
        </p:nvSpPr>
        <p:spPr>
          <a:xfrm>
            <a:off x="465742" y="114423"/>
            <a:ext cx="10469249" cy="1325700"/>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just" rtl="0">
              <a:lnSpc>
                <a:spcPct val="150000"/>
              </a:lnSpc>
              <a:spcBef>
                <a:spcPts val="0"/>
              </a:spcBef>
              <a:spcAft>
                <a:spcPts val="800"/>
              </a:spcAft>
              <a:buClr>
                <a:schemeClr val="dk1"/>
              </a:buClr>
              <a:buSzPct val="68311"/>
              <a:buFont typeface="Calibri"/>
              <a:buNone/>
            </a:pPr>
            <a:r>
              <a:rPr lang="it-IT" sz="3400" b="0" i="0" u="none" strike="noStrike" cap="none">
                <a:solidFill>
                  <a:schemeClr val="accent5"/>
                </a:solidFill>
                <a:latin typeface="Chivo"/>
                <a:ea typeface="Chivo"/>
                <a:cs typeface="Chivo"/>
                <a:sym typeface="Chivo"/>
              </a:rPr>
              <a:t>Material engagement theory, agency and interactive imagination</a:t>
            </a:r>
            <a:endParaRPr/>
          </a:p>
        </p:txBody>
      </p:sp>
      <p:pic>
        <p:nvPicPr>
          <p:cNvPr id="407" name="Google Shape;407;p55"/>
          <p:cNvPicPr preferRelativeResize="0"/>
          <p:nvPr/>
        </p:nvPicPr>
        <p:blipFill rotWithShape="1">
          <a:blip r:embed="rId3">
            <a:alphaModFix/>
          </a:blip>
          <a:srcRect/>
          <a:stretch/>
        </p:blipFill>
        <p:spPr>
          <a:xfrm rot="9749916">
            <a:off x="-48850" y="620990"/>
            <a:ext cx="1455295" cy="179907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56"/>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pic>
        <p:nvPicPr>
          <p:cNvPr id="413" name="Google Shape;413;p56"/>
          <p:cNvPicPr preferRelativeResize="0"/>
          <p:nvPr/>
        </p:nvPicPr>
        <p:blipFill rotWithShape="1">
          <a:blip r:embed="rId3">
            <a:alphaModFix/>
          </a:blip>
          <a:srcRect/>
          <a:stretch/>
        </p:blipFill>
        <p:spPr>
          <a:xfrm rot="9749916">
            <a:off x="3674734" y="3624337"/>
            <a:ext cx="1664692" cy="2057937"/>
          </a:xfrm>
          <a:prstGeom prst="rect">
            <a:avLst/>
          </a:prstGeom>
          <a:noFill/>
          <a:ln>
            <a:noFill/>
          </a:ln>
        </p:spPr>
      </p:pic>
      <p:sp>
        <p:nvSpPr>
          <p:cNvPr id="414" name="Google Shape;414;p56"/>
          <p:cNvSpPr txBox="1">
            <a:spLocks noGrp="1"/>
          </p:cNvSpPr>
          <p:nvPr>
            <p:ph type="body" idx="1"/>
          </p:nvPr>
        </p:nvSpPr>
        <p:spPr>
          <a:xfrm>
            <a:off x="359164" y="2364393"/>
            <a:ext cx="5610338" cy="3123217"/>
          </a:xfrm>
          <a:prstGeom prst="rect">
            <a:avLst/>
          </a:prstGeom>
          <a:noFill/>
          <a:ln>
            <a:noFill/>
          </a:ln>
        </p:spPr>
        <p:txBody>
          <a:bodyPr spcFirstLastPara="1" wrap="square" lIns="91425" tIns="45700" rIns="91425" bIns="45700" anchor="t" anchorCtr="0">
            <a:normAutofit/>
          </a:bodyPr>
          <a:lstStyle/>
          <a:p>
            <a:pPr marL="114300" lvl="0" indent="0" algn="just" rtl="0">
              <a:lnSpc>
                <a:spcPct val="100000"/>
              </a:lnSpc>
              <a:spcBef>
                <a:spcPts val="1000"/>
              </a:spcBef>
              <a:spcAft>
                <a:spcPts val="0"/>
              </a:spcAft>
              <a:buSzPts val="1800"/>
              <a:buNone/>
            </a:pPr>
            <a:r>
              <a:rPr lang="it-IT" sz="1800">
                <a:latin typeface="Chivo"/>
                <a:ea typeface="Chivo"/>
                <a:cs typeface="Chivo"/>
                <a:sym typeface="Chivo"/>
              </a:rPr>
              <a:t>In the MET (Malafouris, 2013), the design intent is considered an aspect that emerges within a material engagement process, implying a cognitive dimension as well as perceptual aspects. </a:t>
            </a:r>
            <a:endParaRPr/>
          </a:p>
          <a:p>
            <a:pPr marL="285750" lvl="0" indent="-107950" algn="l" rtl="0">
              <a:lnSpc>
                <a:spcPct val="90000"/>
              </a:lnSpc>
              <a:spcBef>
                <a:spcPts val="80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
        <p:nvSpPr>
          <p:cNvPr id="415" name="Google Shape;415;p56"/>
          <p:cNvSpPr txBox="1"/>
          <p:nvPr/>
        </p:nvSpPr>
        <p:spPr>
          <a:xfrm>
            <a:off x="465742" y="114423"/>
            <a:ext cx="10469249" cy="1325700"/>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just" rtl="0">
              <a:lnSpc>
                <a:spcPct val="150000"/>
              </a:lnSpc>
              <a:spcBef>
                <a:spcPts val="0"/>
              </a:spcBef>
              <a:spcAft>
                <a:spcPts val="800"/>
              </a:spcAft>
              <a:buClr>
                <a:schemeClr val="dk1"/>
              </a:buClr>
              <a:buSzPct val="68311"/>
              <a:buFont typeface="Calibri"/>
              <a:buNone/>
            </a:pPr>
            <a:r>
              <a:rPr lang="it-IT" sz="3400" b="0" i="0" u="none" strike="noStrike" cap="none">
                <a:solidFill>
                  <a:schemeClr val="accent5"/>
                </a:solidFill>
                <a:latin typeface="Chivo"/>
                <a:ea typeface="Chivo"/>
                <a:cs typeface="Chivo"/>
                <a:sym typeface="Chivo"/>
              </a:rPr>
              <a:t>Material engagement theory, agency and interactive imagination</a:t>
            </a:r>
            <a:endParaRPr/>
          </a:p>
        </p:txBody>
      </p:sp>
      <p:pic>
        <p:nvPicPr>
          <p:cNvPr id="416" name="Google Shape;416;p56"/>
          <p:cNvPicPr preferRelativeResize="0"/>
          <p:nvPr/>
        </p:nvPicPr>
        <p:blipFill rotWithShape="1">
          <a:blip r:embed="rId3">
            <a:alphaModFix/>
          </a:blip>
          <a:srcRect/>
          <a:stretch/>
        </p:blipFill>
        <p:spPr>
          <a:xfrm rot="9749916">
            <a:off x="-48850" y="620990"/>
            <a:ext cx="1455295" cy="179907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57"/>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pic>
        <p:nvPicPr>
          <p:cNvPr id="422" name="Google Shape;422;p57"/>
          <p:cNvPicPr preferRelativeResize="0"/>
          <p:nvPr/>
        </p:nvPicPr>
        <p:blipFill rotWithShape="1">
          <a:blip r:embed="rId3">
            <a:alphaModFix/>
          </a:blip>
          <a:srcRect/>
          <a:stretch/>
        </p:blipFill>
        <p:spPr>
          <a:xfrm rot="9749916">
            <a:off x="3674734" y="3624337"/>
            <a:ext cx="1664692" cy="2057937"/>
          </a:xfrm>
          <a:prstGeom prst="rect">
            <a:avLst/>
          </a:prstGeom>
          <a:noFill/>
          <a:ln>
            <a:noFill/>
          </a:ln>
        </p:spPr>
      </p:pic>
      <p:sp>
        <p:nvSpPr>
          <p:cNvPr id="423" name="Google Shape;423;p57"/>
          <p:cNvSpPr txBox="1">
            <a:spLocks noGrp="1"/>
          </p:cNvSpPr>
          <p:nvPr>
            <p:ph type="body" idx="1"/>
          </p:nvPr>
        </p:nvSpPr>
        <p:spPr>
          <a:xfrm>
            <a:off x="362777" y="2409650"/>
            <a:ext cx="4276631" cy="3123217"/>
          </a:xfrm>
          <a:prstGeom prst="rect">
            <a:avLst/>
          </a:prstGeom>
          <a:noFill/>
          <a:ln>
            <a:noFill/>
          </a:ln>
        </p:spPr>
        <p:txBody>
          <a:bodyPr spcFirstLastPara="1" wrap="square" lIns="91425" tIns="45700" rIns="91425" bIns="45700" anchor="t" anchorCtr="0">
            <a:normAutofit/>
          </a:bodyPr>
          <a:lstStyle/>
          <a:p>
            <a:pPr marL="114300" lvl="0" indent="0" algn="just" rtl="0">
              <a:lnSpc>
                <a:spcPct val="100000"/>
              </a:lnSpc>
              <a:spcBef>
                <a:spcPts val="1000"/>
              </a:spcBef>
              <a:spcAft>
                <a:spcPts val="0"/>
              </a:spcAft>
              <a:buSzPts val="1800"/>
              <a:buNone/>
            </a:pPr>
            <a:r>
              <a:rPr lang="it-IT" sz="1800">
                <a:latin typeface="Chivo"/>
                <a:ea typeface="Chivo"/>
                <a:cs typeface="Chivo"/>
                <a:sym typeface="Chivo"/>
              </a:rPr>
              <a:t>Within this perspective, the interactive quality of imagination emerges in its constant relationship with the “things” of the world-environment and the sphere of their affordances.</a:t>
            </a:r>
            <a:endParaRPr sz="1800">
              <a:latin typeface="Chivo"/>
              <a:ea typeface="Chivo"/>
              <a:cs typeface="Chivo"/>
              <a:sym typeface="Chivo"/>
            </a:endParaRPr>
          </a:p>
          <a:p>
            <a:pPr marL="285750" lvl="0" indent="-107950" algn="l" rtl="0">
              <a:lnSpc>
                <a:spcPct val="90000"/>
              </a:lnSpc>
              <a:spcBef>
                <a:spcPts val="80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
        <p:nvSpPr>
          <p:cNvPr id="424" name="Google Shape;424;p57"/>
          <p:cNvSpPr txBox="1"/>
          <p:nvPr/>
        </p:nvSpPr>
        <p:spPr>
          <a:xfrm>
            <a:off x="465742" y="114423"/>
            <a:ext cx="10469249" cy="1325700"/>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just" rtl="0">
              <a:lnSpc>
                <a:spcPct val="150000"/>
              </a:lnSpc>
              <a:spcBef>
                <a:spcPts val="0"/>
              </a:spcBef>
              <a:spcAft>
                <a:spcPts val="800"/>
              </a:spcAft>
              <a:buClr>
                <a:schemeClr val="dk1"/>
              </a:buClr>
              <a:buSzPct val="68311"/>
              <a:buFont typeface="Calibri"/>
              <a:buNone/>
            </a:pPr>
            <a:r>
              <a:rPr lang="it-IT" sz="3400" b="0" i="0" u="none" strike="noStrike" cap="none">
                <a:solidFill>
                  <a:schemeClr val="accent5"/>
                </a:solidFill>
                <a:latin typeface="Chivo"/>
                <a:ea typeface="Chivo"/>
                <a:cs typeface="Chivo"/>
                <a:sym typeface="Chivo"/>
              </a:rPr>
              <a:t>Material engagement theory, agency and interactive imagination</a:t>
            </a:r>
            <a:endParaRPr/>
          </a:p>
        </p:txBody>
      </p:sp>
      <p:pic>
        <p:nvPicPr>
          <p:cNvPr id="425" name="Google Shape;425;p57"/>
          <p:cNvPicPr preferRelativeResize="0"/>
          <p:nvPr/>
        </p:nvPicPr>
        <p:blipFill rotWithShape="1">
          <a:blip r:embed="rId3">
            <a:alphaModFix/>
          </a:blip>
          <a:srcRect/>
          <a:stretch/>
        </p:blipFill>
        <p:spPr>
          <a:xfrm rot="9749916">
            <a:off x="-48850" y="620990"/>
            <a:ext cx="1455295" cy="1799076"/>
          </a:xfrm>
          <a:prstGeom prst="rect">
            <a:avLst/>
          </a:prstGeom>
          <a:noFill/>
          <a:ln>
            <a:noFill/>
          </a:ln>
        </p:spPr>
      </p:pic>
      <p:sp>
        <p:nvSpPr>
          <p:cNvPr id="426" name="Google Shape;426;p57"/>
          <p:cNvSpPr txBox="1"/>
          <p:nvPr/>
        </p:nvSpPr>
        <p:spPr>
          <a:xfrm>
            <a:off x="5486448" y="6264577"/>
            <a:ext cx="6551802" cy="286232"/>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it-IT" sz="1400" b="0" i="1" u="none" strike="noStrike" cap="none">
                <a:solidFill>
                  <a:schemeClr val="dk1"/>
                </a:solidFill>
                <a:latin typeface="Chivo"/>
                <a:ea typeface="Chivo"/>
                <a:cs typeface="Chivo"/>
                <a:sym typeface="Chivo"/>
              </a:rPr>
              <a:t>Picture from “Quaderni” Supplemento de “il Tratto”  (13), 2019.</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1" name="Google Shape;431;p58"/>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pic>
        <p:nvPicPr>
          <p:cNvPr id="432" name="Google Shape;432;p58"/>
          <p:cNvPicPr preferRelativeResize="0"/>
          <p:nvPr/>
        </p:nvPicPr>
        <p:blipFill rotWithShape="1">
          <a:blip r:embed="rId3">
            <a:alphaModFix/>
          </a:blip>
          <a:srcRect/>
          <a:stretch/>
        </p:blipFill>
        <p:spPr>
          <a:xfrm rot="9749916">
            <a:off x="3674734" y="3624337"/>
            <a:ext cx="1664692" cy="2057937"/>
          </a:xfrm>
          <a:prstGeom prst="rect">
            <a:avLst/>
          </a:prstGeom>
          <a:noFill/>
          <a:ln>
            <a:noFill/>
          </a:ln>
        </p:spPr>
      </p:pic>
      <p:sp>
        <p:nvSpPr>
          <p:cNvPr id="433" name="Google Shape;433;p58"/>
          <p:cNvSpPr txBox="1">
            <a:spLocks noGrp="1"/>
          </p:cNvSpPr>
          <p:nvPr>
            <p:ph type="body" idx="1"/>
          </p:nvPr>
        </p:nvSpPr>
        <p:spPr>
          <a:xfrm>
            <a:off x="188436" y="2110538"/>
            <a:ext cx="4890976" cy="3123217"/>
          </a:xfrm>
          <a:prstGeom prst="rect">
            <a:avLst/>
          </a:prstGeom>
          <a:noFill/>
          <a:ln>
            <a:noFill/>
          </a:ln>
        </p:spPr>
        <p:txBody>
          <a:bodyPr spcFirstLastPara="1" wrap="square" lIns="91425" tIns="45700" rIns="91425" bIns="45700" anchor="t" anchorCtr="0">
            <a:normAutofit lnSpcReduction="10000"/>
          </a:bodyPr>
          <a:lstStyle/>
          <a:p>
            <a:pPr marL="114300" lvl="0" indent="0" algn="just" rtl="0">
              <a:lnSpc>
                <a:spcPct val="110000"/>
              </a:lnSpc>
              <a:spcBef>
                <a:spcPts val="1000"/>
              </a:spcBef>
              <a:spcAft>
                <a:spcPts val="0"/>
              </a:spcAft>
              <a:buSzPts val="1800"/>
              <a:buNone/>
            </a:pPr>
            <a:r>
              <a:rPr lang="it-IT" sz="1800">
                <a:latin typeface="Chivo"/>
                <a:ea typeface="Chivo"/>
                <a:cs typeface="Chivo"/>
                <a:sym typeface="Chivo"/>
              </a:rPr>
              <a:t>The Reggio Emilia Approach, by focusing on visual and expressive languages as a means of inquiry regarding the affordances that various materials and technologies express on different representational and symbolic levels, fosters the development of aesthetic education models which promote children’s interactive agency and imagination. </a:t>
            </a:r>
            <a:endParaRPr/>
          </a:p>
          <a:p>
            <a:pPr marL="0" lvl="0" indent="0" algn="l" rtl="0">
              <a:lnSpc>
                <a:spcPct val="90000"/>
              </a:lnSpc>
              <a:spcBef>
                <a:spcPts val="80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
        <p:nvSpPr>
          <p:cNvPr id="434" name="Google Shape;434;p58"/>
          <p:cNvSpPr txBox="1"/>
          <p:nvPr/>
        </p:nvSpPr>
        <p:spPr>
          <a:xfrm>
            <a:off x="465742" y="114423"/>
            <a:ext cx="10469249" cy="1325700"/>
          </a:xfrm>
          <a:prstGeom prst="rect">
            <a:avLst/>
          </a:prstGeom>
          <a:noFill/>
          <a:ln>
            <a:noFill/>
          </a:ln>
        </p:spPr>
        <p:txBody>
          <a:bodyPr spcFirstLastPara="1" wrap="square" lIns="91425" tIns="45700" rIns="91425" bIns="45700" anchor="ctr" anchorCtr="0">
            <a:normAutofit/>
          </a:bodyPr>
          <a:lstStyle/>
          <a:p>
            <a:pPr marL="0" marR="0" lvl="0" indent="0" algn="just" rtl="0">
              <a:lnSpc>
                <a:spcPct val="150000"/>
              </a:lnSpc>
              <a:spcBef>
                <a:spcPts val="0"/>
              </a:spcBef>
              <a:spcAft>
                <a:spcPts val="800"/>
              </a:spcAft>
              <a:buClr>
                <a:schemeClr val="dk1"/>
              </a:buClr>
              <a:buSzPts val="1800"/>
              <a:buFont typeface="Calibri"/>
              <a:buNone/>
            </a:pPr>
            <a:r>
              <a:rPr lang="it-IT" sz="3400" b="0" i="0" u="none" strike="noStrike" cap="none">
                <a:solidFill>
                  <a:schemeClr val="accent5"/>
                </a:solidFill>
                <a:latin typeface="Chivo"/>
                <a:ea typeface="Chivo"/>
                <a:cs typeface="Chivo"/>
                <a:sym typeface="Chivo"/>
              </a:rPr>
              <a:t>Conclusion</a:t>
            </a:r>
            <a:endParaRPr/>
          </a:p>
        </p:txBody>
      </p:sp>
      <p:pic>
        <p:nvPicPr>
          <p:cNvPr id="435" name="Google Shape;435;p58"/>
          <p:cNvPicPr preferRelativeResize="0"/>
          <p:nvPr/>
        </p:nvPicPr>
        <p:blipFill rotWithShape="1">
          <a:blip r:embed="rId3">
            <a:alphaModFix/>
          </a:blip>
          <a:srcRect/>
          <a:stretch/>
        </p:blipFill>
        <p:spPr>
          <a:xfrm rot="9749916">
            <a:off x="-48850" y="620990"/>
            <a:ext cx="1455295" cy="179907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59"/>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pic>
        <p:nvPicPr>
          <p:cNvPr id="441" name="Google Shape;441;p59"/>
          <p:cNvPicPr preferRelativeResize="0"/>
          <p:nvPr/>
        </p:nvPicPr>
        <p:blipFill rotWithShape="1">
          <a:blip r:embed="rId3">
            <a:alphaModFix/>
          </a:blip>
          <a:srcRect/>
          <a:stretch/>
        </p:blipFill>
        <p:spPr>
          <a:xfrm rot="9749916">
            <a:off x="3674734" y="3624337"/>
            <a:ext cx="1664692" cy="2057937"/>
          </a:xfrm>
          <a:prstGeom prst="rect">
            <a:avLst/>
          </a:prstGeom>
          <a:noFill/>
          <a:ln>
            <a:noFill/>
          </a:ln>
        </p:spPr>
      </p:pic>
      <p:sp>
        <p:nvSpPr>
          <p:cNvPr id="442" name="Google Shape;442;p59"/>
          <p:cNvSpPr txBox="1"/>
          <p:nvPr/>
        </p:nvSpPr>
        <p:spPr>
          <a:xfrm>
            <a:off x="465742" y="114423"/>
            <a:ext cx="10469249" cy="1325700"/>
          </a:xfrm>
          <a:prstGeom prst="rect">
            <a:avLst/>
          </a:prstGeom>
          <a:noFill/>
          <a:ln>
            <a:noFill/>
          </a:ln>
        </p:spPr>
        <p:txBody>
          <a:bodyPr spcFirstLastPara="1" wrap="square" lIns="91425" tIns="45700" rIns="91425" bIns="45700" anchor="ctr" anchorCtr="0">
            <a:normAutofit/>
          </a:bodyPr>
          <a:lstStyle/>
          <a:p>
            <a:pPr marL="0" marR="0" lvl="0" indent="0" algn="just" rtl="0">
              <a:lnSpc>
                <a:spcPct val="150000"/>
              </a:lnSpc>
              <a:spcBef>
                <a:spcPts val="0"/>
              </a:spcBef>
              <a:spcAft>
                <a:spcPts val="800"/>
              </a:spcAft>
              <a:buClr>
                <a:schemeClr val="dk1"/>
              </a:buClr>
              <a:buSzPts val="1800"/>
              <a:buFont typeface="Calibri"/>
              <a:buNone/>
            </a:pPr>
            <a:r>
              <a:rPr lang="it-IT" sz="3400" b="0" i="0" u="none" strike="noStrike" cap="none">
                <a:solidFill>
                  <a:schemeClr val="accent5"/>
                </a:solidFill>
                <a:latin typeface="Chivo"/>
                <a:ea typeface="Chivo"/>
                <a:cs typeface="Chivo"/>
                <a:sym typeface="Chivo"/>
              </a:rPr>
              <a:t>References</a:t>
            </a:r>
            <a:endParaRPr/>
          </a:p>
        </p:txBody>
      </p:sp>
      <p:pic>
        <p:nvPicPr>
          <p:cNvPr id="443" name="Google Shape;443;p59"/>
          <p:cNvPicPr preferRelativeResize="0"/>
          <p:nvPr/>
        </p:nvPicPr>
        <p:blipFill rotWithShape="1">
          <a:blip r:embed="rId3">
            <a:alphaModFix/>
          </a:blip>
          <a:srcRect/>
          <a:stretch/>
        </p:blipFill>
        <p:spPr>
          <a:xfrm rot="9749916">
            <a:off x="-48850" y="620990"/>
            <a:ext cx="1455295" cy="1799076"/>
          </a:xfrm>
          <a:prstGeom prst="rect">
            <a:avLst/>
          </a:prstGeom>
          <a:noFill/>
          <a:ln>
            <a:noFill/>
          </a:ln>
        </p:spPr>
      </p:pic>
      <p:pic>
        <p:nvPicPr>
          <p:cNvPr id="444" name="Google Shape;444;p59"/>
          <p:cNvPicPr preferRelativeResize="0"/>
          <p:nvPr/>
        </p:nvPicPr>
        <p:blipFill rotWithShape="1">
          <a:blip r:embed="rId4">
            <a:alphaModFix/>
          </a:blip>
          <a:srcRect/>
          <a:stretch/>
        </p:blipFill>
        <p:spPr>
          <a:xfrm>
            <a:off x="1749606" y="1130294"/>
            <a:ext cx="8404487" cy="547990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10"/>
          <p:cNvSpPr txBox="1"/>
          <p:nvPr/>
        </p:nvSpPr>
        <p:spPr>
          <a:xfrm>
            <a:off x="379433" y="3056800"/>
            <a:ext cx="3626400" cy="10512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chemeClr val="dk1"/>
              </a:buClr>
              <a:buSzPts val="1467"/>
              <a:buFont typeface="Calibri"/>
              <a:buNone/>
            </a:pPr>
            <a:endParaRPr sz="1467" b="1" i="0" u="none" strike="noStrike" cap="none" baseline="30000">
              <a:solidFill>
                <a:schemeClr val="dk1"/>
              </a:solidFill>
              <a:latin typeface="Chivo"/>
              <a:ea typeface="Chivo"/>
              <a:cs typeface="Chivo"/>
              <a:sym typeface="Chivo"/>
            </a:endParaRPr>
          </a:p>
          <a:p>
            <a:pPr marL="0" marR="0" lvl="0" indent="0" algn="l" rtl="0">
              <a:lnSpc>
                <a:spcPct val="115000"/>
              </a:lnSpc>
              <a:spcBef>
                <a:spcPts val="0"/>
              </a:spcBef>
              <a:spcAft>
                <a:spcPts val="0"/>
              </a:spcAft>
              <a:buClr>
                <a:schemeClr val="dk1"/>
              </a:buClr>
              <a:buSzPts val="1467"/>
              <a:buFont typeface="Calibri"/>
              <a:buNone/>
            </a:pPr>
            <a:endParaRPr sz="1467" b="0" i="0" u="none" strike="noStrike" cap="none">
              <a:solidFill>
                <a:schemeClr val="dk1"/>
              </a:solidFill>
              <a:latin typeface="Chivo Light"/>
              <a:ea typeface="Chivo Light"/>
              <a:cs typeface="Chivo Light"/>
              <a:sym typeface="Chivo Light"/>
            </a:endParaRPr>
          </a:p>
        </p:txBody>
      </p:sp>
      <p:sp>
        <p:nvSpPr>
          <p:cNvPr id="450" name="Google Shape;450;p10"/>
          <p:cNvSpPr txBox="1"/>
          <p:nvPr/>
        </p:nvSpPr>
        <p:spPr>
          <a:xfrm>
            <a:off x="732367" y="1076467"/>
            <a:ext cx="4573200" cy="280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chemeClr val="dk1"/>
              </a:buClr>
              <a:buSzPts val="133"/>
              <a:buFont typeface="Calibri"/>
              <a:buNone/>
            </a:pPr>
            <a:endParaRPr sz="133" b="0" i="0" u="none" strike="noStrike" cap="none">
              <a:solidFill>
                <a:schemeClr val="dk1"/>
              </a:solidFill>
              <a:latin typeface="Chivo"/>
              <a:ea typeface="Chivo"/>
              <a:cs typeface="Chivo"/>
              <a:sym typeface="Chivo"/>
            </a:endParaRPr>
          </a:p>
        </p:txBody>
      </p:sp>
      <p:sp>
        <p:nvSpPr>
          <p:cNvPr id="451" name="Google Shape;451;p10"/>
          <p:cNvSpPr txBox="1"/>
          <p:nvPr/>
        </p:nvSpPr>
        <p:spPr>
          <a:xfrm>
            <a:off x="9920400" y="5833550"/>
            <a:ext cx="1676400" cy="430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31B7BC"/>
              </a:buClr>
              <a:buSzPts val="1200"/>
              <a:buFont typeface="Chivo"/>
              <a:buNone/>
            </a:pPr>
            <a:r>
              <a:rPr lang="it-IT" sz="1200" b="0" i="0" u="sng" strike="noStrike" cap="none">
                <a:solidFill>
                  <a:srgbClr val="31B7BC"/>
                </a:solidFill>
                <a:latin typeface="Chivo"/>
                <a:ea typeface="Chivo"/>
                <a:cs typeface="Chivo"/>
                <a:sym typeface="Chivo"/>
                <a:hlinkClick r:id="rId3">
                  <a:extLst>
                    <a:ext uri="{A12FA001-AC4F-418D-AE19-62706E023703}">
                      <ahyp:hlinkClr xmlns:ahyp="http://schemas.microsoft.com/office/drawing/2018/hyperlinkcolor" val="tx"/>
                    </a:ext>
                  </a:extLst>
                </a:hlinkClick>
              </a:rPr>
              <a:t>www.scintillae.org</a:t>
            </a:r>
            <a:r>
              <a:rPr lang="it-IT" sz="1200" b="0" i="0" u="none" strike="noStrike" cap="none">
                <a:solidFill>
                  <a:srgbClr val="31B7BC"/>
                </a:solidFill>
                <a:latin typeface="Chivo"/>
                <a:ea typeface="Chivo"/>
                <a:cs typeface="Chivo"/>
                <a:sym typeface="Chivo"/>
              </a:rPr>
              <a:t> </a:t>
            </a:r>
            <a:endParaRPr sz="1200" b="0" i="0" u="none" strike="noStrike" cap="none">
              <a:solidFill>
                <a:srgbClr val="31B7BC"/>
              </a:solidFill>
              <a:latin typeface="Calibri"/>
              <a:ea typeface="Calibri"/>
              <a:cs typeface="Calibri"/>
              <a:sym typeface="Calibri"/>
            </a:endParaRPr>
          </a:p>
        </p:txBody>
      </p:sp>
      <p:sp>
        <p:nvSpPr>
          <p:cNvPr id="452" name="Google Shape;452;p10"/>
          <p:cNvSpPr txBox="1"/>
          <p:nvPr/>
        </p:nvSpPr>
        <p:spPr>
          <a:xfrm>
            <a:off x="8608475" y="4584938"/>
            <a:ext cx="2731200" cy="6156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chemeClr val="dk1"/>
              </a:buClr>
              <a:buSzPts val="1200"/>
              <a:buFont typeface="Chivo"/>
              <a:buNone/>
            </a:pPr>
            <a:r>
              <a:rPr lang="it-IT" sz="1200" b="1" i="0" u="none" strike="noStrike" cap="none">
                <a:solidFill>
                  <a:schemeClr val="dk1"/>
                </a:solidFill>
                <a:latin typeface="Chivo"/>
                <a:ea typeface="Chivo"/>
                <a:cs typeface="Chivo"/>
                <a:sym typeface="Chivo"/>
              </a:rPr>
              <a:t>The LEGO Foundation </a:t>
            </a:r>
            <a:endParaRPr sz="1200" b="1" i="0" u="none" strike="noStrike" cap="none">
              <a:solidFill>
                <a:schemeClr val="dk1"/>
              </a:solidFill>
              <a:latin typeface="Chivo"/>
              <a:ea typeface="Chivo"/>
              <a:cs typeface="Chivo"/>
              <a:sym typeface="Chivo"/>
            </a:endParaRPr>
          </a:p>
          <a:p>
            <a:pPr marL="0" marR="0" lvl="0" indent="0" algn="l" rtl="0">
              <a:lnSpc>
                <a:spcPct val="100000"/>
              </a:lnSpc>
              <a:spcBef>
                <a:spcPts val="0"/>
              </a:spcBef>
              <a:spcAft>
                <a:spcPts val="0"/>
              </a:spcAft>
              <a:buClr>
                <a:schemeClr val="dk1"/>
              </a:buClr>
              <a:buSzPts val="1200"/>
              <a:buFont typeface="Chivo"/>
              <a:buNone/>
            </a:pPr>
            <a:r>
              <a:rPr lang="it-IT" sz="1200" b="0" i="0" u="none" strike="noStrike" cap="none">
                <a:solidFill>
                  <a:schemeClr val="dk1"/>
                </a:solidFill>
                <a:latin typeface="Chivo"/>
                <a:ea typeface="Chivo"/>
                <a:cs typeface="Chivo"/>
                <a:sym typeface="Chivo"/>
              </a:rPr>
              <a:t>holistic skills</a:t>
            </a:r>
            <a:endParaRPr sz="1200" b="0" i="0" u="none" strike="noStrike" cap="none">
              <a:solidFill>
                <a:schemeClr val="dk1"/>
              </a:solidFill>
              <a:latin typeface="Chivo"/>
              <a:ea typeface="Chivo"/>
              <a:cs typeface="Chivo"/>
              <a:sym typeface="Chivo"/>
            </a:endParaRPr>
          </a:p>
        </p:txBody>
      </p:sp>
      <p:cxnSp>
        <p:nvCxnSpPr>
          <p:cNvPr id="453" name="Google Shape;453;p10"/>
          <p:cNvCxnSpPr/>
          <p:nvPr/>
        </p:nvCxnSpPr>
        <p:spPr>
          <a:xfrm>
            <a:off x="7581900" y="3390900"/>
            <a:ext cx="1400400" cy="572400"/>
          </a:xfrm>
          <a:prstGeom prst="curvedConnector3">
            <a:avLst>
              <a:gd name="adj1" fmla="val 50000"/>
            </a:avLst>
          </a:prstGeom>
          <a:noFill/>
          <a:ln w="28575" cap="flat" cmpd="sng">
            <a:solidFill>
              <a:srgbClr val="00ADB3"/>
            </a:solidFill>
            <a:prstDash val="dash"/>
            <a:round/>
            <a:headEnd type="none" w="sm" len="sm"/>
            <a:tailEnd type="none" w="sm" len="sm"/>
          </a:ln>
        </p:spPr>
      </p:cxnSp>
      <p:cxnSp>
        <p:nvCxnSpPr>
          <p:cNvPr id="454" name="Google Shape;454;p10"/>
          <p:cNvCxnSpPr/>
          <p:nvPr/>
        </p:nvCxnSpPr>
        <p:spPr>
          <a:xfrm rot="10800000" flipH="1">
            <a:off x="3571875" y="2552700"/>
            <a:ext cx="1886100" cy="1295400"/>
          </a:xfrm>
          <a:prstGeom prst="curvedConnector3">
            <a:avLst>
              <a:gd name="adj1" fmla="val 50000"/>
            </a:avLst>
          </a:prstGeom>
          <a:noFill/>
          <a:ln w="28575" cap="flat" cmpd="sng">
            <a:solidFill>
              <a:srgbClr val="00ADB3"/>
            </a:solidFill>
            <a:prstDash val="dash"/>
            <a:round/>
            <a:headEnd type="none" w="sm" len="sm"/>
            <a:tailEnd type="none" w="sm" len="sm"/>
          </a:ln>
        </p:spPr>
      </p:cxnSp>
      <p:sp>
        <p:nvSpPr>
          <p:cNvPr id="455" name="Google Shape;455;p10"/>
          <p:cNvSpPr txBox="1"/>
          <p:nvPr/>
        </p:nvSpPr>
        <p:spPr>
          <a:xfrm>
            <a:off x="626950" y="-325425"/>
            <a:ext cx="9005700" cy="13257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800"/>
              <a:buFont typeface="Calibri"/>
              <a:buNone/>
            </a:pPr>
            <a:r>
              <a:rPr lang="it-IT" sz="3000" b="1" i="0" u="none" strike="noStrike" cap="none">
                <a:solidFill>
                  <a:schemeClr val="accent5"/>
                </a:solidFill>
                <a:latin typeface="Chivo"/>
                <a:ea typeface="Chivo"/>
                <a:cs typeface="Chivo"/>
                <a:sym typeface="Chivo"/>
              </a:rPr>
              <a:t>scintillae</a:t>
            </a:r>
            <a:r>
              <a:rPr lang="it-IT" sz="3000" b="0" i="0" u="none" strike="noStrike" cap="none">
                <a:solidFill>
                  <a:schemeClr val="accent5"/>
                </a:solidFill>
                <a:latin typeface="Chivo"/>
                <a:ea typeface="Chivo"/>
                <a:cs typeface="Chivo"/>
                <a:sym typeface="Chivo"/>
              </a:rPr>
              <a:t> - </a:t>
            </a:r>
            <a:r>
              <a:rPr lang="it-IT" sz="3000" b="0" i="1" u="none" strike="noStrike" cap="none">
                <a:solidFill>
                  <a:schemeClr val="accent5"/>
                </a:solidFill>
                <a:latin typeface="Chivo"/>
                <a:ea typeface="Chivo"/>
                <a:cs typeface="Chivo"/>
                <a:sym typeface="Chivo"/>
              </a:rPr>
              <a:t>play and learning in the digital age</a:t>
            </a:r>
            <a:r>
              <a:rPr lang="it-IT" sz="4800" b="0" i="1" u="none" strike="noStrike" cap="none">
                <a:solidFill>
                  <a:schemeClr val="dk1"/>
                </a:solidFill>
                <a:latin typeface="Calibri"/>
                <a:ea typeface="Calibri"/>
                <a:cs typeface="Calibri"/>
                <a:sym typeface="Calibri"/>
              </a:rPr>
              <a:t> </a:t>
            </a:r>
            <a:endParaRPr sz="4800" b="0" i="1"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
          <p:cNvPicPr preferRelativeResize="0"/>
          <p:nvPr/>
        </p:nvPicPr>
        <p:blipFill rotWithShape="1">
          <a:blip r:embed="rId3">
            <a:alphaModFix/>
          </a:blip>
          <a:srcRect/>
          <a:stretch/>
        </p:blipFill>
        <p:spPr>
          <a:xfrm rot="9749916">
            <a:off x="-14272" y="953487"/>
            <a:ext cx="1455295" cy="1799076"/>
          </a:xfrm>
          <a:prstGeom prst="rect">
            <a:avLst/>
          </a:prstGeom>
          <a:noFill/>
          <a:ln>
            <a:noFill/>
          </a:ln>
        </p:spPr>
      </p:pic>
      <p:pic>
        <p:nvPicPr>
          <p:cNvPr id="112" name="Google Shape;112;p2"/>
          <p:cNvPicPr preferRelativeResize="0"/>
          <p:nvPr/>
        </p:nvPicPr>
        <p:blipFill rotWithShape="1">
          <a:blip r:embed="rId3">
            <a:alphaModFix/>
          </a:blip>
          <a:srcRect/>
          <a:stretch/>
        </p:blipFill>
        <p:spPr>
          <a:xfrm rot="9749916">
            <a:off x="10556424" y="1701971"/>
            <a:ext cx="1664692" cy="2057937"/>
          </a:xfrm>
          <a:prstGeom prst="rect">
            <a:avLst/>
          </a:prstGeom>
          <a:noFill/>
          <a:ln>
            <a:noFill/>
          </a:ln>
        </p:spPr>
      </p:pic>
      <p:pic>
        <p:nvPicPr>
          <p:cNvPr id="113" name="Google Shape;113;p2"/>
          <p:cNvPicPr preferRelativeResize="0"/>
          <p:nvPr/>
        </p:nvPicPr>
        <p:blipFill rotWithShape="1">
          <a:blip r:embed="rId3">
            <a:alphaModFix/>
          </a:blip>
          <a:srcRect/>
          <a:stretch/>
        </p:blipFill>
        <p:spPr>
          <a:xfrm rot="9749916">
            <a:off x="3795050" y="2469565"/>
            <a:ext cx="1664692" cy="2057937"/>
          </a:xfrm>
          <a:prstGeom prst="rect">
            <a:avLst/>
          </a:prstGeom>
          <a:noFill/>
          <a:ln>
            <a:noFill/>
          </a:ln>
        </p:spPr>
      </p:pic>
      <p:sp>
        <p:nvSpPr>
          <p:cNvPr id="114" name="Google Shape;114;p2"/>
          <p:cNvSpPr txBox="1"/>
          <p:nvPr/>
        </p:nvSpPr>
        <p:spPr>
          <a:xfrm>
            <a:off x="669874" y="109313"/>
            <a:ext cx="44730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it-IT" sz="3000" b="0" i="0" u="none" strike="noStrike" cap="none">
                <a:solidFill>
                  <a:schemeClr val="accent5"/>
                </a:solidFill>
                <a:latin typeface="Chivo"/>
                <a:ea typeface="Chivo"/>
                <a:cs typeface="Chivo"/>
                <a:sym typeface="Chivo"/>
              </a:rPr>
              <a:t>The key features of the </a:t>
            </a:r>
            <a:endParaRPr/>
          </a:p>
          <a:p>
            <a:pPr marL="0" marR="0" lvl="0" indent="0" algn="l" rtl="0">
              <a:lnSpc>
                <a:spcPct val="90000"/>
              </a:lnSpc>
              <a:spcBef>
                <a:spcPts val="0"/>
              </a:spcBef>
              <a:spcAft>
                <a:spcPts val="0"/>
              </a:spcAft>
              <a:buClr>
                <a:schemeClr val="dk1"/>
              </a:buClr>
              <a:buSzPts val="4400"/>
              <a:buFont typeface="Calibri"/>
              <a:buNone/>
            </a:pPr>
            <a:r>
              <a:rPr lang="it-IT" sz="3000" b="0" i="0" u="none" strike="noStrike" cap="none">
                <a:solidFill>
                  <a:schemeClr val="accent5"/>
                </a:solidFill>
                <a:latin typeface="Chivo"/>
                <a:ea typeface="Chivo"/>
                <a:cs typeface="Chivo"/>
                <a:sym typeface="Chivo"/>
              </a:rPr>
              <a:t>Reggio Emilia Approach </a:t>
            </a:r>
            <a:endParaRPr sz="4400" b="0" i="0" u="none" strike="noStrike" cap="none">
              <a:solidFill>
                <a:schemeClr val="dk1"/>
              </a:solidFill>
              <a:latin typeface="Calibri"/>
              <a:ea typeface="Calibri"/>
              <a:cs typeface="Calibri"/>
              <a:sym typeface="Calibri"/>
            </a:endParaRPr>
          </a:p>
        </p:txBody>
      </p:sp>
      <p:sp>
        <p:nvSpPr>
          <p:cNvPr id="115" name="Google Shape;115;p2"/>
          <p:cNvSpPr txBox="1">
            <a:spLocks noGrp="1"/>
          </p:cNvSpPr>
          <p:nvPr>
            <p:ph type="body" idx="1"/>
          </p:nvPr>
        </p:nvSpPr>
        <p:spPr>
          <a:xfrm>
            <a:off x="5227835" y="2028604"/>
            <a:ext cx="6242525" cy="3373121"/>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2800"/>
              <a:buChar char="•"/>
            </a:pPr>
            <a:r>
              <a:rPr lang="it-IT" sz="1700">
                <a:latin typeface="Chivo"/>
                <a:ea typeface="Chivo"/>
                <a:cs typeface="Chivo"/>
                <a:sym typeface="Chivo"/>
              </a:rPr>
              <a:t>Long-term projects </a:t>
            </a:r>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285750" lvl="0" indent="-285750" algn="l" rtl="0">
              <a:lnSpc>
                <a:spcPct val="90000"/>
              </a:lnSpc>
              <a:spcBef>
                <a:spcPts val="0"/>
              </a:spcBef>
              <a:spcAft>
                <a:spcPts val="0"/>
              </a:spcAft>
              <a:buSzPts val="2800"/>
              <a:buChar char="•"/>
            </a:pPr>
            <a:r>
              <a:rPr lang="it-IT" sz="1700">
                <a:latin typeface="Chivo"/>
                <a:ea typeface="Chivo"/>
                <a:cs typeface="Chivo"/>
                <a:sym typeface="Chivo"/>
              </a:rPr>
              <a:t>Teachers and educators are also researchers</a:t>
            </a:r>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285750" lvl="0" indent="-285750" algn="l" rtl="0">
              <a:lnSpc>
                <a:spcPct val="90000"/>
              </a:lnSpc>
              <a:spcBef>
                <a:spcPts val="0"/>
              </a:spcBef>
              <a:spcAft>
                <a:spcPts val="0"/>
              </a:spcAft>
              <a:buSzPts val="2800"/>
              <a:buChar char="•"/>
            </a:pPr>
            <a:r>
              <a:rPr lang="it-IT" sz="1700">
                <a:latin typeface="Chivo"/>
                <a:ea typeface="Chivo"/>
                <a:cs typeface="Chivo"/>
                <a:sym typeface="Chivo"/>
              </a:rPr>
              <a:t>The image of the “competent” child</a:t>
            </a:r>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285750" lvl="0" indent="-285750" algn="l" rtl="0">
              <a:lnSpc>
                <a:spcPct val="90000"/>
              </a:lnSpc>
              <a:spcBef>
                <a:spcPts val="0"/>
              </a:spcBef>
              <a:spcAft>
                <a:spcPts val="0"/>
              </a:spcAft>
              <a:buSzPts val="2800"/>
              <a:buChar char="•"/>
            </a:pPr>
            <a:r>
              <a:rPr lang="it-IT" sz="1700">
                <a:latin typeface="Chivo"/>
                <a:ea typeface="Chivo"/>
                <a:cs typeface="Chivo"/>
                <a:sym typeface="Chivo"/>
              </a:rPr>
              <a:t>Children with special rights</a:t>
            </a:r>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285750" lvl="0" indent="-285750" algn="l" rtl="0">
              <a:lnSpc>
                <a:spcPct val="90000"/>
              </a:lnSpc>
              <a:spcBef>
                <a:spcPts val="0"/>
              </a:spcBef>
              <a:spcAft>
                <a:spcPts val="0"/>
              </a:spcAft>
              <a:buSzPts val="2800"/>
              <a:buChar char="•"/>
            </a:pPr>
            <a:r>
              <a:rPr lang="it-IT" sz="1700">
                <a:latin typeface="Chivo"/>
                <a:ea typeface="Chivo"/>
                <a:cs typeface="Chivo"/>
                <a:sym typeface="Chivo"/>
              </a:rPr>
              <a:t>Negotiated learning</a:t>
            </a:r>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285750" lvl="0" indent="-285750" algn="l" rtl="0">
              <a:lnSpc>
                <a:spcPct val="90000"/>
              </a:lnSpc>
              <a:spcBef>
                <a:spcPts val="0"/>
              </a:spcBef>
              <a:spcAft>
                <a:spcPts val="0"/>
              </a:spcAft>
              <a:buSzPts val="2800"/>
              <a:buChar char="•"/>
            </a:pPr>
            <a:r>
              <a:rPr lang="it-IT" sz="1700">
                <a:latin typeface="Chivo"/>
                <a:ea typeface="Chivo"/>
                <a:cs typeface="Chivo"/>
                <a:sym typeface="Chivo"/>
              </a:rPr>
              <a:t>Pedagogical documentation</a:t>
            </a:r>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285750" lvl="0" indent="-285750" algn="l" rtl="0">
              <a:lnSpc>
                <a:spcPct val="90000"/>
              </a:lnSpc>
              <a:spcBef>
                <a:spcPts val="0"/>
              </a:spcBef>
              <a:spcAft>
                <a:spcPts val="0"/>
              </a:spcAft>
              <a:buSzPts val="2800"/>
              <a:buChar char="•"/>
            </a:pPr>
            <a:r>
              <a:rPr lang="it-IT" sz="1700">
                <a:latin typeface="Chivo"/>
                <a:ea typeface="Chivo"/>
                <a:cs typeface="Chivo"/>
                <a:sym typeface="Chivo"/>
              </a:rPr>
              <a:t>The extension of the term "language" </a:t>
            </a:r>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p:txBody>
      </p:sp>
      <p:sp>
        <p:nvSpPr>
          <p:cNvPr id="116" name="Google Shape;116;p2"/>
          <p:cNvSpPr txBox="1"/>
          <p:nvPr/>
        </p:nvSpPr>
        <p:spPr>
          <a:xfrm>
            <a:off x="551423" y="5079211"/>
            <a:ext cx="3744349" cy="36930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chemeClr val="dk1"/>
                </a:solidFill>
                <a:latin typeface="Chivo"/>
                <a:ea typeface="Chivo"/>
                <a:cs typeface="Chivo"/>
                <a:sym typeface="Chivo"/>
              </a:rPr>
              <a:t>Fernández-Santín, M., Feliu-Torruella, M. (2020). </a:t>
            </a:r>
            <a:endParaRPr sz="1200" b="0" i="0" u="none" strike="noStrike" cap="none">
              <a:solidFill>
                <a:schemeClr val="dk1"/>
              </a:solidFill>
              <a:latin typeface="Chivo"/>
              <a:ea typeface="Chivo"/>
              <a:cs typeface="Chivo"/>
              <a:sym typeface="Chiv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
          <p:cNvSpPr txBox="1">
            <a:spLocks noGrp="1"/>
          </p:cNvSpPr>
          <p:nvPr>
            <p:ph type="title"/>
          </p:nvPr>
        </p:nvSpPr>
        <p:spPr>
          <a:xfrm>
            <a:off x="712975" y="471950"/>
            <a:ext cx="65889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6000"/>
              <a:buFont typeface="Calibri"/>
              <a:buNone/>
            </a:pPr>
            <a:r>
              <a:rPr lang="it-IT" sz="3333">
                <a:solidFill>
                  <a:schemeClr val="accent5"/>
                </a:solidFill>
              </a:rPr>
              <a:t>A shared definition of the relationship between play and learning</a:t>
            </a:r>
            <a:r>
              <a:rPr lang="it-IT" sz="3000" b="1">
                <a:solidFill>
                  <a:schemeClr val="accent5"/>
                </a:solidFill>
              </a:rPr>
              <a:t> </a:t>
            </a:r>
            <a:endParaRPr sz="3000" b="1">
              <a:solidFill>
                <a:schemeClr val="accent5"/>
              </a:solidFill>
            </a:endParaRPr>
          </a:p>
        </p:txBody>
      </p:sp>
      <p:sp>
        <p:nvSpPr>
          <p:cNvPr id="462" name="Google Shape;462;p5"/>
          <p:cNvSpPr txBox="1">
            <a:spLocks noGrp="1"/>
          </p:cNvSpPr>
          <p:nvPr>
            <p:ph type="body" idx="1"/>
          </p:nvPr>
        </p:nvSpPr>
        <p:spPr>
          <a:xfrm>
            <a:off x="1819200" y="3038675"/>
            <a:ext cx="5195700" cy="25890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800"/>
              <a:buNone/>
            </a:pPr>
            <a:r>
              <a:rPr lang="it-IT" sz="1700" i="1">
                <a:latin typeface="Chivo"/>
                <a:ea typeface="Chivo"/>
                <a:cs typeface="Chivo"/>
                <a:sym typeface="Chivo"/>
              </a:rPr>
              <a:t>Play and learning,</a:t>
            </a:r>
            <a:r>
              <a:rPr lang="it-IT" sz="1600" b="1" i="1">
                <a:latin typeface="Chivo"/>
                <a:ea typeface="Chivo"/>
                <a:cs typeface="Chivo"/>
                <a:sym typeface="Chivo"/>
              </a:rPr>
              <a:t> </a:t>
            </a:r>
            <a:r>
              <a:rPr lang="it-IT" sz="1600" i="1">
                <a:latin typeface="Chivo"/>
                <a:ea typeface="Chivo"/>
                <a:cs typeface="Chivo"/>
                <a:sym typeface="Chivo"/>
              </a:rPr>
              <a:t>divided and forced into a duality as strong as the ancient one of mind and body, are </a:t>
            </a:r>
            <a:endParaRPr sz="1600" i="1">
              <a:latin typeface="Chivo"/>
              <a:ea typeface="Chivo"/>
              <a:cs typeface="Chivo"/>
              <a:sym typeface="Chivo"/>
            </a:endParaRPr>
          </a:p>
          <a:p>
            <a:pPr marL="0" lvl="0" indent="0" algn="r" rtl="0">
              <a:lnSpc>
                <a:spcPct val="90000"/>
              </a:lnSpc>
              <a:spcBef>
                <a:spcPts val="0"/>
              </a:spcBef>
              <a:spcAft>
                <a:spcPts val="0"/>
              </a:spcAft>
              <a:buClr>
                <a:schemeClr val="dk1"/>
              </a:buClr>
              <a:buSzPts val="2800"/>
              <a:buNone/>
            </a:pPr>
            <a:r>
              <a:rPr lang="it-IT" sz="1600" i="1">
                <a:latin typeface="Chivo"/>
                <a:ea typeface="Chivo"/>
                <a:cs typeface="Chivo"/>
                <a:sym typeface="Chivo"/>
              </a:rPr>
              <a:t>re-united in the metaphor of the butterfly;</a:t>
            </a:r>
            <a:endParaRPr sz="1600" i="1">
              <a:latin typeface="Chivo"/>
              <a:ea typeface="Chivo"/>
              <a:cs typeface="Chivo"/>
              <a:sym typeface="Chivo"/>
            </a:endParaRPr>
          </a:p>
          <a:p>
            <a:pPr marL="0" lvl="0" indent="0" algn="r" rtl="0">
              <a:lnSpc>
                <a:spcPct val="90000"/>
              </a:lnSpc>
              <a:spcBef>
                <a:spcPts val="0"/>
              </a:spcBef>
              <a:spcAft>
                <a:spcPts val="0"/>
              </a:spcAft>
              <a:buClr>
                <a:schemeClr val="dk1"/>
              </a:buClr>
              <a:buSzPts val="2800"/>
              <a:buNone/>
            </a:pPr>
            <a:r>
              <a:rPr lang="it-IT" sz="1600" i="1">
                <a:latin typeface="Chivo"/>
                <a:ea typeface="Chivo"/>
                <a:cs typeface="Chivo"/>
                <a:sym typeface="Chivo"/>
              </a:rPr>
              <a:t>its wings, moving with fractions of a second of difference, independent but dependent, create a balance and dynamism that allow it to fly.</a:t>
            </a:r>
            <a:endParaRPr sz="1600" i="1">
              <a:latin typeface="Chivo"/>
              <a:ea typeface="Chivo"/>
              <a:cs typeface="Chivo"/>
              <a:sym typeface="Chivo"/>
            </a:endParaRPr>
          </a:p>
          <a:p>
            <a:pPr marL="0" lvl="0" indent="0" algn="r" rtl="0">
              <a:lnSpc>
                <a:spcPct val="90000"/>
              </a:lnSpc>
              <a:spcBef>
                <a:spcPts val="0"/>
              </a:spcBef>
              <a:spcAft>
                <a:spcPts val="0"/>
              </a:spcAft>
              <a:buClr>
                <a:schemeClr val="dk1"/>
              </a:buClr>
              <a:buSzPts val="2800"/>
              <a:buNone/>
            </a:pPr>
            <a:endParaRPr sz="1600" i="1">
              <a:latin typeface="Chivo"/>
              <a:ea typeface="Chivo"/>
              <a:cs typeface="Chivo"/>
              <a:sym typeface="Chivo"/>
            </a:endParaRPr>
          </a:p>
          <a:p>
            <a:pPr marL="0" lvl="0" indent="0" algn="r" rtl="0">
              <a:lnSpc>
                <a:spcPct val="90000"/>
              </a:lnSpc>
              <a:spcBef>
                <a:spcPts val="0"/>
              </a:spcBef>
              <a:spcAft>
                <a:spcPts val="0"/>
              </a:spcAft>
              <a:buClr>
                <a:schemeClr val="dk1"/>
              </a:buClr>
              <a:buSzPts val="2800"/>
              <a:buNone/>
            </a:pPr>
            <a:r>
              <a:rPr lang="it-IT" sz="1600" b="1" i="1">
                <a:latin typeface="Chivo"/>
                <a:ea typeface="Chivo"/>
                <a:cs typeface="Chivo"/>
                <a:sym typeface="Chivo"/>
              </a:rPr>
              <a:t>Like play and learning, butterfly wings are parts of a single body, of a single organism in motion...</a:t>
            </a:r>
            <a:endParaRPr sz="1600" b="1" i="1">
              <a:latin typeface="Chivo"/>
              <a:ea typeface="Chivo"/>
              <a:cs typeface="Chivo"/>
              <a:sym typeface="Chiv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dbd33a294f_1_368"/>
          <p:cNvSpPr txBox="1">
            <a:spLocks noGrp="1"/>
          </p:cNvSpPr>
          <p:nvPr>
            <p:ph type="body" idx="1"/>
          </p:nvPr>
        </p:nvSpPr>
        <p:spPr>
          <a:xfrm>
            <a:off x="584750" y="1182950"/>
            <a:ext cx="9498600" cy="505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it-IT" sz="1500">
                <a:latin typeface="Chivo"/>
                <a:ea typeface="Chivo"/>
                <a:cs typeface="Chivo"/>
                <a:sym typeface="Chivo"/>
              </a:rPr>
              <a:t>Some documentation from TIDA: </a:t>
            </a:r>
            <a:endParaRPr sz="1500">
              <a:latin typeface="Chivo"/>
              <a:ea typeface="Chivo"/>
              <a:cs typeface="Chivo"/>
              <a:sym typeface="Chivo"/>
            </a:endParaRPr>
          </a:p>
        </p:txBody>
      </p:sp>
      <p:sp>
        <p:nvSpPr>
          <p:cNvPr id="468" name="Google Shape;468;gdbd33a294f_1_368"/>
          <p:cNvSpPr txBox="1">
            <a:spLocks noGrp="1"/>
          </p:cNvSpPr>
          <p:nvPr>
            <p:ph type="title"/>
          </p:nvPr>
        </p:nvSpPr>
        <p:spPr>
          <a:xfrm>
            <a:off x="545800" y="516900"/>
            <a:ext cx="7973700" cy="923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sz="3000">
                <a:solidFill>
                  <a:schemeClr val="accent5"/>
                </a:solidFill>
                <a:latin typeface="Chivo"/>
                <a:ea typeface="Chivo"/>
                <a:cs typeface="Chivo"/>
                <a:sym typeface="Chivo"/>
              </a:rPr>
              <a:t>Technology in playful learning contexts</a:t>
            </a:r>
            <a:r>
              <a:rPr lang="it-IT" sz="3000" b="1">
                <a:solidFill>
                  <a:schemeClr val="accent5"/>
                </a:solidFill>
                <a:latin typeface="Chivo"/>
                <a:ea typeface="Chivo"/>
                <a:cs typeface="Chivo"/>
                <a:sym typeface="Chivo"/>
              </a:rPr>
              <a:t> </a:t>
            </a:r>
            <a:endParaRPr sz="3000" b="1">
              <a:solidFill>
                <a:schemeClr val="accent5"/>
              </a:solidFill>
              <a:latin typeface="Chivo"/>
              <a:ea typeface="Chivo"/>
              <a:cs typeface="Chivo"/>
              <a:sym typeface="Chivo"/>
            </a:endParaRPr>
          </a:p>
        </p:txBody>
      </p:sp>
      <p:sp>
        <p:nvSpPr>
          <p:cNvPr id="469" name="Google Shape;469;gdbd33a294f_1_368"/>
          <p:cNvSpPr txBox="1"/>
          <p:nvPr/>
        </p:nvSpPr>
        <p:spPr>
          <a:xfrm>
            <a:off x="3025450" y="2224925"/>
            <a:ext cx="27201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Chivo"/>
                <a:ea typeface="Chivo"/>
                <a:cs typeface="Chivo"/>
                <a:sym typeface="Chivo"/>
              </a:rPr>
              <a:t>Project for a space aiming to create connections, different points of view, dialogues among natural and artificial lights and tools.</a:t>
            </a:r>
            <a:endParaRPr sz="1200" b="0" i="0" u="none" strike="noStrike" cap="none">
              <a:solidFill>
                <a:srgbClr val="000000"/>
              </a:solidFill>
              <a:latin typeface="Chivo"/>
              <a:ea typeface="Chivo"/>
              <a:cs typeface="Chivo"/>
              <a:sym typeface="Chivo"/>
            </a:endParaRPr>
          </a:p>
        </p:txBody>
      </p:sp>
      <p:sp>
        <p:nvSpPr>
          <p:cNvPr id="470" name="Google Shape;470;gdbd33a294f_1_368"/>
          <p:cNvSpPr txBox="1"/>
          <p:nvPr/>
        </p:nvSpPr>
        <p:spPr>
          <a:xfrm>
            <a:off x="3319750" y="4718525"/>
            <a:ext cx="24258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Chivo"/>
                <a:ea typeface="Chivo"/>
                <a:cs typeface="Chivo"/>
                <a:sym typeface="Chivo"/>
              </a:rPr>
              <a:t>Project to make the space more immersive and circular by introducing mobile torch lamps and the  possibility of several surfaces on which to project images.</a:t>
            </a:r>
            <a:endParaRPr sz="1200" b="0" i="0" u="none" strike="noStrike" cap="none">
              <a:solidFill>
                <a:srgbClr val="000000"/>
              </a:solidFill>
              <a:latin typeface="Chivo"/>
              <a:ea typeface="Chivo"/>
              <a:cs typeface="Chivo"/>
              <a:sym typeface="Chivo"/>
            </a:endParaRPr>
          </a:p>
        </p:txBody>
      </p:sp>
      <p:sp>
        <p:nvSpPr>
          <p:cNvPr id="471" name="Google Shape;471;gdbd33a294f_1_368"/>
          <p:cNvSpPr txBox="1"/>
          <p:nvPr/>
        </p:nvSpPr>
        <p:spPr>
          <a:xfrm>
            <a:off x="8794975" y="2224925"/>
            <a:ext cx="30000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Chivo"/>
                <a:ea typeface="Chivo"/>
                <a:cs typeface="Chivo"/>
                <a:sym typeface="Chivo"/>
              </a:rPr>
              <a:t>An artistic setting that could be designed through coding.</a:t>
            </a:r>
            <a:endParaRPr sz="1200" b="0" i="0" u="none" strike="noStrike" cap="none">
              <a:solidFill>
                <a:srgbClr val="000000"/>
              </a:solidFill>
              <a:latin typeface="Chivo"/>
              <a:ea typeface="Chivo"/>
              <a:cs typeface="Chivo"/>
              <a:sym typeface="Chivo"/>
            </a:endParaRPr>
          </a:p>
        </p:txBody>
      </p:sp>
      <p:sp>
        <p:nvSpPr>
          <p:cNvPr id="472" name="Google Shape;472;gdbd33a294f_1_368"/>
          <p:cNvSpPr txBox="1"/>
          <p:nvPr/>
        </p:nvSpPr>
        <p:spPr>
          <a:xfrm>
            <a:off x="8938950" y="4106050"/>
            <a:ext cx="2856000" cy="166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Chivo"/>
                <a:ea typeface="Chivo"/>
                <a:cs typeface="Chivo"/>
                <a:sym typeface="Chivo"/>
              </a:rPr>
              <a:t>Materials chosen for their different features which raised questions and promoted exploration of  possibilities in relation to light.</a:t>
            </a:r>
            <a:endParaRPr sz="1200" b="0" i="0" u="none" strike="noStrike" cap="none">
              <a:solidFill>
                <a:srgbClr val="000000"/>
              </a:solidFill>
              <a:latin typeface="Chivo"/>
              <a:ea typeface="Chivo"/>
              <a:cs typeface="Chivo"/>
              <a:sym typeface="Chiv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hivo"/>
              <a:ea typeface="Chivo"/>
              <a:cs typeface="Chivo"/>
              <a:sym typeface="Chivo"/>
            </a:endParaRPr>
          </a:p>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Chivo"/>
                <a:ea typeface="Chivo"/>
                <a:cs typeface="Chivo"/>
                <a:sym typeface="Chivo"/>
              </a:rPr>
              <a:t>“Intelligent” materials in dialogue with the “tool” selected by children and adults during the experiences.</a:t>
            </a:r>
            <a:endParaRPr sz="1200" b="0" i="0" u="none" strike="noStrike" cap="none">
              <a:solidFill>
                <a:srgbClr val="000000"/>
              </a:solidFill>
              <a:latin typeface="Chivo"/>
              <a:ea typeface="Chivo"/>
              <a:cs typeface="Chivo"/>
              <a:sym typeface="Chiv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2"/>
          <p:cNvSpPr txBox="1"/>
          <p:nvPr/>
        </p:nvSpPr>
        <p:spPr>
          <a:xfrm>
            <a:off x="777517" y="3428991"/>
            <a:ext cx="2182000" cy="641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467"/>
              <a:buFont typeface="Arial"/>
              <a:buNone/>
            </a:pPr>
            <a:r>
              <a:rPr lang="it-IT" sz="1467" b="1" i="0" u="none" strike="noStrike" cap="none">
                <a:solidFill>
                  <a:srgbClr val="E06456"/>
                </a:solidFill>
                <a:latin typeface="Chivo"/>
                <a:ea typeface="Chivo"/>
                <a:cs typeface="Chivo"/>
                <a:sym typeface="Chivo"/>
              </a:rPr>
              <a:t>playful learning in </a:t>
            </a:r>
            <a:r>
              <a:rPr lang="it-IT" sz="2000" b="1" i="0" u="none" strike="noStrike" cap="none">
                <a:solidFill>
                  <a:srgbClr val="E06456"/>
                </a:solidFill>
                <a:latin typeface="Chivo"/>
                <a:ea typeface="Chivo"/>
                <a:cs typeface="Chivo"/>
                <a:sym typeface="Chivo"/>
              </a:rPr>
              <a:t>non-formal contexts</a:t>
            </a:r>
            <a:endParaRPr sz="2000" b="1" i="0" u="none" strike="noStrike" cap="none">
              <a:solidFill>
                <a:srgbClr val="E06456"/>
              </a:solidFill>
              <a:latin typeface="Chivo"/>
              <a:ea typeface="Chivo"/>
              <a:cs typeface="Chivo"/>
              <a:sym typeface="Chivo"/>
            </a:endParaRPr>
          </a:p>
        </p:txBody>
      </p:sp>
      <p:sp>
        <p:nvSpPr>
          <p:cNvPr id="478" name="Google Shape;478;p12"/>
          <p:cNvSpPr txBox="1"/>
          <p:nvPr/>
        </p:nvSpPr>
        <p:spPr>
          <a:xfrm>
            <a:off x="3790151" y="3291308"/>
            <a:ext cx="2182000" cy="641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467"/>
              <a:buFont typeface="Arial"/>
              <a:buNone/>
            </a:pPr>
            <a:r>
              <a:rPr lang="it-IT" sz="1467" b="1" i="0" u="none" strike="noStrike" cap="none">
                <a:solidFill>
                  <a:srgbClr val="3C2D81"/>
                </a:solidFill>
                <a:latin typeface="Chivo"/>
                <a:ea typeface="Chivo"/>
                <a:cs typeface="Chivo"/>
                <a:sym typeface="Chivo"/>
              </a:rPr>
              <a:t>playful learning at</a:t>
            </a:r>
            <a:r>
              <a:rPr lang="it-IT" sz="2000" b="1" i="0" u="none" strike="noStrike" cap="none">
                <a:solidFill>
                  <a:srgbClr val="3C2D81"/>
                </a:solidFill>
                <a:latin typeface="Chivo"/>
                <a:ea typeface="Chivo"/>
                <a:cs typeface="Chivo"/>
                <a:sym typeface="Chivo"/>
              </a:rPr>
              <a:t> schools</a:t>
            </a:r>
            <a:endParaRPr sz="2000" b="1" i="0" u="none" strike="noStrike" cap="none">
              <a:solidFill>
                <a:srgbClr val="3C2D81"/>
              </a:solidFill>
              <a:latin typeface="Chivo"/>
              <a:ea typeface="Chivo"/>
              <a:cs typeface="Chivo"/>
              <a:sym typeface="Chivo"/>
            </a:endParaRPr>
          </a:p>
        </p:txBody>
      </p:sp>
      <p:sp>
        <p:nvSpPr>
          <p:cNvPr id="479" name="Google Shape;479;p12"/>
          <p:cNvSpPr txBox="1"/>
          <p:nvPr/>
        </p:nvSpPr>
        <p:spPr>
          <a:xfrm>
            <a:off x="5714963" y="2401000"/>
            <a:ext cx="2319300" cy="735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it-IT" sz="2000" b="1" i="0" u="none" strike="noStrike" cap="none">
                <a:solidFill>
                  <a:srgbClr val="00ADB3"/>
                </a:solidFill>
                <a:latin typeface="Chivo"/>
                <a:ea typeface="Chivo"/>
                <a:cs typeface="Chivo"/>
                <a:sym typeface="Chivo"/>
              </a:rPr>
              <a:t>playful parenting</a:t>
            </a:r>
            <a:endParaRPr sz="2000" b="1" i="0" u="none" strike="noStrike" cap="none">
              <a:solidFill>
                <a:srgbClr val="00ADB3"/>
              </a:solidFill>
              <a:latin typeface="Chivo"/>
              <a:ea typeface="Chivo"/>
              <a:cs typeface="Chivo"/>
              <a:sym typeface="Chivo"/>
            </a:endParaRPr>
          </a:p>
        </p:txBody>
      </p:sp>
      <p:sp>
        <p:nvSpPr>
          <p:cNvPr id="480" name="Google Shape;480;p12"/>
          <p:cNvSpPr txBox="1"/>
          <p:nvPr/>
        </p:nvSpPr>
        <p:spPr>
          <a:xfrm>
            <a:off x="9037501" y="1486367"/>
            <a:ext cx="3225600" cy="961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it-IT" sz="2000" b="1" i="0" u="none" strike="noStrike" cap="none">
                <a:solidFill>
                  <a:srgbClr val="00ADB3"/>
                </a:solidFill>
                <a:latin typeface="Chivo"/>
                <a:ea typeface="Chivo"/>
                <a:cs typeface="Chivo"/>
                <a:sym typeface="Chivo"/>
              </a:rPr>
              <a:t>creativity &amp; digital environments</a:t>
            </a:r>
            <a:endParaRPr sz="2000" b="1" i="0" u="none" strike="noStrike" cap="none">
              <a:solidFill>
                <a:srgbClr val="00ADB3"/>
              </a:solidFill>
              <a:latin typeface="Chivo"/>
              <a:ea typeface="Chivo"/>
              <a:cs typeface="Chivo"/>
              <a:sym typeface="Chivo"/>
            </a:endParaRPr>
          </a:p>
        </p:txBody>
      </p:sp>
      <p:sp>
        <p:nvSpPr>
          <p:cNvPr id="481" name="Google Shape;481;p12"/>
          <p:cNvSpPr txBox="1"/>
          <p:nvPr/>
        </p:nvSpPr>
        <p:spPr>
          <a:xfrm>
            <a:off x="777545" y="4328267"/>
            <a:ext cx="938000" cy="641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333"/>
              <a:buFont typeface="Arial"/>
              <a:buNone/>
            </a:pPr>
            <a:r>
              <a:rPr lang="it-IT" sz="1333" b="1" i="0" u="none" strike="noStrike" cap="none">
                <a:solidFill>
                  <a:schemeClr val="dk1"/>
                </a:solidFill>
                <a:latin typeface="Chivo"/>
                <a:ea typeface="Chivo"/>
                <a:cs typeface="Chivo"/>
                <a:sym typeface="Chivo"/>
              </a:rPr>
              <a:t>01 </a:t>
            </a:r>
            <a:endParaRPr sz="1333" b="0" i="0" u="none" strike="noStrike" cap="none">
              <a:solidFill>
                <a:schemeClr val="dk1"/>
              </a:solidFill>
              <a:latin typeface="Chivo Light"/>
              <a:ea typeface="Chivo Light"/>
              <a:cs typeface="Chivo Light"/>
              <a:sym typeface="Chivo Light"/>
            </a:endParaRPr>
          </a:p>
        </p:txBody>
      </p:sp>
      <p:sp>
        <p:nvSpPr>
          <p:cNvPr id="482" name="Google Shape;482;p12"/>
          <p:cNvSpPr txBox="1"/>
          <p:nvPr/>
        </p:nvSpPr>
        <p:spPr>
          <a:xfrm>
            <a:off x="3794219" y="4024517"/>
            <a:ext cx="938000" cy="641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333"/>
              <a:buFont typeface="Arial"/>
              <a:buNone/>
            </a:pPr>
            <a:r>
              <a:rPr lang="it-IT" sz="1333" b="1" i="0" u="none" strike="noStrike" cap="none">
                <a:solidFill>
                  <a:schemeClr val="dk1"/>
                </a:solidFill>
                <a:latin typeface="Chivo"/>
                <a:ea typeface="Chivo"/>
                <a:cs typeface="Chivo"/>
                <a:sym typeface="Chivo"/>
              </a:rPr>
              <a:t>02</a:t>
            </a:r>
            <a:endParaRPr sz="1333" b="0" i="0" u="none" strike="noStrike" cap="none">
              <a:solidFill>
                <a:schemeClr val="dk1"/>
              </a:solidFill>
              <a:latin typeface="Chivo Light"/>
              <a:ea typeface="Chivo Light"/>
              <a:cs typeface="Chivo Light"/>
              <a:sym typeface="Chivo Light"/>
            </a:endParaRPr>
          </a:p>
        </p:txBody>
      </p:sp>
      <p:sp>
        <p:nvSpPr>
          <p:cNvPr id="483" name="Google Shape;483;p12"/>
          <p:cNvSpPr txBox="1"/>
          <p:nvPr/>
        </p:nvSpPr>
        <p:spPr>
          <a:xfrm>
            <a:off x="6300116" y="3147625"/>
            <a:ext cx="938100" cy="641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333"/>
              <a:buFont typeface="Arial"/>
              <a:buNone/>
            </a:pPr>
            <a:r>
              <a:rPr lang="it-IT" sz="1333" b="1" i="0" u="none" strike="noStrike" cap="none">
                <a:solidFill>
                  <a:schemeClr val="dk1"/>
                </a:solidFill>
                <a:latin typeface="Chivo"/>
                <a:ea typeface="Chivo"/>
                <a:cs typeface="Chivo"/>
                <a:sym typeface="Chivo"/>
              </a:rPr>
              <a:t>03 </a:t>
            </a:r>
            <a:endParaRPr sz="1333" b="0" i="0" u="none" strike="noStrike" cap="none">
              <a:solidFill>
                <a:schemeClr val="dk1"/>
              </a:solidFill>
              <a:latin typeface="Chivo Light"/>
              <a:ea typeface="Chivo Light"/>
              <a:cs typeface="Chivo Light"/>
              <a:sym typeface="Chivo Light"/>
            </a:endParaRPr>
          </a:p>
        </p:txBody>
      </p:sp>
      <p:sp>
        <p:nvSpPr>
          <p:cNvPr id="484" name="Google Shape;484;p12"/>
          <p:cNvSpPr txBox="1"/>
          <p:nvPr/>
        </p:nvSpPr>
        <p:spPr>
          <a:xfrm>
            <a:off x="9102045" y="2218200"/>
            <a:ext cx="938000" cy="641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333"/>
              <a:buFont typeface="Arial"/>
              <a:buNone/>
            </a:pPr>
            <a:r>
              <a:rPr lang="it-IT" sz="1333" b="1" i="0" u="none" strike="noStrike" cap="none">
                <a:solidFill>
                  <a:schemeClr val="dk1"/>
                </a:solidFill>
                <a:latin typeface="Chivo"/>
                <a:ea typeface="Chivo"/>
                <a:cs typeface="Chivo"/>
                <a:sym typeface="Chivo"/>
              </a:rPr>
              <a:t>04 </a:t>
            </a:r>
            <a:endParaRPr sz="1333" b="0" i="0" u="none" strike="noStrike" cap="none">
              <a:solidFill>
                <a:schemeClr val="dk1"/>
              </a:solidFill>
              <a:latin typeface="Chivo Light"/>
              <a:ea typeface="Chivo Light"/>
              <a:cs typeface="Chivo Light"/>
              <a:sym typeface="Chivo Light"/>
            </a:endParaRPr>
          </a:p>
        </p:txBody>
      </p:sp>
      <p:sp>
        <p:nvSpPr>
          <p:cNvPr id="485" name="Google Shape;485;p12"/>
          <p:cNvSpPr txBox="1"/>
          <p:nvPr/>
        </p:nvSpPr>
        <p:spPr>
          <a:xfrm>
            <a:off x="1709879" y="480000"/>
            <a:ext cx="5582000" cy="744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0"/>
              </a:spcAft>
              <a:buClr>
                <a:srgbClr val="000000"/>
              </a:buClr>
              <a:buSzPts val="1600"/>
              <a:buFont typeface="Arial"/>
              <a:buNone/>
            </a:pPr>
            <a:r>
              <a:rPr lang="it-IT" sz="1600" b="1" i="0" u="none" strike="noStrike" cap="none">
                <a:solidFill>
                  <a:schemeClr val="dk1"/>
                </a:solidFill>
                <a:latin typeface="Chivo"/>
                <a:ea typeface="Chivo"/>
                <a:cs typeface="Chivo"/>
                <a:sym typeface="Chivo"/>
              </a:rPr>
              <a:t>from our initial research questions</a:t>
            </a:r>
            <a:r>
              <a:rPr lang="it-IT" sz="2400" b="0" i="0" u="none" strike="noStrike" cap="none">
                <a:solidFill>
                  <a:schemeClr val="dk1"/>
                </a:solidFill>
                <a:latin typeface="Chivo Light"/>
                <a:ea typeface="Chivo Light"/>
                <a:cs typeface="Chivo Light"/>
                <a:sym typeface="Chivo Light"/>
              </a:rPr>
              <a:t> </a:t>
            </a:r>
            <a:endParaRPr sz="2400" b="0" i="0" u="none" strike="noStrike" cap="none">
              <a:solidFill>
                <a:schemeClr val="dk1"/>
              </a:solidFill>
              <a:latin typeface="Chivo Light"/>
              <a:ea typeface="Chivo Light"/>
              <a:cs typeface="Chivo Light"/>
              <a:sym typeface="Chivo Light"/>
            </a:endParaRPr>
          </a:p>
          <a:p>
            <a:pPr marL="0" marR="0" lvl="0" indent="0" algn="ctr" rtl="0">
              <a:lnSpc>
                <a:spcPct val="115000"/>
              </a:lnSpc>
              <a:spcBef>
                <a:spcPts val="0"/>
              </a:spcBef>
              <a:spcAft>
                <a:spcPts val="0"/>
              </a:spcAft>
              <a:buClr>
                <a:srgbClr val="000000"/>
              </a:buClr>
              <a:buSzPts val="2400"/>
              <a:buFont typeface="Arial"/>
              <a:buNone/>
            </a:pPr>
            <a:r>
              <a:rPr lang="it-IT" sz="2400" b="0" i="0" u="none" strike="noStrike" cap="none">
                <a:solidFill>
                  <a:schemeClr val="dk1"/>
                </a:solidFill>
                <a:latin typeface="Chivo Light"/>
                <a:ea typeface="Chivo Light"/>
                <a:cs typeface="Chivo Light"/>
                <a:sym typeface="Chivo Light"/>
              </a:rPr>
              <a:t>4 fields of research:</a:t>
            </a:r>
            <a:endParaRPr sz="2400" b="0" i="0" u="none" strike="noStrike" cap="none">
              <a:solidFill>
                <a:schemeClr val="dk1"/>
              </a:solidFill>
              <a:latin typeface="Chivo Light"/>
              <a:ea typeface="Chivo Light"/>
              <a:cs typeface="Chivo Light"/>
              <a:sym typeface="Chivo Light"/>
            </a:endParaRPr>
          </a:p>
        </p:txBody>
      </p:sp>
      <p:cxnSp>
        <p:nvCxnSpPr>
          <p:cNvPr id="486" name="Google Shape;486;p12"/>
          <p:cNvCxnSpPr>
            <a:stCxn id="485" idx="2"/>
            <a:endCxn id="477" idx="0"/>
          </p:cNvCxnSpPr>
          <p:nvPr/>
        </p:nvCxnSpPr>
        <p:spPr>
          <a:xfrm rot="5400000">
            <a:off x="2082279" y="1010500"/>
            <a:ext cx="2204700" cy="2632500"/>
          </a:xfrm>
          <a:prstGeom prst="curvedConnector3">
            <a:avLst>
              <a:gd name="adj1" fmla="val 49997"/>
            </a:avLst>
          </a:prstGeom>
          <a:noFill/>
          <a:ln w="28575" cap="flat" cmpd="sng">
            <a:solidFill>
              <a:srgbClr val="E06456"/>
            </a:solidFill>
            <a:prstDash val="dash"/>
            <a:round/>
            <a:headEnd type="none" w="sm" len="sm"/>
            <a:tailEnd type="none" w="sm" len="sm"/>
          </a:ln>
        </p:spPr>
      </p:cxnSp>
      <p:cxnSp>
        <p:nvCxnSpPr>
          <p:cNvPr id="487" name="Google Shape;487;p12"/>
          <p:cNvCxnSpPr>
            <a:stCxn id="485" idx="2"/>
            <a:endCxn id="478" idx="1"/>
          </p:cNvCxnSpPr>
          <p:nvPr/>
        </p:nvCxnSpPr>
        <p:spPr>
          <a:xfrm rot="5400000">
            <a:off x="2951829" y="2062750"/>
            <a:ext cx="2387400" cy="710700"/>
          </a:xfrm>
          <a:prstGeom prst="curvedConnector4">
            <a:avLst>
              <a:gd name="adj1" fmla="val 43288"/>
              <a:gd name="adj2" fmla="val 144678"/>
            </a:avLst>
          </a:prstGeom>
          <a:noFill/>
          <a:ln w="28575" cap="flat" cmpd="sng">
            <a:solidFill>
              <a:srgbClr val="3C2D81"/>
            </a:solidFill>
            <a:prstDash val="dash"/>
            <a:round/>
            <a:headEnd type="none" w="sm" len="sm"/>
            <a:tailEnd type="none" w="sm" len="sm"/>
          </a:ln>
        </p:spPr>
      </p:cxnSp>
      <p:cxnSp>
        <p:nvCxnSpPr>
          <p:cNvPr id="488" name="Google Shape;488;p12"/>
          <p:cNvCxnSpPr>
            <a:stCxn id="485" idx="2"/>
            <a:endCxn id="479" idx="1"/>
          </p:cNvCxnSpPr>
          <p:nvPr/>
        </p:nvCxnSpPr>
        <p:spPr>
          <a:xfrm rot="-5400000" flipH="1">
            <a:off x="4335729" y="1389550"/>
            <a:ext cx="1544400" cy="1214100"/>
          </a:xfrm>
          <a:prstGeom prst="curvedConnector2">
            <a:avLst/>
          </a:prstGeom>
          <a:noFill/>
          <a:ln w="28575" cap="flat" cmpd="sng">
            <a:solidFill>
              <a:srgbClr val="00ADB3"/>
            </a:solidFill>
            <a:prstDash val="dash"/>
            <a:round/>
            <a:headEnd type="none" w="sm" len="sm"/>
            <a:tailEnd type="none" w="sm" len="sm"/>
          </a:ln>
        </p:spPr>
      </p:cxnSp>
      <p:cxnSp>
        <p:nvCxnSpPr>
          <p:cNvPr id="489" name="Google Shape;489;p12"/>
          <p:cNvCxnSpPr>
            <a:stCxn id="485" idx="2"/>
            <a:endCxn id="480" idx="1"/>
          </p:cNvCxnSpPr>
          <p:nvPr/>
        </p:nvCxnSpPr>
        <p:spPr>
          <a:xfrm rot="-5400000" flipH="1">
            <a:off x="6397929" y="-672650"/>
            <a:ext cx="742500" cy="4536600"/>
          </a:xfrm>
          <a:prstGeom prst="curvedConnector2">
            <a:avLst/>
          </a:prstGeom>
          <a:noFill/>
          <a:ln w="28575" cap="flat" cmpd="sng">
            <a:solidFill>
              <a:srgbClr val="00ADB3"/>
            </a:solidFill>
            <a:prstDash val="dash"/>
            <a:round/>
            <a:headEnd type="none" w="sm" len="sm"/>
            <a:tailEnd type="none" w="sm" len="sm"/>
          </a:ln>
        </p:spPr>
      </p:cxnSp>
      <p:sp>
        <p:nvSpPr>
          <p:cNvPr id="490" name="Google Shape;490;p12"/>
          <p:cNvSpPr txBox="1"/>
          <p:nvPr/>
        </p:nvSpPr>
        <p:spPr>
          <a:xfrm>
            <a:off x="8035000" y="5853933"/>
            <a:ext cx="3626400" cy="744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0"/>
              </a:spcAft>
              <a:buClr>
                <a:srgbClr val="000000"/>
              </a:buClr>
              <a:buSzPts val="1600"/>
              <a:buFont typeface="Arial"/>
              <a:buNone/>
            </a:pPr>
            <a:r>
              <a:rPr lang="it-IT" sz="1600" b="1" i="0" u="none" strike="noStrike" cap="none">
                <a:solidFill>
                  <a:schemeClr val="dk1"/>
                </a:solidFill>
                <a:latin typeface="Chivo"/>
                <a:ea typeface="Chivo"/>
                <a:cs typeface="Chivo"/>
                <a:sym typeface="Chivo"/>
              </a:rPr>
              <a:t>to new research directions</a:t>
            </a:r>
            <a:endParaRPr sz="1600" b="0" i="0" u="none" strike="noStrike" cap="none">
              <a:solidFill>
                <a:schemeClr val="dk1"/>
              </a:solidFill>
              <a:latin typeface="Chivo Light"/>
              <a:ea typeface="Chivo Light"/>
              <a:cs typeface="Chivo Light"/>
              <a:sym typeface="Chivo Light"/>
            </a:endParaRPr>
          </a:p>
        </p:txBody>
      </p:sp>
      <p:cxnSp>
        <p:nvCxnSpPr>
          <p:cNvPr id="491" name="Google Shape;491;p12"/>
          <p:cNvCxnSpPr>
            <a:stCxn id="484" idx="3"/>
            <a:endCxn id="490" idx="0"/>
          </p:cNvCxnSpPr>
          <p:nvPr/>
        </p:nvCxnSpPr>
        <p:spPr>
          <a:xfrm flipH="1">
            <a:off x="9848345" y="2538800"/>
            <a:ext cx="191700" cy="3315000"/>
          </a:xfrm>
          <a:prstGeom prst="curvedConnector4">
            <a:avLst>
              <a:gd name="adj1" fmla="val -165624"/>
              <a:gd name="adj2" fmla="val 54837"/>
            </a:avLst>
          </a:prstGeom>
          <a:noFill/>
          <a:ln w="28575" cap="flat" cmpd="sng">
            <a:solidFill>
              <a:srgbClr val="00ADB3"/>
            </a:solidFill>
            <a:prstDash val="dash"/>
            <a:round/>
            <a:headEnd type="none" w="sm" len="sm"/>
            <a:tailEnd type="none" w="sm" len="sm"/>
          </a:ln>
        </p:spPr>
      </p:cxnSp>
      <p:cxnSp>
        <p:nvCxnSpPr>
          <p:cNvPr id="492" name="Google Shape;492;p12"/>
          <p:cNvCxnSpPr>
            <a:stCxn id="483" idx="3"/>
            <a:endCxn id="490" idx="0"/>
          </p:cNvCxnSpPr>
          <p:nvPr/>
        </p:nvCxnSpPr>
        <p:spPr>
          <a:xfrm>
            <a:off x="7238216" y="3468175"/>
            <a:ext cx="2610000" cy="2385900"/>
          </a:xfrm>
          <a:prstGeom prst="curvedConnector2">
            <a:avLst/>
          </a:prstGeom>
          <a:noFill/>
          <a:ln w="28575" cap="flat" cmpd="sng">
            <a:solidFill>
              <a:srgbClr val="00ADB3"/>
            </a:solidFill>
            <a:prstDash val="dash"/>
            <a:round/>
            <a:headEnd type="none" w="sm" len="sm"/>
            <a:tailEnd type="none" w="sm" len="sm"/>
          </a:ln>
        </p:spPr>
      </p:cxnSp>
      <p:cxnSp>
        <p:nvCxnSpPr>
          <p:cNvPr id="493" name="Google Shape;493;p12"/>
          <p:cNvCxnSpPr>
            <a:stCxn id="482" idx="3"/>
            <a:endCxn id="490" idx="0"/>
          </p:cNvCxnSpPr>
          <p:nvPr/>
        </p:nvCxnSpPr>
        <p:spPr>
          <a:xfrm>
            <a:off x="4732219" y="4345117"/>
            <a:ext cx="5115900" cy="1508700"/>
          </a:xfrm>
          <a:prstGeom prst="curvedConnector2">
            <a:avLst/>
          </a:prstGeom>
          <a:noFill/>
          <a:ln w="28575" cap="flat" cmpd="sng">
            <a:solidFill>
              <a:srgbClr val="3C2D81"/>
            </a:solidFill>
            <a:prstDash val="dash"/>
            <a:round/>
            <a:headEnd type="none" w="sm" len="sm"/>
            <a:tailEnd type="none" w="sm" len="sm"/>
          </a:ln>
        </p:spPr>
      </p:cxnSp>
      <p:cxnSp>
        <p:nvCxnSpPr>
          <p:cNvPr id="494" name="Google Shape;494;p12"/>
          <p:cNvCxnSpPr>
            <a:stCxn id="481" idx="2"/>
            <a:endCxn id="490" idx="0"/>
          </p:cNvCxnSpPr>
          <p:nvPr/>
        </p:nvCxnSpPr>
        <p:spPr>
          <a:xfrm rot="-5400000" flipH="1">
            <a:off x="5105145" y="1110867"/>
            <a:ext cx="884400" cy="8601600"/>
          </a:xfrm>
          <a:prstGeom prst="curvedConnector3">
            <a:avLst>
              <a:gd name="adj1" fmla="val 50004"/>
            </a:avLst>
          </a:prstGeom>
          <a:noFill/>
          <a:ln w="28575" cap="flat" cmpd="sng">
            <a:solidFill>
              <a:srgbClr val="E06456"/>
            </a:solidFill>
            <a:prstDash val="dash"/>
            <a:round/>
            <a:headEnd type="none" w="sm" len="sm"/>
            <a:tailEnd type="none" w="sm" len="sm"/>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gdbd33a294f_1_188"/>
          <p:cNvSpPr txBox="1"/>
          <p:nvPr/>
        </p:nvSpPr>
        <p:spPr>
          <a:xfrm>
            <a:off x="575100" y="367425"/>
            <a:ext cx="5450700" cy="777095"/>
          </a:xfrm>
          <a:prstGeom prst="rect">
            <a:avLst/>
          </a:prstGeom>
          <a:noFill/>
          <a:ln>
            <a:noFill/>
          </a:ln>
        </p:spPr>
        <p:txBody>
          <a:bodyPr spcFirstLastPara="1" wrap="square" lIns="121900" tIns="121900" rIns="121900" bIns="121900" anchor="t" anchorCtr="0">
            <a:spAutoFit/>
          </a:bodyPr>
          <a:lstStyle/>
          <a:p>
            <a:pPr marL="0" marR="0" lvl="0" indent="0" algn="l" rtl="0">
              <a:lnSpc>
                <a:spcPct val="115000"/>
              </a:lnSpc>
              <a:spcBef>
                <a:spcPts val="0"/>
              </a:spcBef>
              <a:spcAft>
                <a:spcPts val="0"/>
              </a:spcAft>
              <a:buClr>
                <a:srgbClr val="000000"/>
              </a:buClr>
              <a:buSzPts val="3000"/>
              <a:buFont typeface="Arial"/>
              <a:buNone/>
            </a:pPr>
            <a:r>
              <a:rPr lang="it-IT" sz="3000" b="0" i="0" u="none" strike="noStrike" cap="none">
                <a:solidFill>
                  <a:srgbClr val="491D79"/>
                </a:solidFill>
                <a:latin typeface="Arial"/>
                <a:ea typeface="Arial"/>
                <a:cs typeface="Arial"/>
                <a:sym typeface="Arial"/>
              </a:rPr>
              <a:t>Seeds for the future</a:t>
            </a:r>
            <a:r>
              <a:rPr lang="it-IT" sz="2400" b="0" i="1" u="none" strike="noStrike" cap="none">
                <a:solidFill>
                  <a:srgbClr val="491D79"/>
                </a:solidFill>
                <a:latin typeface="Arial"/>
                <a:ea typeface="Arial"/>
                <a:cs typeface="Arial"/>
                <a:sym typeface="Arial"/>
              </a:rPr>
              <a:t>:</a:t>
            </a:r>
            <a:endParaRPr sz="2400" b="0" i="1" u="none" strike="noStrike" cap="none">
              <a:solidFill>
                <a:srgbClr val="00ADB3"/>
              </a:solidFill>
              <a:latin typeface="Arial"/>
              <a:ea typeface="Arial"/>
              <a:cs typeface="Arial"/>
              <a:sym typeface="Arial"/>
            </a:endParaRPr>
          </a:p>
        </p:txBody>
      </p:sp>
      <p:sp>
        <p:nvSpPr>
          <p:cNvPr id="500" name="Google Shape;500;gdbd33a294f_1_188"/>
          <p:cNvSpPr/>
          <p:nvPr/>
        </p:nvSpPr>
        <p:spPr>
          <a:xfrm>
            <a:off x="2048901" y="1955800"/>
            <a:ext cx="7281380" cy="2639898"/>
          </a:xfrm>
          <a:custGeom>
            <a:avLst/>
            <a:gdLst/>
            <a:ahLst/>
            <a:cxnLst/>
            <a:rect l="l" t="t" r="r" b="b"/>
            <a:pathLst>
              <a:path w="54808" h="26669" extrusionOk="0">
                <a:moveTo>
                  <a:pt x="3158" y="20230"/>
                </a:moveTo>
                <a:cubicBezTo>
                  <a:pt x="2113" y="20230"/>
                  <a:pt x="-435" y="20238"/>
                  <a:pt x="145" y="19369"/>
                </a:cubicBezTo>
                <a:cubicBezTo>
                  <a:pt x="1739" y="16979"/>
                  <a:pt x="5886" y="18770"/>
                  <a:pt x="8754" y="18939"/>
                </a:cubicBezTo>
                <a:cubicBezTo>
                  <a:pt x="18793" y="19529"/>
                  <a:pt x="28249" y="28625"/>
                  <a:pt x="38022" y="26256"/>
                </a:cubicBezTo>
                <a:cubicBezTo>
                  <a:pt x="42471" y="25178"/>
                  <a:pt x="45818" y="19187"/>
                  <a:pt x="45339" y="14635"/>
                </a:cubicBezTo>
                <a:cubicBezTo>
                  <a:pt x="44982" y="11243"/>
                  <a:pt x="40970" y="7640"/>
                  <a:pt x="42757" y="4735"/>
                </a:cubicBezTo>
                <a:cubicBezTo>
                  <a:pt x="45019" y="1059"/>
                  <a:pt x="50644" y="1136"/>
                  <a:pt x="54808" y="0"/>
                </a:cubicBezTo>
              </a:path>
            </a:pathLst>
          </a:custGeom>
          <a:noFill/>
          <a:ln w="28575" cap="flat" cmpd="sng">
            <a:solidFill>
              <a:srgbClr val="00ADB3"/>
            </a:solidFill>
            <a:prstDash val="dot"/>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EB4F45"/>
              </a:solidFill>
              <a:latin typeface="Arial"/>
              <a:ea typeface="Arial"/>
              <a:cs typeface="Arial"/>
              <a:sym typeface="Arial"/>
            </a:endParaRPr>
          </a:p>
        </p:txBody>
      </p:sp>
      <p:sp>
        <p:nvSpPr>
          <p:cNvPr id="501" name="Google Shape;501;gdbd33a294f_1_188"/>
          <p:cNvSpPr txBox="1"/>
          <p:nvPr/>
        </p:nvSpPr>
        <p:spPr>
          <a:xfrm>
            <a:off x="861199" y="3292025"/>
            <a:ext cx="1582500" cy="775800"/>
          </a:xfrm>
          <a:prstGeom prst="rect">
            <a:avLst/>
          </a:prstGeom>
          <a:noFill/>
          <a:ln>
            <a:noFill/>
          </a:ln>
        </p:spPr>
        <p:txBody>
          <a:bodyPr spcFirstLastPara="1" wrap="square" lIns="121900" tIns="121900" rIns="121900" bIns="121900"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it-IT" sz="1600" b="1" i="0" u="none" strike="noStrike" cap="none">
                <a:solidFill>
                  <a:srgbClr val="EB4F45"/>
                </a:solidFill>
                <a:latin typeface="Arial"/>
                <a:ea typeface="Arial"/>
                <a:cs typeface="Arial"/>
                <a:sym typeface="Arial"/>
              </a:rPr>
              <a:t>environment / context</a:t>
            </a:r>
            <a:endParaRPr sz="1600" b="1" i="0" u="none" strike="noStrike" cap="none">
              <a:solidFill>
                <a:srgbClr val="EB4F45"/>
              </a:solidFill>
              <a:latin typeface="Arial"/>
              <a:ea typeface="Arial"/>
              <a:cs typeface="Arial"/>
              <a:sym typeface="Arial"/>
            </a:endParaRPr>
          </a:p>
        </p:txBody>
      </p:sp>
      <p:sp>
        <p:nvSpPr>
          <p:cNvPr id="502" name="Google Shape;502;gdbd33a294f_1_188"/>
          <p:cNvSpPr txBox="1"/>
          <p:nvPr/>
        </p:nvSpPr>
        <p:spPr>
          <a:xfrm>
            <a:off x="4381152" y="3269700"/>
            <a:ext cx="1923000" cy="775800"/>
          </a:xfrm>
          <a:prstGeom prst="rect">
            <a:avLst/>
          </a:prstGeom>
          <a:noFill/>
          <a:ln>
            <a:noFill/>
          </a:ln>
        </p:spPr>
        <p:txBody>
          <a:bodyPr spcFirstLastPara="1" wrap="square" lIns="121900" tIns="121900" rIns="121900" bIns="121900"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it-IT" sz="1600" b="1" i="0" u="none" strike="noStrike" cap="none">
                <a:solidFill>
                  <a:srgbClr val="E94F44"/>
                </a:solidFill>
                <a:latin typeface="Arial"/>
                <a:ea typeface="Arial"/>
                <a:cs typeface="Arial"/>
                <a:sym typeface="Arial"/>
              </a:rPr>
              <a:t>playful attitude / atmosphere</a:t>
            </a:r>
            <a:endParaRPr sz="1600" b="1" i="0" u="none" strike="noStrike" cap="none">
              <a:solidFill>
                <a:srgbClr val="E94F44"/>
              </a:solidFill>
              <a:latin typeface="Arial"/>
              <a:ea typeface="Arial"/>
              <a:cs typeface="Arial"/>
              <a:sym typeface="Arial"/>
            </a:endParaRPr>
          </a:p>
        </p:txBody>
      </p:sp>
      <p:sp>
        <p:nvSpPr>
          <p:cNvPr id="503" name="Google Shape;503;gdbd33a294f_1_188"/>
          <p:cNvSpPr txBox="1"/>
          <p:nvPr/>
        </p:nvSpPr>
        <p:spPr>
          <a:xfrm>
            <a:off x="4638622" y="4748100"/>
            <a:ext cx="1741200" cy="1059000"/>
          </a:xfrm>
          <a:prstGeom prst="rect">
            <a:avLst/>
          </a:prstGeom>
          <a:noFill/>
          <a:ln>
            <a:noFill/>
          </a:ln>
        </p:spPr>
        <p:txBody>
          <a:bodyPr spcFirstLastPara="1" wrap="square" lIns="121900" tIns="121900" rIns="121900" bIns="121900"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it-IT" sz="1600" b="1" i="0" u="none" strike="noStrike" cap="none">
                <a:solidFill>
                  <a:srgbClr val="E94F44"/>
                </a:solidFill>
                <a:latin typeface="Arial"/>
                <a:ea typeface="Arial"/>
                <a:cs typeface="Arial"/>
                <a:sym typeface="Arial"/>
              </a:rPr>
              <a:t>learning </a:t>
            </a:r>
            <a:endParaRPr sz="1600" b="1" i="0" u="none" strike="noStrike" cap="none">
              <a:solidFill>
                <a:srgbClr val="E94F44"/>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it-IT" sz="1600" b="1" i="0" u="none" strike="noStrike" cap="none">
                <a:solidFill>
                  <a:srgbClr val="E94F44"/>
                </a:solidFill>
                <a:latin typeface="Arial"/>
                <a:ea typeface="Arial"/>
                <a:cs typeface="Arial"/>
                <a:sym typeface="Arial"/>
              </a:rPr>
              <a:t>as individuals </a:t>
            </a:r>
            <a:endParaRPr sz="1600" b="1" i="0" u="none" strike="noStrike" cap="none">
              <a:solidFill>
                <a:srgbClr val="E94F44"/>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it-IT" sz="1600" b="1" i="0" u="none" strike="noStrike" cap="none">
                <a:solidFill>
                  <a:srgbClr val="E94F44"/>
                </a:solidFill>
                <a:latin typeface="Arial"/>
                <a:ea typeface="Arial"/>
                <a:cs typeface="Arial"/>
                <a:sym typeface="Arial"/>
              </a:rPr>
              <a:t>and as a group</a:t>
            </a:r>
            <a:endParaRPr sz="1600" b="1" i="0" u="none" strike="noStrike" cap="none">
              <a:solidFill>
                <a:srgbClr val="E94F44"/>
              </a:solidFill>
              <a:latin typeface="Arial"/>
              <a:ea typeface="Arial"/>
              <a:cs typeface="Arial"/>
              <a:sym typeface="Arial"/>
            </a:endParaRPr>
          </a:p>
        </p:txBody>
      </p:sp>
      <p:sp>
        <p:nvSpPr>
          <p:cNvPr id="504" name="Google Shape;504;gdbd33a294f_1_188"/>
          <p:cNvSpPr txBox="1"/>
          <p:nvPr/>
        </p:nvSpPr>
        <p:spPr>
          <a:xfrm>
            <a:off x="7885775" y="2525225"/>
            <a:ext cx="1435200" cy="775800"/>
          </a:xfrm>
          <a:prstGeom prst="rect">
            <a:avLst/>
          </a:prstGeom>
          <a:noFill/>
          <a:ln>
            <a:noFill/>
          </a:ln>
        </p:spPr>
        <p:txBody>
          <a:bodyPr spcFirstLastPara="1" wrap="square" lIns="121900" tIns="121900" rIns="121900" bIns="121900"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it-IT" sz="1600" b="1" i="0" u="none" strike="noStrike" cap="none">
                <a:solidFill>
                  <a:srgbClr val="E94F44"/>
                </a:solidFill>
                <a:latin typeface="Arial"/>
                <a:ea typeface="Arial"/>
                <a:cs typeface="Arial"/>
                <a:sym typeface="Arial"/>
              </a:rPr>
              <a:t>research approach</a:t>
            </a:r>
            <a:endParaRPr sz="1600" b="1" i="0" u="none" strike="noStrike" cap="none">
              <a:solidFill>
                <a:srgbClr val="E94F44"/>
              </a:solidFill>
              <a:latin typeface="Arial"/>
              <a:ea typeface="Arial"/>
              <a:cs typeface="Arial"/>
              <a:sym typeface="Arial"/>
            </a:endParaRPr>
          </a:p>
        </p:txBody>
      </p:sp>
      <p:sp>
        <p:nvSpPr>
          <p:cNvPr id="505" name="Google Shape;505;gdbd33a294f_1_188"/>
          <p:cNvSpPr txBox="1"/>
          <p:nvPr/>
        </p:nvSpPr>
        <p:spPr>
          <a:xfrm>
            <a:off x="9330283" y="1803400"/>
            <a:ext cx="3999900" cy="492600"/>
          </a:xfrm>
          <a:prstGeom prst="rect">
            <a:avLst/>
          </a:prstGeom>
          <a:noFill/>
          <a:ln>
            <a:noFill/>
          </a:ln>
        </p:spPr>
        <p:txBody>
          <a:bodyPr spcFirstLastPara="1" wrap="square" lIns="121900" tIns="121900" rIns="121900" bIns="121900"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it-IT" sz="1600" b="1" i="0" u="none" strike="noStrike" cap="none">
                <a:solidFill>
                  <a:srgbClr val="E94F44"/>
                </a:solidFill>
                <a:latin typeface="Arial"/>
                <a:ea typeface="Arial"/>
                <a:cs typeface="Arial"/>
                <a:sym typeface="Arial"/>
              </a:rPr>
              <a:t>natural digital</a:t>
            </a:r>
            <a:endParaRPr sz="1600" b="1" i="0" u="none" strike="noStrike" cap="none">
              <a:solidFill>
                <a:srgbClr val="E94F44"/>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4"/>
          <p:cNvPicPr preferRelativeResize="0"/>
          <p:nvPr/>
        </p:nvPicPr>
        <p:blipFill rotWithShape="1">
          <a:blip r:embed="rId3">
            <a:alphaModFix/>
          </a:blip>
          <a:srcRect/>
          <a:stretch/>
        </p:blipFill>
        <p:spPr>
          <a:xfrm rot="9749916">
            <a:off x="-14272" y="953487"/>
            <a:ext cx="1455295" cy="1799076"/>
          </a:xfrm>
          <a:prstGeom prst="rect">
            <a:avLst/>
          </a:prstGeom>
          <a:noFill/>
          <a:ln>
            <a:noFill/>
          </a:ln>
        </p:spPr>
      </p:pic>
      <p:pic>
        <p:nvPicPr>
          <p:cNvPr id="122" name="Google Shape;122;p4"/>
          <p:cNvPicPr preferRelativeResize="0"/>
          <p:nvPr/>
        </p:nvPicPr>
        <p:blipFill rotWithShape="1">
          <a:blip r:embed="rId3">
            <a:alphaModFix/>
          </a:blip>
          <a:srcRect/>
          <a:stretch/>
        </p:blipFill>
        <p:spPr>
          <a:xfrm rot="9749916">
            <a:off x="10826515" y="1355357"/>
            <a:ext cx="1664692" cy="2057937"/>
          </a:xfrm>
          <a:prstGeom prst="rect">
            <a:avLst/>
          </a:prstGeom>
          <a:noFill/>
          <a:ln>
            <a:noFill/>
          </a:ln>
        </p:spPr>
      </p:pic>
      <p:sp>
        <p:nvSpPr>
          <p:cNvPr id="123" name="Google Shape;123;p4"/>
          <p:cNvSpPr txBox="1"/>
          <p:nvPr/>
        </p:nvSpPr>
        <p:spPr>
          <a:xfrm>
            <a:off x="1093440" y="5179172"/>
            <a:ext cx="3000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chemeClr val="dk1"/>
                </a:solidFill>
                <a:latin typeface="Chivo"/>
                <a:ea typeface="Chivo"/>
                <a:cs typeface="Chivo"/>
                <a:sym typeface="Chivo"/>
              </a:rPr>
              <a:t>Rinaldi (2021) </a:t>
            </a:r>
            <a:endParaRPr sz="1200" b="0" i="0" u="none" strike="noStrike" cap="none">
              <a:solidFill>
                <a:schemeClr val="dk1"/>
              </a:solidFill>
              <a:latin typeface="Chivo"/>
              <a:ea typeface="Chivo"/>
              <a:cs typeface="Chivo"/>
              <a:sym typeface="Chivo"/>
            </a:endParaRPr>
          </a:p>
        </p:txBody>
      </p:sp>
      <p:sp>
        <p:nvSpPr>
          <p:cNvPr id="124" name="Google Shape;124;p4"/>
          <p:cNvSpPr txBox="1"/>
          <p:nvPr/>
        </p:nvSpPr>
        <p:spPr>
          <a:xfrm>
            <a:off x="669874" y="1227223"/>
            <a:ext cx="3000000" cy="43393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800"/>
              <a:buFont typeface="Arial"/>
              <a:buNone/>
            </a:pPr>
            <a:r>
              <a:rPr lang="it-IT" sz="1800" b="0" i="0" u="none" strike="noStrike" cap="none">
                <a:solidFill>
                  <a:schemeClr val="dk1"/>
                </a:solidFill>
                <a:latin typeface="Chivo"/>
                <a:ea typeface="Chivo"/>
                <a:cs typeface="Chivo"/>
                <a:sym typeface="Chivo"/>
              </a:rPr>
              <a:t>Publications</a:t>
            </a:r>
            <a:endParaRPr sz="1000" b="0" i="0" u="none" strike="noStrike" cap="none">
              <a:solidFill>
                <a:srgbClr val="000000"/>
              </a:solidFill>
              <a:latin typeface="Arial"/>
              <a:ea typeface="Arial"/>
              <a:cs typeface="Arial"/>
              <a:sym typeface="Arial"/>
            </a:endParaRPr>
          </a:p>
        </p:txBody>
      </p:sp>
      <p:pic>
        <p:nvPicPr>
          <p:cNvPr id="125" name="Google Shape;125;p4"/>
          <p:cNvPicPr preferRelativeResize="0"/>
          <p:nvPr/>
        </p:nvPicPr>
        <p:blipFill rotWithShape="1">
          <a:blip r:embed="rId3">
            <a:alphaModFix/>
          </a:blip>
          <a:srcRect/>
          <a:stretch/>
        </p:blipFill>
        <p:spPr>
          <a:xfrm rot="9749916">
            <a:off x="3504493" y="2400031"/>
            <a:ext cx="1664692" cy="2057937"/>
          </a:xfrm>
          <a:prstGeom prst="rect">
            <a:avLst/>
          </a:prstGeom>
          <a:noFill/>
          <a:ln>
            <a:noFill/>
          </a:ln>
        </p:spPr>
      </p:pic>
      <p:sp>
        <p:nvSpPr>
          <p:cNvPr id="126" name="Google Shape;126;p4"/>
          <p:cNvSpPr txBox="1"/>
          <p:nvPr/>
        </p:nvSpPr>
        <p:spPr>
          <a:xfrm>
            <a:off x="669874" y="109313"/>
            <a:ext cx="44730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it-IT" sz="3000" b="0" i="0" u="none" strike="noStrike" cap="none">
                <a:solidFill>
                  <a:schemeClr val="accent5"/>
                </a:solidFill>
                <a:latin typeface="Chivo"/>
                <a:ea typeface="Chivo"/>
                <a:cs typeface="Chivo"/>
                <a:sym typeface="Chivo"/>
              </a:rPr>
              <a:t>The key features of the </a:t>
            </a:r>
            <a:endParaRPr/>
          </a:p>
          <a:p>
            <a:pPr marL="0" marR="0" lvl="0" indent="0" algn="l" rtl="0">
              <a:lnSpc>
                <a:spcPct val="90000"/>
              </a:lnSpc>
              <a:spcBef>
                <a:spcPts val="0"/>
              </a:spcBef>
              <a:spcAft>
                <a:spcPts val="0"/>
              </a:spcAft>
              <a:buClr>
                <a:schemeClr val="dk1"/>
              </a:buClr>
              <a:buSzPts val="4400"/>
              <a:buFont typeface="Calibri"/>
              <a:buNone/>
            </a:pPr>
            <a:r>
              <a:rPr lang="it-IT" sz="3000" b="0" i="0" u="none" strike="noStrike" cap="none">
                <a:solidFill>
                  <a:schemeClr val="accent5"/>
                </a:solidFill>
                <a:latin typeface="Chivo"/>
                <a:ea typeface="Chivo"/>
                <a:cs typeface="Chivo"/>
                <a:sym typeface="Chivo"/>
              </a:rPr>
              <a:t>Reggio Emilia Approach </a:t>
            </a:r>
            <a:endParaRPr sz="4400" b="0" i="0" u="none" strike="noStrike" cap="none">
              <a:solidFill>
                <a:schemeClr val="dk1"/>
              </a:solidFill>
              <a:latin typeface="Calibri"/>
              <a:ea typeface="Calibri"/>
              <a:cs typeface="Calibri"/>
              <a:sym typeface="Calibri"/>
            </a:endParaRPr>
          </a:p>
        </p:txBody>
      </p:sp>
      <p:sp>
        <p:nvSpPr>
          <p:cNvPr id="127" name="Google Shape;127;p4"/>
          <p:cNvSpPr txBox="1">
            <a:spLocks noGrp="1"/>
          </p:cNvSpPr>
          <p:nvPr>
            <p:ph type="body" idx="1"/>
          </p:nvPr>
        </p:nvSpPr>
        <p:spPr>
          <a:xfrm>
            <a:off x="4989690" y="2312039"/>
            <a:ext cx="6242525" cy="26078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it-IT" sz="1700" i="1">
                <a:latin typeface="Chivo"/>
                <a:ea typeface="Chivo"/>
                <a:cs typeface="Chivo"/>
                <a:sym typeface="Chivo"/>
              </a:rPr>
              <a:t>(1) the value attributed to creativity as a quality of human thinking, manifested in the atelier and the figure of the atelierista;</a:t>
            </a:r>
            <a:endParaRPr/>
          </a:p>
          <a:p>
            <a:pPr marL="0" lvl="0" indent="0" algn="l" rtl="0">
              <a:lnSpc>
                <a:spcPct val="90000"/>
              </a:lnSpc>
              <a:spcBef>
                <a:spcPts val="0"/>
              </a:spcBef>
              <a:spcAft>
                <a:spcPts val="0"/>
              </a:spcAft>
              <a:buClr>
                <a:schemeClr val="dk1"/>
              </a:buClr>
              <a:buSzPts val="2800"/>
              <a:buNone/>
            </a:pPr>
            <a:r>
              <a:rPr lang="it-IT" sz="1700" i="1">
                <a:latin typeface="Chivo"/>
                <a:ea typeface="Chivo"/>
                <a:cs typeface="Chivo"/>
                <a:sym typeface="Chivo"/>
              </a:rPr>
              <a:t> </a:t>
            </a:r>
            <a:endParaRPr/>
          </a:p>
          <a:p>
            <a:pPr marL="0" lvl="0" indent="0" algn="l" rtl="0">
              <a:lnSpc>
                <a:spcPct val="90000"/>
              </a:lnSpc>
              <a:spcBef>
                <a:spcPts val="0"/>
              </a:spcBef>
              <a:spcAft>
                <a:spcPts val="0"/>
              </a:spcAft>
              <a:buClr>
                <a:schemeClr val="dk1"/>
              </a:buClr>
              <a:buSzPts val="2800"/>
              <a:buNone/>
            </a:pPr>
            <a:r>
              <a:rPr lang="it-IT" sz="1700" i="1">
                <a:latin typeface="Chivo"/>
                <a:ea typeface="Chivo"/>
                <a:cs typeface="Chivo"/>
                <a:sym typeface="Chivo"/>
              </a:rPr>
              <a:t>(2) the value of the theory-practice relationship symbolized by working teams of teachers, pedagogistas and others.  </a:t>
            </a:r>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r>
              <a:rPr lang="it-IT" sz="1700" i="1">
                <a:latin typeface="Chivo"/>
                <a:ea typeface="Chivo"/>
                <a:cs typeface="Chivo"/>
                <a:sym typeface="Chivo"/>
              </a:rPr>
              <a:t>(3) the value of reflection as a formative element represented by pedagogical documentation.</a:t>
            </a:r>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1"/>
          <p:cNvPicPr preferRelativeResize="0"/>
          <p:nvPr/>
        </p:nvPicPr>
        <p:blipFill rotWithShape="1">
          <a:blip r:embed="rId3">
            <a:alphaModFix/>
          </a:blip>
          <a:srcRect/>
          <a:stretch/>
        </p:blipFill>
        <p:spPr>
          <a:xfrm rot="9749916">
            <a:off x="-14272" y="953487"/>
            <a:ext cx="1455295" cy="1799076"/>
          </a:xfrm>
          <a:prstGeom prst="rect">
            <a:avLst/>
          </a:prstGeom>
          <a:noFill/>
          <a:ln>
            <a:noFill/>
          </a:ln>
        </p:spPr>
      </p:pic>
      <p:pic>
        <p:nvPicPr>
          <p:cNvPr id="133" name="Google Shape;133;p11"/>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sp>
        <p:nvSpPr>
          <p:cNvPr id="134" name="Google Shape;134;p11"/>
          <p:cNvSpPr txBox="1"/>
          <p:nvPr/>
        </p:nvSpPr>
        <p:spPr>
          <a:xfrm>
            <a:off x="1093440" y="5179172"/>
            <a:ext cx="3000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chemeClr val="dk1"/>
                </a:solidFill>
                <a:latin typeface="Chivo"/>
                <a:ea typeface="Chivo"/>
                <a:cs typeface="Chivo"/>
                <a:sym typeface="Chivo"/>
              </a:rPr>
              <a:t>Rinaldi (2021) </a:t>
            </a:r>
            <a:endParaRPr sz="1200" b="0" i="0" u="none" strike="noStrike" cap="none">
              <a:solidFill>
                <a:schemeClr val="dk1"/>
              </a:solidFill>
              <a:latin typeface="Chivo"/>
              <a:ea typeface="Chivo"/>
              <a:cs typeface="Chivo"/>
              <a:sym typeface="Chivo"/>
            </a:endParaRPr>
          </a:p>
        </p:txBody>
      </p:sp>
      <p:sp>
        <p:nvSpPr>
          <p:cNvPr id="135" name="Google Shape;135;p11"/>
          <p:cNvSpPr txBox="1"/>
          <p:nvPr/>
        </p:nvSpPr>
        <p:spPr>
          <a:xfrm>
            <a:off x="669874" y="1227223"/>
            <a:ext cx="3000000" cy="43393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800"/>
              <a:buFont typeface="Arial"/>
              <a:buNone/>
            </a:pPr>
            <a:r>
              <a:rPr lang="it-IT" sz="1800" b="0" i="0" u="none" strike="noStrike" cap="none">
                <a:solidFill>
                  <a:schemeClr val="dk1"/>
                </a:solidFill>
                <a:latin typeface="Chivo"/>
                <a:ea typeface="Chivo"/>
                <a:cs typeface="Chivo"/>
                <a:sym typeface="Chivo"/>
              </a:rPr>
              <a:t>Publications</a:t>
            </a:r>
            <a:endParaRPr sz="1000" b="0" i="0" u="none" strike="noStrike" cap="none">
              <a:solidFill>
                <a:srgbClr val="000000"/>
              </a:solidFill>
              <a:latin typeface="Arial"/>
              <a:ea typeface="Arial"/>
              <a:cs typeface="Arial"/>
              <a:sym typeface="Arial"/>
            </a:endParaRPr>
          </a:p>
        </p:txBody>
      </p:sp>
      <p:pic>
        <p:nvPicPr>
          <p:cNvPr id="136" name="Google Shape;136;p11"/>
          <p:cNvPicPr preferRelativeResize="0"/>
          <p:nvPr/>
        </p:nvPicPr>
        <p:blipFill rotWithShape="1">
          <a:blip r:embed="rId3">
            <a:alphaModFix/>
          </a:blip>
          <a:srcRect/>
          <a:stretch/>
        </p:blipFill>
        <p:spPr>
          <a:xfrm rot="9749916">
            <a:off x="3504493" y="2400031"/>
            <a:ext cx="1664692" cy="2057937"/>
          </a:xfrm>
          <a:prstGeom prst="rect">
            <a:avLst/>
          </a:prstGeom>
          <a:noFill/>
          <a:ln>
            <a:noFill/>
          </a:ln>
        </p:spPr>
      </p:pic>
      <p:sp>
        <p:nvSpPr>
          <p:cNvPr id="137" name="Google Shape;137;p11"/>
          <p:cNvSpPr txBox="1"/>
          <p:nvPr/>
        </p:nvSpPr>
        <p:spPr>
          <a:xfrm>
            <a:off x="669874" y="109313"/>
            <a:ext cx="44730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it-IT" sz="3000" b="0" i="0" u="none" strike="noStrike" cap="none">
                <a:solidFill>
                  <a:schemeClr val="accent5"/>
                </a:solidFill>
                <a:latin typeface="Chivo"/>
                <a:ea typeface="Chivo"/>
                <a:cs typeface="Chivo"/>
                <a:sym typeface="Chivo"/>
              </a:rPr>
              <a:t>The key features of the </a:t>
            </a:r>
            <a:endParaRPr/>
          </a:p>
          <a:p>
            <a:pPr marL="0" marR="0" lvl="0" indent="0" algn="l" rtl="0">
              <a:lnSpc>
                <a:spcPct val="90000"/>
              </a:lnSpc>
              <a:spcBef>
                <a:spcPts val="0"/>
              </a:spcBef>
              <a:spcAft>
                <a:spcPts val="0"/>
              </a:spcAft>
              <a:buClr>
                <a:schemeClr val="dk1"/>
              </a:buClr>
              <a:buSzPts val="4400"/>
              <a:buFont typeface="Calibri"/>
              <a:buNone/>
            </a:pPr>
            <a:r>
              <a:rPr lang="it-IT" sz="3000" b="0" i="0" u="none" strike="noStrike" cap="none">
                <a:solidFill>
                  <a:schemeClr val="accent5"/>
                </a:solidFill>
                <a:latin typeface="Chivo"/>
                <a:ea typeface="Chivo"/>
                <a:cs typeface="Chivo"/>
                <a:sym typeface="Chivo"/>
              </a:rPr>
              <a:t>Reggio Emilia Approach </a:t>
            </a:r>
            <a:endParaRPr sz="4400" b="0" i="0" u="none" strike="noStrike" cap="none">
              <a:solidFill>
                <a:schemeClr val="dk1"/>
              </a:solidFill>
              <a:latin typeface="Calibri"/>
              <a:ea typeface="Calibri"/>
              <a:cs typeface="Calibri"/>
              <a:sym typeface="Calibri"/>
            </a:endParaRPr>
          </a:p>
        </p:txBody>
      </p:sp>
      <p:sp>
        <p:nvSpPr>
          <p:cNvPr id="138" name="Google Shape;138;p11"/>
          <p:cNvSpPr txBox="1">
            <a:spLocks noGrp="1"/>
          </p:cNvSpPr>
          <p:nvPr>
            <p:ph type="body" idx="1"/>
          </p:nvPr>
        </p:nvSpPr>
        <p:spPr>
          <a:xfrm>
            <a:off x="4989690" y="2312039"/>
            <a:ext cx="6242525" cy="2607871"/>
          </a:xfrm>
          <a:prstGeom prst="rect">
            <a:avLst/>
          </a:prstGeom>
          <a:noFill/>
          <a:ln>
            <a:noFill/>
          </a:ln>
        </p:spPr>
        <p:txBody>
          <a:bodyPr spcFirstLastPara="1" wrap="square" lIns="91425" tIns="45700" rIns="91425" bIns="45700" anchor="t" anchorCtr="0">
            <a:normAutofit/>
          </a:bodyPr>
          <a:lstStyle/>
          <a:p>
            <a:pPr marL="457200" lvl="0" indent="-342900" algn="just" rtl="0">
              <a:lnSpc>
                <a:spcPct val="90000"/>
              </a:lnSpc>
              <a:spcBef>
                <a:spcPts val="1000"/>
              </a:spcBef>
              <a:spcAft>
                <a:spcPts val="0"/>
              </a:spcAft>
              <a:buSzPts val="1800"/>
              <a:buChar char="•"/>
            </a:pPr>
            <a:r>
              <a:rPr lang="it-IT" sz="1700" i="1">
                <a:latin typeface="Chivo"/>
                <a:ea typeface="Chivo"/>
                <a:cs typeface="Chivo"/>
                <a:sym typeface="Chivo"/>
              </a:rPr>
              <a:t>P. 71:</a:t>
            </a:r>
            <a:endParaRPr/>
          </a:p>
          <a:p>
            <a:pPr marL="457200" lvl="0" indent="-342900" algn="just" rtl="0">
              <a:lnSpc>
                <a:spcPct val="90000"/>
              </a:lnSpc>
              <a:spcBef>
                <a:spcPts val="1000"/>
              </a:spcBef>
              <a:spcAft>
                <a:spcPts val="0"/>
              </a:spcAft>
              <a:buSzPts val="1800"/>
              <a:buChar char="•"/>
            </a:pPr>
            <a:r>
              <a:rPr lang="it-IT" sz="1700" i="1">
                <a:latin typeface="Chivo"/>
                <a:ea typeface="Chivo"/>
                <a:cs typeface="Chivo"/>
                <a:sym typeface="Chivo"/>
              </a:rPr>
              <a:t>It was innovative to persevere in declaring  </a:t>
            </a:r>
            <a:r>
              <a:rPr lang="it-IT" sz="1700" b="1" i="1">
                <a:latin typeface="Chivo"/>
                <a:ea typeface="Chivo"/>
                <a:cs typeface="Chivo"/>
                <a:sym typeface="Chivo"/>
              </a:rPr>
              <a:t>aesthetics as an element of rights</a:t>
            </a:r>
            <a:r>
              <a:rPr lang="it-IT" sz="1700" i="1">
                <a:latin typeface="Chivo"/>
                <a:ea typeface="Chivo"/>
                <a:cs typeface="Chivo"/>
                <a:sym typeface="Chivo"/>
              </a:rPr>
              <a:t>, part of children’s rights,</a:t>
            </a:r>
            <a:endParaRPr/>
          </a:p>
          <a:p>
            <a:pPr marL="114300" lvl="0" indent="0" algn="just" rtl="0">
              <a:lnSpc>
                <a:spcPct val="90000"/>
              </a:lnSpc>
              <a:spcBef>
                <a:spcPts val="1000"/>
              </a:spcBef>
              <a:spcAft>
                <a:spcPts val="0"/>
              </a:spcAft>
              <a:buSzPts val="1800"/>
              <a:buNone/>
            </a:pPr>
            <a:r>
              <a:rPr lang="it-IT" sz="1700" i="1">
                <a:latin typeface="Chivo"/>
                <a:ea typeface="Chivo"/>
                <a:cs typeface="Chivo"/>
                <a:sym typeface="Chivo"/>
              </a:rPr>
              <a:t> together with participation of families (among others) which was also defined as a right of the family but especially of the child and the teacher.</a:t>
            </a:r>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5"/>
          <p:cNvPicPr preferRelativeResize="0"/>
          <p:nvPr/>
        </p:nvPicPr>
        <p:blipFill rotWithShape="1">
          <a:blip r:embed="rId3">
            <a:alphaModFix/>
          </a:blip>
          <a:srcRect/>
          <a:stretch/>
        </p:blipFill>
        <p:spPr>
          <a:xfrm rot="9749916">
            <a:off x="-14272" y="953487"/>
            <a:ext cx="1455295" cy="1799076"/>
          </a:xfrm>
          <a:prstGeom prst="rect">
            <a:avLst/>
          </a:prstGeom>
          <a:noFill/>
          <a:ln>
            <a:noFill/>
          </a:ln>
        </p:spPr>
      </p:pic>
      <p:pic>
        <p:nvPicPr>
          <p:cNvPr id="144" name="Google Shape;144;p15"/>
          <p:cNvPicPr preferRelativeResize="0"/>
          <p:nvPr/>
        </p:nvPicPr>
        <p:blipFill rotWithShape="1">
          <a:blip r:embed="rId3">
            <a:alphaModFix/>
          </a:blip>
          <a:srcRect/>
          <a:stretch/>
        </p:blipFill>
        <p:spPr>
          <a:xfrm rot="9749916">
            <a:off x="11205904" y="1411531"/>
            <a:ext cx="1664692" cy="2057937"/>
          </a:xfrm>
          <a:prstGeom prst="rect">
            <a:avLst/>
          </a:prstGeom>
          <a:noFill/>
          <a:ln>
            <a:noFill/>
          </a:ln>
        </p:spPr>
      </p:pic>
      <p:sp>
        <p:nvSpPr>
          <p:cNvPr id="145" name="Google Shape;145;p15"/>
          <p:cNvSpPr txBox="1"/>
          <p:nvPr/>
        </p:nvSpPr>
        <p:spPr>
          <a:xfrm>
            <a:off x="1093440" y="5179172"/>
            <a:ext cx="3000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chemeClr val="dk1"/>
                </a:solidFill>
                <a:latin typeface="Chivo"/>
                <a:ea typeface="Chivo"/>
                <a:cs typeface="Chivo"/>
                <a:sym typeface="Chivo"/>
              </a:rPr>
              <a:t>Vecchi (2010) </a:t>
            </a:r>
            <a:endParaRPr sz="1200" b="0" i="0" u="none" strike="noStrike" cap="none">
              <a:solidFill>
                <a:schemeClr val="dk1"/>
              </a:solidFill>
              <a:latin typeface="Chivo"/>
              <a:ea typeface="Chivo"/>
              <a:cs typeface="Chivo"/>
              <a:sym typeface="Chivo"/>
            </a:endParaRPr>
          </a:p>
        </p:txBody>
      </p:sp>
      <p:sp>
        <p:nvSpPr>
          <p:cNvPr id="146" name="Google Shape;146;p15"/>
          <p:cNvSpPr txBox="1"/>
          <p:nvPr/>
        </p:nvSpPr>
        <p:spPr>
          <a:xfrm>
            <a:off x="669874" y="1227223"/>
            <a:ext cx="3000000" cy="43393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800"/>
              <a:buFont typeface="Arial"/>
              <a:buNone/>
            </a:pPr>
            <a:r>
              <a:rPr lang="it-IT" sz="1800" b="0" i="0" u="none" strike="noStrike" cap="none">
                <a:solidFill>
                  <a:schemeClr val="dk1"/>
                </a:solidFill>
                <a:latin typeface="Chivo"/>
                <a:ea typeface="Chivo"/>
                <a:cs typeface="Chivo"/>
                <a:sym typeface="Chivo"/>
              </a:rPr>
              <a:t>Publications</a:t>
            </a:r>
            <a:endParaRPr sz="1000" b="0" i="0" u="none" strike="noStrike" cap="none">
              <a:solidFill>
                <a:srgbClr val="000000"/>
              </a:solidFill>
              <a:latin typeface="Arial"/>
              <a:ea typeface="Arial"/>
              <a:cs typeface="Arial"/>
              <a:sym typeface="Arial"/>
            </a:endParaRPr>
          </a:p>
        </p:txBody>
      </p:sp>
      <p:pic>
        <p:nvPicPr>
          <p:cNvPr id="147" name="Google Shape;147;p15"/>
          <p:cNvPicPr preferRelativeResize="0"/>
          <p:nvPr/>
        </p:nvPicPr>
        <p:blipFill rotWithShape="1">
          <a:blip r:embed="rId3">
            <a:alphaModFix/>
          </a:blip>
          <a:srcRect/>
          <a:stretch/>
        </p:blipFill>
        <p:spPr>
          <a:xfrm rot="9749916">
            <a:off x="3504493" y="2400031"/>
            <a:ext cx="1664692" cy="2057937"/>
          </a:xfrm>
          <a:prstGeom prst="rect">
            <a:avLst/>
          </a:prstGeom>
          <a:noFill/>
          <a:ln>
            <a:noFill/>
          </a:ln>
        </p:spPr>
      </p:pic>
      <p:sp>
        <p:nvSpPr>
          <p:cNvPr id="148" name="Google Shape;148;p15"/>
          <p:cNvSpPr txBox="1"/>
          <p:nvPr/>
        </p:nvSpPr>
        <p:spPr>
          <a:xfrm>
            <a:off x="669874" y="109313"/>
            <a:ext cx="44730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it-IT" sz="3000" b="0" i="0" u="none" strike="noStrike" cap="none">
                <a:solidFill>
                  <a:schemeClr val="accent5"/>
                </a:solidFill>
                <a:latin typeface="Chivo"/>
                <a:ea typeface="Chivo"/>
                <a:cs typeface="Chivo"/>
                <a:sym typeface="Chivo"/>
              </a:rPr>
              <a:t>The key features of the </a:t>
            </a:r>
            <a:endParaRPr/>
          </a:p>
          <a:p>
            <a:pPr marL="0" marR="0" lvl="0" indent="0" algn="l" rtl="0">
              <a:lnSpc>
                <a:spcPct val="90000"/>
              </a:lnSpc>
              <a:spcBef>
                <a:spcPts val="0"/>
              </a:spcBef>
              <a:spcAft>
                <a:spcPts val="0"/>
              </a:spcAft>
              <a:buClr>
                <a:schemeClr val="dk1"/>
              </a:buClr>
              <a:buSzPts val="4400"/>
              <a:buFont typeface="Calibri"/>
              <a:buNone/>
            </a:pPr>
            <a:r>
              <a:rPr lang="it-IT" sz="3000" b="0" i="0" u="none" strike="noStrike" cap="none">
                <a:solidFill>
                  <a:schemeClr val="accent5"/>
                </a:solidFill>
                <a:latin typeface="Chivo"/>
                <a:ea typeface="Chivo"/>
                <a:cs typeface="Chivo"/>
                <a:sym typeface="Chivo"/>
              </a:rPr>
              <a:t>Reggio Emilia Approach </a:t>
            </a:r>
            <a:endParaRPr sz="4400" b="0" i="0" u="none" strike="noStrike" cap="none">
              <a:solidFill>
                <a:schemeClr val="dk1"/>
              </a:solidFill>
              <a:latin typeface="Calibri"/>
              <a:ea typeface="Calibri"/>
              <a:cs typeface="Calibri"/>
              <a:sym typeface="Calibri"/>
            </a:endParaRPr>
          </a:p>
        </p:txBody>
      </p:sp>
      <p:sp>
        <p:nvSpPr>
          <p:cNvPr id="149" name="Google Shape;149;p15"/>
          <p:cNvSpPr txBox="1">
            <a:spLocks noGrp="1"/>
          </p:cNvSpPr>
          <p:nvPr>
            <p:ph type="body" idx="1"/>
          </p:nvPr>
        </p:nvSpPr>
        <p:spPr>
          <a:xfrm>
            <a:off x="4917671" y="1985587"/>
            <a:ext cx="6242525" cy="3373121"/>
          </a:xfrm>
          <a:prstGeom prst="rect">
            <a:avLst/>
          </a:prstGeom>
          <a:noFill/>
          <a:ln>
            <a:noFill/>
          </a:ln>
        </p:spPr>
        <p:txBody>
          <a:bodyPr spcFirstLastPara="1" wrap="square" lIns="91425" tIns="45700" rIns="91425" bIns="45700" anchor="t" anchorCtr="0">
            <a:normAutofit lnSpcReduction="10000"/>
          </a:bodyPr>
          <a:lstStyle/>
          <a:p>
            <a:pPr marL="285750" lvl="0" indent="-285750" algn="l" rtl="0">
              <a:lnSpc>
                <a:spcPct val="90000"/>
              </a:lnSpc>
              <a:spcBef>
                <a:spcPts val="0"/>
              </a:spcBef>
              <a:spcAft>
                <a:spcPts val="0"/>
              </a:spcAft>
              <a:buSzPts val="2800"/>
              <a:buChar char="•"/>
            </a:pPr>
            <a:r>
              <a:rPr lang="it-IT" sz="1700">
                <a:latin typeface="Chivo"/>
                <a:ea typeface="Chivo"/>
                <a:cs typeface="Chivo"/>
                <a:sym typeface="Chivo"/>
              </a:rPr>
              <a:t> The concept of </a:t>
            </a:r>
            <a:r>
              <a:rPr lang="it-IT" sz="1700" i="1">
                <a:latin typeface="Chivo"/>
                <a:ea typeface="Chivo"/>
                <a:cs typeface="Chivo"/>
                <a:sym typeface="Chivo"/>
              </a:rPr>
              <a:t>aesthetic vibration:</a:t>
            </a:r>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285750" lvl="0" indent="-285750" algn="l" rtl="0">
              <a:lnSpc>
                <a:spcPct val="90000"/>
              </a:lnSpc>
              <a:spcBef>
                <a:spcPts val="0"/>
              </a:spcBef>
              <a:spcAft>
                <a:spcPts val="0"/>
              </a:spcAft>
              <a:buSzPts val="2800"/>
              <a:buChar char="•"/>
            </a:pPr>
            <a:r>
              <a:rPr lang="it-IT" sz="1700">
                <a:latin typeface="Chivo"/>
                <a:ea typeface="Chivo"/>
                <a:cs typeface="Chivo"/>
                <a:sym typeface="Chivo"/>
              </a:rPr>
              <a:t>first proposed by Malaguzzi, who described it as “a sensory perception that pushes to improve the constructs of our interpretive and creative sensibilities” (Malaguzzi, 1993, p. 81)</a:t>
            </a:r>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285750" lvl="0" indent="-285750" algn="l" rtl="0">
              <a:lnSpc>
                <a:spcPct val="90000"/>
              </a:lnSpc>
              <a:spcBef>
                <a:spcPts val="0"/>
              </a:spcBef>
              <a:spcAft>
                <a:spcPts val="0"/>
              </a:spcAft>
              <a:buSzPts val="2800"/>
              <a:buChar char="•"/>
            </a:pPr>
            <a:r>
              <a:rPr lang="it-IT" sz="1700">
                <a:latin typeface="Chivo"/>
                <a:ea typeface="Chivo"/>
                <a:cs typeface="Chivo"/>
                <a:sym typeface="Chivo"/>
              </a:rPr>
              <a:t>the aesthetic dimension is meant to be an activator of learning processes: </a:t>
            </a:r>
            <a:endParaRPr/>
          </a:p>
          <a:p>
            <a:pPr marL="285750" lvl="0" indent="-107950" algn="l" rtl="0">
              <a:lnSpc>
                <a:spcPct val="90000"/>
              </a:lnSpc>
              <a:spcBef>
                <a:spcPts val="0"/>
              </a:spcBef>
              <a:spcAft>
                <a:spcPts val="0"/>
              </a:spcAft>
              <a:buSzPts val="2800"/>
              <a:buNone/>
            </a:pPr>
            <a:endParaRPr sz="1700">
              <a:latin typeface="Chivo"/>
              <a:ea typeface="Chivo"/>
              <a:cs typeface="Chivo"/>
              <a:sym typeface="Chivo"/>
            </a:endParaRPr>
          </a:p>
          <a:p>
            <a:pPr marL="285750" lvl="0" indent="-285750" algn="l" rtl="0">
              <a:lnSpc>
                <a:spcPct val="90000"/>
              </a:lnSpc>
              <a:spcBef>
                <a:spcPts val="0"/>
              </a:spcBef>
              <a:spcAft>
                <a:spcPts val="0"/>
              </a:spcAft>
              <a:buSzPts val="2800"/>
              <a:buChar char="•"/>
            </a:pPr>
            <a:r>
              <a:rPr lang="it-IT" sz="1700">
                <a:latin typeface="Chivo"/>
                <a:ea typeface="Chivo"/>
                <a:cs typeface="Chivo"/>
                <a:sym typeface="Chivo"/>
              </a:rPr>
              <a:t>“If aesthetics fosters sensibility and the ability for connecting things far removed from each other, and if learning takes place through new connections between disparate elements, then aesthetics can be considered an important activator for learning” </a:t>
            </a:r>
            <a:endParaRPr sz="1700">
              <a:latin typeface="Chivo"/>
              <a:ea typeface="Chivo"/>
              <a:cs typeface="Chivo"/>
              <a:sym typeface="Chivo"/>
            </a:endParaRPr>
          </a:p>
          <a:p>
            <a:pPr marL="0" lvl="0" indent="0" algn="l" rtl="0">
              <a:lnSpc>
                <a:spcPct val="90000"/>
              </a:lnSpc>
              <a:spcBef>
                <a:spcPts val="0"/>
              </a:spcBef>
              <a:spcAft>
                <a:spcPts val="0"/>
              </a:spcAft>
              <a:buClr>
                <a:schemeClr val="dk1"/>
              </a:buClr>
              <a:buSzPts val="2800"/>
              <a:buNone/>
            </a:pPr>
            <a:endParaRPr sz="1700" i="1">
              <a:latin typeface="Chivo"/>
              <a:ea typeface="Chivo"/>
              <a:cs typeface="Chivo"/>
              <a:sym typeface="Chiv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712975" y="67112"/>
            <a:ext cx="9420926" cy="17305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it-IT" sz="3333">
                <a:solidFill>
                  <a:schemeClr val="accent5"/>
                </a:solidFill>
              </a:rPr>
              <a:t>Expressive languages: drawings as visual theories </a:t>
            </a:r>
            <a:endParaRPr sz="3000" b="1">
              <a:solidFill>
                <a:schemeClr val="accent5"/>
              </a:solidFill>
            </a:endParaRPr>
          </a:p>
        </p:txBody>
      </p:sp>
      <p:sp>
        <p:nvSpPr>
          <p:cNvPr id="156" name="Google Shape;156;p29"/>
          <p:cNvSpPr txBox="1"/>
          <p:nvPr/>
        </p:nvSpPr>
        <p:spPr>
          <a:xfrm>
            <a:off x="838898" y="6255357"/>
            <a:ext cx="5192786" cy="313932"/>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it-IT" sz="1600" b="0" i="1" u="none" strike="noStrike" cap="none">
                <a:solidFill>
                  <a:schemeClr val="dk1"/>
                </a:solidFill>
                <a:latin typeface="Chivo"/>
                <a:ea typeface="Chivo"/>
                <a:cs typeface="Chivo"/>
                <a:sym typeface="Chivo"/>
              </a:rPr>
              <a:t>Pictures from the project 𝗚𝗿𝗲𝗲𝘁𝗶𝗻𝗴𝘀 𝘁𝗼 𝘁𝗵𝗲 𝗰𝗶𝘁𝘆 (2021)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p:nvPr/>
        </p:nvSpPr>
        <p:spPr>
          <a:xfrm>
            <a:off x="838898" y="6255357"/>
            <a:ext cx="5192786" cy="313932"/>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it-IT" sz="1600" b="0" i="1" u="none" strike="noStrike" cap="none">
                <a:solidFill>
                  <a:schemeClr val="dk1"/>
                </a:solidFill>
                <a:latin typeface="Chivo"/>
                <a:ea typeface="Chivo"/>
                <a:cs typeface="Chivo"/>
                <a:sym typeface="Chivo"/>
              </a:rPr>
              <a:t>Pictures from the project 𝗚𝗿𝗲𝗲𝘁𝗶𝗻𝗴𝘀 𝘁𝗼 𝘁𝗵𝗲 𝗰𝗶𝘁𝘆 (2021)</a:t>
            </a:r>
            <a:endParaRPr/>
          </a:p>
        </p:txBody>
      </p:sp>
      <p:sp>
        <p:nvSpPr>
          <p:cNvPr id="163" name="Google Shape;163;p30"/>
          <p:cNvSpPr txBox="1"/>
          <p:nvPr/>
        </p:nvSpPr>
        <p:spPr>
          <a:xfrm>
            <a:off x="1551874" y="-234843"/>
            <a:ext cx="9420926" cy="173053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3200"/>
              <a:buFont typeface="Calibri"/>
              <a:buNone/>
            </a:pPr>
            <a:r>
              <a:rPr lang="it-IT" sz="3333" b="0" i="0" u="none" strike="noStrike" cap="none">
                <a:solidFill>
                  <a:schemeClr val="accent5"/>
                </a:solidFill>
                <a:latin typeface="Calibri"/>
                <a:ea typeface="Calibri"/>
                <a:cs typeface="Calibri"/>
                <a:sym typeface="Calibri"/>
              </a:rPr>
              <a:t>Expressive languages: drawings as visual theories </a:t>
            </a:r>
            <a:endParaRPr sz="3000" b="1" i="0" u="none" strike="noStrike" cap="none">
              <a:solidFill>
                <a:schemeClr val="accent5"/>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3053</Words>
  <Application>Microsoft Macintosh PowerPoint</Application>
  <PresentationFormat>Widescreen</PresentationFormat>
  <Paragraphs>408</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Times New Roman</vt:lpstr>
      <vt:lpstr>Calibri</vt:lpstr>
      <vt:lpstr>Arial</vt:lpstr>
      <vt:lpstr>Chivo</vt:lpstr>
      <vt:lpstr>Chivo Light</vt:lpstr>
      <vt:lpstr>Tema di Office</vt:lpstr>
      <vt:lpstr> The Aesthetic Education  in the Reggio Emilia Approach  Presenter: Lorenzo Manera,  University of Modena and Reggio Emilia,   Reggio Children Foundation - Centro Loris Malaguzzi,    </vt:lpstr>
      <vt:lpstr>The key features of the  Reggio Emilia Approach </vt:lpstr>
      <vt:lpstr>PowerPoint Presentation</vt:lpstr>
      <vt:lpstr>PowerPoint Presentation</vt:lpstr>
      <vt:lpstr>PowerPoint Presentation</vt:lpstr>
      <vt:lpstr>PowerPoint Presentation</vt:lpstr>
      <vt:lpstr>PowerPoint Presentation</vt:lpstr>
      <vt:lpstr>Expressive languages: drawings as visual theories </vt:lpstr>
      <vt:lpstr>PowerPoint Presentation</vt:lpstr>
      <vt:lpstr>Expressive languages: drawings as visual theories </vt:lpstr>
      <vt:lpstr>Expressive languages: drawings as visual theories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shared definition of the relationship between play and learning </vt:lpstr>
      <vt:lpstr>Technology in playful learning contexts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Aesthetic Education  in the Reggio Emilia Approach  Presenter: Lorenzo Manera,  University of Modena and Reggio Emilia,   Reggio Children Foundation - Centro Loris Malaguzzi,    </dc:title>
  <dc:creator>Barbara Donnici</dc:creator>
  <cp:lastModifiedBy>Danielle Havord-Wier</cp:lastModifiedBy>
  <cp:revision>1</cp:revision>
  <dcterms:created xsi:type="dcterms:W3CDTF">2021-06-04T13:12:45Z</dcterms:created>
  <dcterms:modified xsi:type="dcterms:W3CDTF">2022-01-14T19:26:52Z</dcterms:modified>
</cp:coreProperties>
</file>